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30" r:id="rId1"/>
  </p:sldMasterIdLst>
  <p:notesMasterIdLst>
    <p:notesMasterId r:id="rId95"/>
  </p:notesMasterIdLst>
  <p:handoutMasterIdLst>
    <p:handoutMasterId r:id="rId96"/>
  </p:handoutMasterIdLst>
  <p:sldIdLst>
    <p:sldId id="871" r:id="rId2"/>
    <p:sldId id="872" r:id="rId3"/>
    <p:sldId id="873" r:id="rId4"/>
    <p:sldId id="902" r:id="rId5"/>
    <p:sldId id="896" r:id="rId6"/>
    <p:sldId id="898" r:id="rId7"/>
    <p:sldId id="903" r:id="rId8"/>
    <p:sldId id="904" r:id="rId9"/>
    <p:sldId id="906" r:id="rId10"/>
    <p:sldId id="899" r:id="rId11"/>
    <p:sldId id="913" r:id="rId12"/>
    <p:sldId id="905" r:id="rId13"/>
    <p:sldId id="747" r:id="rId14"/>
    <p:sldId id="749" r:id="rId15"/>
    <p:sldId id="748" r:id="rId16"/>
    <p:sldId id="750" r:id="rId17"/>
    <p:sldId id="755" r:id="rId18"/>
    <p:sldId id="915" r:id="rId19"/>
    <p:sldId id="756" r:id="rId20"/>
    <p:sldId id="757" r:id="rId21"/>
    <p:sldId id="758" r:id="rId22"/>
    <p:sldId id="760" r:id="rId23"/>
    <p:sldId id="764" r:id="rId24"/>
    <p:sldId id="761" r:id="rId25"/>
    <p:sldId id="767" r:id="rId26"/>
    <p:sldId id="766" r:id="rId27"/>
    <p:sldId id="788" r:id="rId28"/>
    <p:sldId id="769" r:id="rId29"/>
    <p:sldId id="770" r:id="rId30"/>
    <p:sldId id="772" r:id="rId31"/>
    <p:sldId id="775" r:id="rId32"/>
    <p:sldId id="777" r:id="rId33"/>
    <p:sldId id="781" r:id="rId34"/>
    <p:sldId id="778" r:id="rId35"/>
    <p:sldId id="783" r:id="rId36"/>
    <p:sldId id="784" r:id="rId37"/>
    <p:sldId id="785" r:id="rId38"/>
    <p:sldId id="786" r:id="rId39"/>
    <p:sldId id="787" r:id="rId40"/>
    <p:sldId id="789" r:id="rId41"/>
    <p:sldId id="790" r:id="rId42"/>
    <p:sldId id="791" r:id="rId43"/>
    <p:sldId id="792" r:id="rId44"/>
    <p:sldId id="796" r:id="rId45"/>
    <p:sldId id="798" r:id="rId46"/>
    <p:sldId id="797" r:id="rId47"/>
    <p:sldId id="799" r:id="rId48"/>
    <p:sldId id="803" r:id="rId49"/>
    <p:sldId id="804" r:id="rId50"/>
    <p:sldId id="765" r:id="rId51"/>
    <p:sldId id="807" r:id="rId52"/>
    <p:sldId id="809" r:id="rId53"/>
    <p:sldId id="812" r:id="rId54"/>
    <p:sldId id="817" r:id="rId55"/>
    <p:sldId id="816" r:id="rId56"/>
    <p:sldId id="819" r:id="rId57"/>
    <p:sldId id="820" r:id="rId58"/>
    <p:sldId id="821" r:id="rId59"/>
    <p:sldId id="822" r:id="rId60"/>
    <p:sldId id="825" r:id="rId61"/>
    <p:sldId id="908" r:id="rId62"/>
    <p:sldId id="867" r:id="rId63"/>
    <p:sldId id="828" r:id="rId64"/>
    <p:sldId id="829" r:id="rId65"/>
    <p:sldId id="831" r:id="rId66"/>
    <p:sldId id="832" r:id="rId67"/>
    <p:sldId id="882" r:id="rId68"/>
    <p:sldId id="907" r:id="rId69"/>
    <p:sldId id="879" r:id="rId70"/>
    <p:sldId id="833" r:id="rId71"/>
    <p:sldId id="835" r:id="rId72"/>
    <p:sldId id="909" r:id="rId73"/>
    <p:sldId id="836" r:id="rId74"/>
    <p:sldId id="837" r:id="rId75"/>
    <p:sldId id="838" r:id="rId76"/>
    <p:sldId id="840" r:id="rId77"/>
    <p:sldId id="842" r:id="rId78"/>
    <p:sldId id="841" r:id="rId79"/>
    <p:sldId id="892" r:id="rId80"/>
    <p:sldId id="843" r:id="rId81"/>
    <p:sldId id="844" r:id="rId82"/>
    <p:sldId id="845" r:id="rId83"/>
    <p:sldId id="849" r:id="rId84"/>
    <p:sldId id="850" r:id="rId85"/>
    <p:sldId id="848" r:id="rId86"/>
    <p:sldId id="891" r:id="rId87"/>
    <p:sldId id="911" r:id="rId88"/>
    <p:sldId id="893" r:id="rId89"/>
    <p:sldId id="815" r:id="rId90"/>
    <p:sldId id="823" r:id="rId91"/>
    <p:sldId id="839" r:id="rId92"/>
    <p:sldId id="869" r:id="rId93"/>
    <p:sldId id="730" r:id="rId94"/>
  </p:sldIdLst>
  <p:sldSz cx="9144000" cy="6858000" type="screen4x3"/>
  <p:notesSz cx="7010400" cy="9296400"/>
  <p:custDataLst>
    <p:tags r:id="rId97"/>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zabeth A. Santos" initials="EA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3300"/>
    <a:srgbClr val="CAE3E9"/>
    <a:srgbClr val="ED1B24"/>
    <a:srgbClr val="996633"/>
    <a:srgbClr val="24AE8D"/>
    <a:srgbClr val="C60C30"/>
    <a:srgbClr val="FFCC00"/>
    <a:srgbClr val="7731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5" autoAdjust="0"/>
    <p:restoredTop sz="88113" autoAdjust="0"/>
  </p:normalViewPr>
  <p:slideViewPr>
    <p:cSldViewPr>
      <p:cViewPr varScale="1">
        <p:scale>
          <a:sx n="100" d="100"/>
          <a:sy n="100" d="100"/>
        </p:scale>
        <p:origin x="1782" y="9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411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ags" Target="tags/tag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commentAuthors" Target="commentAuthors.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302A0E-0FA0-47F0-A21E-2937EB26ECC4}"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FEE52FA3-ABFD-458D-934C-0671FE0E6DEC}">
      <dgm:prSet phldrT="[Text]"/>
      <dgm:spPr/>
      <dgm:t>
        <a:bodyPr/>
        <a:lstStyle/>
        <a:p>
          <a:r>
            <a:rPr lang="en-US" dirty="0">
              <a:latin typeface="Haettenschweiler" panose="020B0706040902060204" pitchFamily="34" charset="0"/>
            </a:rPr>
            <a:t>Level 1</a:t>
          </a:r>
        </a:p>
      </dgm:t>
    </dgm:pt>
    <dgm:pt modelId="{FBFC032F-C2FA-41B4-AF67-396A33480F89}" type="parTrans" cxnId="{E5D0EE31-3B15-4656-9256-D2A495CD9F15}">
      <dgm:prSet/>
      <dgm:spPr/>
      <dgm:t>
        <a:bodyPr/>
        <a:lstStyle/>
        <a:p>
          <a:endParaRPr lang="en-US">
            <a:latin typeface="Haettenschweiler" panose="020B0706040902060204" pitchFamily="34" charset="0"/>
          </a:endParaRPr>
        </a:p>
      </dgm:t>
    </dgm:pt>
    <dgm:pt modelId="{9EB9BB84-C1C5-4C63-A579-5E131571A5F2}" type="sibTrans" cxnId="{E5D0EE31-3B15-4656-9256-D2A495CD9F15}">
      <dgm:prSet/>
      <dgm:spPr/>
      <dgm:t>
        <a:bodyPr/>
        <a:lstStyle/>
        <a:p>
          <a:endParaRPr lang="en-US">
            <a:latin typeface="Haettenschweiler" panose="020B0706040902060204" pitchFamily="34" charset="0"/>
          </a:endParaRPr>
        </a:p>
      </dgm:t>
    </dgm:pt>
    <dgm:pt modelId="{77751FD4-D465-4ECD-9B90-3470CC873F96}">
      <dgm:prSet phldrT="[Text]"/>
      <dgm:spPr/>
      <dgm:t>
        <a:bodyPr/>
        <a:lstStyle/>
        <a:p>
          <a:r>
            <a:rPr lang="en-US" dirty="0">
              <a:latin typeface="Haettenschweiler" panose="020B0706040902060204" pitchFamily="34" charset="0"/>
            </a:rPr>
            <a:t>Level 2</a:t>
          </a:r>
        </a:p>
      </dgm:t>
    </dgm:pt>
    <dgm:pt modelId="{35EE8103-49AC-4D20-8EBA-0F8F95099650}" type="parTrans" cxnId="{67C85647-D1C8-4B8D-B31A-2A73DA34D458}">
      <dgm:prSet/>
      <dgm:spPr/>
      <dgm:t>
        <a:bodyPr/>
        <a:lstStyle/>
        <a:p>
          <a:endParaRPr lang="en-US">
            <a:latin typeface="Haettenschweiler" panose="020B0706040902060204" pitchFamily="34" charset="0"/>
          </a:endParaRPr>
        </a:p>
      </dgm:t>
    </dgm:pt>
    <dgm:pt modelId="{F34EFCD7-4B74-446F-B26F-7D4BEC88F63F}" type="sibTrans" cxnId="{67C85647-D1C8-4B8D-B31A-2A73DA34D458}">
      <dgm:prSet/>
      <dgm:spPr/>
      <dgm:t>
        <a:bodyPr/>
        <a:lstStyle/>
        <a:p>
          <a:endParaRPr lang="en-US">
            <a:latin typeface="Haettenschweiler" panose="020B0706040902060204" pitchFamily="34" charset="0"/>
          </a:endParaRPr>
        </a:p>
      </dgm:t>
    </dgm:pt>
    <dgm:pt modelId="{64C79DDE-A039-43E1-8537-4A74849CA90E}">
      <dgm:prSet phldrT="[Text]"/>
      <dgm:spPr/>
      <dgm:t>
        <a:bodyPr/>
        <a:lstStyle/>
        <a:p>
          <a:r>
            <a:rPr lang="en-US" dirty="0">
              <a:latin typeface="Haettenschweiler" panose="020B0706040902060204" pitchFamily="34" charset="0"/>
            </a:rPr>
            <a:t>Level 3</a:t>
          </a:r>
        </a:p>
      </dgm:t>
    </dgm:pt>
    <dgm:pt modelId="{35E97617-3D36-400E-8DB7-7BDD38C40D6C}" type="parTrans" cxnId="{BF037407-7475-4BE5-A84B-3FB5E890C474}">
      <dgm:prSet/>
      <dgm:spPr/>
      <dgm:t>
        <a:bodyPr/>
        <a:lstStyle/>
        <a:p>
          <a:endParaRPr lang="en-US">
            <a:latin typeface="Haettenschweiler" panose="020B0706040902060204" pitchFamily="34" charset="0"/>
          </a:endParaRPr>
        </a:p>
      </dgm:t>
    </dgm:pt>
    <dgm:pt modelId="{71C9D5D4-AD82-4B4B-9497-C3FE2E36CB3D}" type="sibTrans" cxnId="{BF037407-7475-4BE5-A84B-3FB5E890C474}">
      <dgm:prSet/>
      <dgm:spPr/>
      <dgm:t>
        <a:bodyPr/>
        <a:lstStyle/>
        <a:p>
          <a:endParaRPr lang="en-US">
            <a:latin typeface="Haettenschweiler" panose="020B0706040902060204" pitchFamily="34" charset="0"/>
          </a:endParaRPr>
        </a:p>
      </dgm:t>
    </dgm:pt>
    <dgm:pt modelId="{AFB136E0-1E21-4BE2-9D81-72AF6D3AC641}">
      <dgm:prSet phldrT="[Text]"/>
      <dgm:spPr/>
      <dgm:t>
        <a:bodyPr/>
        <a:lstStyle/>
        <a:p>
          <a:r>
            <a:rPr lang="en-US" dirty="0">
              <a:latin typeface="Haettenschweiler" panose="020B0706040902060204" pitchFamily="34" charset="0"/>
            </a:rPr>
            <a:t>Level 4 </a:t>
          </a:r>
        </a:p>
      </dgm:t>
    </dgm:pt>
    <dgm:pt modelId="{E84D212B-2D20-46A3-9475-AED78DF05FE6}" type="parTrans" cxnId="{CBA65470-4ACD-45A4-AA7E-98AC7EFA0BE0}">
      <dgm:prSet/>
      <dgm:spPr/>
      <dgm:t>
        <a:bodyPr/>
        <a:lstStyle/>
        <a:p>
          <a:endParaRPr lang="en-US">
            <a:latin typeface="Haettenschweiler" panose="020B0706040902060204" pitchFamily="34" charset="0"/>
          </a:endParaRPr>
        </a:p>
      </dgm:t>
    </dgm:pt>
    <dgm:pt modelId="{95713FCF-097B-4947-8820-365D282A01F1}" type="sibTrans" cxnId="{CBA65470-4ACD-45A4-AA7E-98AC7EFA0BE0}">
      <dgm:prSet/>
      <dgm:spPr/>
      <dgm:t>
        <a:bodyPr/>
        <a:lstStyle/>
        <a:p>
          <a:endParaRPr lang="en-US">
            <a:latin typeface="Haettenschweiler" panose="020B0706040902060204" pitchFamily="34" charset="0"/>
          </a:endParaRPr>
        </a:p>
      </dgm:t>
    </dgm:pt>
    <dgm:pt modelId="{EDA96A52-1552-4A9A-8727-709656EDD85F}">
      <dgm:prSet phldrT="[Text]"/>
      <dgm:spPr/>
      <dgm:t>
        <a:bodyPr/>
        <a:lstStyle/>
        <a:p>
          <a:r>
            <a:rPr lang="en-US" dirty="0">
              <a:latin typeface="Haettenschweiler" panose="020B0706040902060204" pitchFamily="34" charset="0"/>
            </a:rPr>
            <a:t>Level 5</a:t>
          </a:r>
        </a:p>
      </dgm:t>
    </dgm:pt>
    <dgm:pt modelId="{152F00AC-B497-4E5F-874E-C9EAC4986E02}" type="parTrans" cxnId="{A804E640-E148-4EB4-9EDB-81693337C185}">
      <dgm:prSet/>
      <dgm:spPr/>
      <dgm:t>
        <a:bodyPr/>
        <a:lstStyle/>
        <a:p>
          <a:endParaRPr lang="en-US"/>
        </a:p>
      </dgm:t>
    </dgm:pt>
    <dgm:pt modelId="{AF53B8C3-86CD-4C3D-814D-07D9708C6A16}" type="sibTrans" cxnId="{A804E640-E148-4EB4-9EDB-81693337C185}">
      <dgm:prSet/>
      <dgm:spPr/>
      <dgm:t>
        <a:bodyPr/>
        <a:lstStyle/>
        <a:p>
          <a:endParaRPr lang="en-US"/>
        </a:p>
      </dgm:t>
    </dgm:pt>
    <dgm:pt modelId="{FFD5CA2B-E11F-4F71-9B4C-2BB0369BA757}" type="pres">
      <dgm:prSet presAssocID="{5D302A0E-0FA0-47F0-A21E-2937EB26ECC4}" presName="Name0" presStyleCnt="0">
        <dgm:presLayoutVars>
          <dgm:chMax val="11"/>
          <dgm:chPref val="11"/>
          <dgm:dir/>
          <dgm:resizeHandles/>
        </dgm:presLayoutVars>
      </dgm:prSet>
      <dgm:spPr/>
    </dgm:pt>
    <dgm:pt modelId="{CF3642A5-D0DF-4D74-B9B7-42785B16232A}" type="pres">
      <dgm:prSet presAssocID="{EDA96A52-1552-4A9A-8727-709656EDD85F}" presName="Accent5" presStyleCnt="0"/>
      <dgm:spPr/>
    </dgm:pt>
    <dgm:pt modelId="{F1533F94-0F1F-425D-B379-E5D5464A6D3D}" type="pres">
      <dgm:prSet presAssocID="{EDA96A52-1552-4A9A-8727-709656EDD85F}" presName="Accent" presStyleLbl="node1" presStyleIdx="0" presStyleCnt="5"/>
      <dgm:spPr/>
    </dgm:pt>
    <dgm:pt modelId="{365E03F7-26DC-43E7-88F9-8BA76BD43A1B}" type="pres">
      <dgm:prSet presAssocID="{EDA96A52-1552-4A9A-8727-709656EDD85F}" presName="ParentBackground5" presStyleCnt="0"/>
      <dgm:spPr/>
    </dgm:pt>
    <dgm:pt modelId="{0D0C6285-6AE5-4874-819F-B893A1C4D98B}" type="pres">
      <dgm:prSet presAssocID="{EDA96A52-1552-4A9A-8727-709656EDD85F}" presName="ParentBackground" presStyleLbl="fgAcc1" presStyleIdx="0" presStyleCnt="5"/>
      <dgm:spPr/>
    </dgm:pt>
    <dgm:pt modelId="{AFB01652-3D61-4BBC-9B9A-9A3D8C41F3F3}" type="pres">
      <dgm:prSet presAssocID="{EDA96A52-1552-4A9A-8727-709656EDD85F}" presName="Parent5" presStyleLbl="revTx" presStyleIdx="0" presStyleCnt="0">
        <dgm:presLayoutVars>
          <dgm:chMax val="1"/>
          <dgm:chPref val="1"/>
          <dgm:bulletEnabled val="1"/>
        </dgm:presLayoutVars>
      </dgm:prSet>
      <dgm:spPr/>
    </dgm:pt>
    <dgm:pt modelId="{0A2A71EA-D38E-4C4E-BBDD-94E29E5F9ADF}" type="pres">
      <dgm:prSet presAssocID="{AFB136E0-1E21-4BE2-9D81-72AF6D3AC641}" presName="Accent4" presStyleCnt="0"/>
      <dgm:spPr/>
    </dgm:pt>
    <dgm:pt modelId="{1865CE9C-DE16-46D0-AE80-A4140637E008}" type="pres">
      <dgm:prSet presAssocID="{AFB136E0-1E21-4BE2-9D81-72AF6D3AC641}" presName="Accent" presStyleLbl="node1" presStyleIdx="1" presStyleCnt="5"/>
      <dgm:spPr/>
    </dgm:pt>
    <dgm:pt modelId="{FA28633E-FA92-4DE2-A79D-FCA4D1F0AA1C}" type="pres">
      <dgm:prSet presAssocID="{AFB136E0-1E21-4BE2-9D81-72AF6D3AC641}" presName="ParentBackground4" presStyleCnt="0"/>
      <dgm:spPr/>
    </dgm:pt>
    <dgm:pt modelId="{18AC741F-C919-402A-8758-D45B545DD30F}" type="pres">
      <dgm:prSet presAssocID="{AFB136E0-1E21-4BE2-9D81-72AF6D3AC641}" presName="ParentBackground" presStyleLbl="fgAcc1" presStyleIdx="1" presStyleCnt="5"/>
      <dgm:spPr/>
    </dgm:pt>
    <dgm:pt modelId="{6A098718-8A85-4EF0-B792-8C21796C5A89}" type="pres">
      <dgm:prSet presAssocID="{AFB136E0-1E21-4BE2-9D81-72AF6D3AC641}" presName="Parent4" presStyleLbl="revTx" presStyleIdx="0" presStyleCnt="0">
        <dgm:presLayoutVars>
          <dgm:chMax val="1"/>
          <dgm:chPref val="1"/>
          <dgm:bulletEnabled val="1"/>
        </dgm:presLayoutVars>
      </dgm:prSet>
      <dgm:spPr/>
    </dgm:pt>
    <dgm:pt modelId="{5F173571-878B-4D0F-8C3F-882EC59FE737}" type="pres">
      <dgm:prSet presAssocID="{64C79DDE-A039-43E1-8537-4A74849CA90E}" presName="Accent3" presStyleCnt="0"/>
      <dgm:spPr/>
    </dgm:pt>
    <dgm:pt modelId="{5E6AE498-ABCC-4B9A-AECA-6F8696CE42FD}" type="pres">
      <dgm:prSet presAssocID="{64C79DDE-A039-43E1-8537-4A74849CA90E}" presName="Accent" presStyleLbl="node1" presStyleIdx="2" presStyleCnt="5"/>
      <dgm:spPr/>
    </dgm:pt>
    <dgm:pt modelId="{5EC9BB34-7ABC-4A8F-8DA5-1F45F4235BC0}" type="pres">
      <dgm:prSet presAssocID="{64C79DDE-A039-43E1-8537-4A74849CA90E}" presName="ParentBackground3" presStyleCnt="0"/>
      <dgm:spPr/>
    </dgm:pt>
    <dgm:pt modelId="{FE1A7CEB-CDD0-4CC8-B389-F0AF0486C474}" type="pres">
      <dgm:prSet presAssocID="{64C79DDE-A039-43E1-8537-4A74849CA90E}" presName="ParentBackground" presStyleLbl="fgAcc1" presStyleIdx="2" presStyleCnt="5"/>
      <dgm:spPr/>
    </dgm:pt>
    <dgm:pt modelId="{7283630E-8F7B-4C76-A144-5C8A26FC7030}" type="pres">
      <dgm:prSet presAssocID="{64C79DDE-A039-43E1-8537-4A74849CA90E}" presName="Parent3" presStyleLbl="revTx" presStyleIdx="0" presStyleCnt="0">
        <dgm:presLayoutVars>
          <dgm:chMax val="1"/>
          <dgm:chPref val="1"/>
          <dgm:bulletEnabled val="1"/>
        </dgm:presLayoutVars>
      </dgm:prSet>
      <dgm:spPr/>
    </dgm:pt>
    <dgm:pt modelId="{8907F86A-F573-46D7-8762-F901EAA839AD}" type="pres">
      <dgm:prSet presAssocID="{77751FD4-D465-4ECD-9B90-3470CC873F96}" presName="Accent2" presStyleCnt="0"/>
      <dgm:spPr/>
    </dgm:pt>
    <dgm:pt modelId="{1E5A84E6-6C57-4D9F-B09A-6DFCD70A361F}" type="pres">
      <dgm:prSet presAssocID="{77751FD4-D465-4ECD-9B90-3470CC873F96}" presName="Accent" presStyleLbl="node1" presStyleIdx="3" presStyleCnt="5"/>
      <dgm:spPr/>
    </dgm:pt>
    <dgm:pt modelId="{23910AE9-C628-4FEE-A6FF-5AF18388C3DB}" type="pres">
      <dgm:prSet presAssocID="{77751FD4-D465-4ECD-9B90-3470CC873F96}" presName="ParentBackground2" presStyleCnt="0"/>
      <dgm:spPr/>
    </dgm:pt>
    <dgm:pt modelId="{4970D63B-E4BD-477A-9F06-8BC257D5836F}" type="pres">
      <dgm:prSet presAssocID="{77751FD4-D465-4ECD-9B90-3470CC873F96}" presName="ParentBackground" presStyleLbl="fgAcc1" presStyleIdx="3" presStyleCnt="5"/>
      <dgm:spPr/>
    </dgm:pt>
    <dgm:pt modelId="{C456B5A7-CC8A-423E-AE11-E76B674DCEAC}" type="pres">
      <dgm:prSet presAssocID="{77751FD4-D465-4ECD-9B90-3470CC873F96}" presName="Parent2" presStyleLbl="revTx" presStyleIdx="0" presStyleCnt="0">
        <dgm:presLayoutVars>
          <dgm:chMax val="1"/>
          <dgm:chPref val="1"/>
          <dgm:bulletEnabled val="1"/>
        </dgm:presLayoutVars>
      </dgm:prSet>
      <dgm:spPr/>
    </dgm:pt>
    <dgm:pt modelId="{787975CE-B82B-4BB7-B9F4-82D23E8A85A9}" type="pres">
      <dgm:prSet presAssocID="{FEE52FA3-ABFD-458D-934C-0671FE0E6DEC}" presName="Accent1" presStyleCnt="0"/>
      <dgm:spPr/>
    </dgm:pt>
    <dgm:pt modelId="{191EAEEA-DC4F-4FD6-82DC-FA41E74C8EE6}" type="pres">
      <dgm:prSet presAssocID="{FEE52FA3-ABFD-458D-934C-0671FE0E6DEC}" presName="Accent" presStyleLbl="node1" presStyleIdx="4" presStyleCnt="5"/>
      <dgm:spPr/>
    </dgm:pt>
    <dgm:pt modelId="{B0E780EE-155A-4CC8-91BA-01A0C16D4479}" type="pres">
      <dgm:prSet presAssocID="{FEE52FA3-ABFD-458D-934C-0671FE0E6DEC}" presName="ParentBackground1" presStyleCnt="0"/>
      <dgm:spPr/>
    </dgm:pt>
    <dgm:pt modelId="{A49D3BE7-7089-47D1-AF2A-754089455B8E}" type="pres">
      <dgm:prSet presAssocID="{FEE52FA3-ABFD-458D-934C-0671FE0E6DEC}" presName="ParentBackground" presStyleLbl="fgAcc1" presStyleIdx="4" presStyleCnt="5"/>
      <dgm:spPr/>
    </dgm:pt>
    <dgm:pt modelId="{B7A344B6-9D8E-48BE-9273-1BE620440470}" type="pres">
      <dgm:prSet presAssocID="{FEE52FA3-ABFD-458D-934C-0671FE0E6DEC}" presName="Parent1" presStyleLbl="revTx" presStyleIdx="0" presStyleCnt="0">
        <dgm:presLayoutVars>
          <dgm:chMax val="1"/>
          <dgm:chPref val="1"/>
          <dgm:bulletEnabled val="1"/>
        </dgm:presLayoutVars>
      </dgm:prSet>
      <dgm:spPr/>
    </dgm:pt>
  </dgm:ptLst>
  <dgm:cxnLst>
    <dgm:cxn modelId="{BF037407-7475-4BE5-A84B-3FB5E890C474}" srcId="{5D302A0E-0FA0-47F0-A21E-2937EB26ECC4}" destId="{64C79DDE-A039-43E1-8537-4A74849CA90E}" srcOrd="2" destOrd="0" parTransId="{35E97617-3D36-400E-8DB7-7BDD38C40D6C}" sibTransId="{71C9D5D4-AD82-4B4B-9497-C3FE2E36CB3D}"/>
    <dgm:cxn modelId="{3952E720-59F0-4E46-B009-35608CEE886A}" type="presOf" srcId="{AFB136E0-1E21-4BE2-9D81-72AF6D3AC641}" destId="{18AC741F-C919-402A-8758-D45B545DD30F}" srcOrd="0" destOrd="0" presId="urn:microsoft.com/office/officeart/2011/layout/CircleProcess"/>
    <dgm:cxn modelId="{AAC3C724-22D6-4089-9120-05CB41AAD253}" type="presOf" srcId="{77751FD4-D465-4ECD-9B90-3470CC873F96}" destId="{4970D63B-E4BD-477A-9F06-8BC257D5836F}" srcOrd="0" destOrd="0" presId="urn:microsoft.com/office/officeart/2011/layout/CircleProcess"/>
    <dgm:cxn modelId="{44F2CA2A-B4C5-45C6-9E2D-32915450AEFE}" type="presOf" srcId="{64C79DDE-A039-43E1-8537-4A74849CA90E}" destId="{FE1A7CEB-CDD0-4CC8-B389-F0AF0486C474}" srcOrd="0" destOrd="0" presId="urn:microsoft.com/office/officeart/2011/layout/CircleProcess"/>
    <dgm:cxn modelId="{E5D0EE31-3B15-4656-9256-D2A495CD9F15}" srcId="{5D302A0E-0FA0-47F0-A21E-2937EB26ECC4}" destId="{FEE52FA3-ABFD-458D-934C-0671FE0E6DEC}" srcOrd="0" destOrd="0" parTransId="{FBFC032F-C2FA-41B4-AF67-396A33480F89}" sibTransId="{9EB9BB84-C1C5-4C63-A579-5E131571A5F2}"/>
    <dgm:cxn modelId="{E6668C3D-FF75-4ABE-81BD-873899BCF82D}" type="presOf" srcId="{77751FD4-D465-4ECD-9B90-3470CC873F96}" destId="{C456B5A7-CC8A-423E-AE11-E76B674DCEAC}" srcOrd="1" destOrd="0" presId="urn:microsoft.com/office/officeart/2011/layout/CircleProcess"/>
    <dgm:cxn modelId="{A804E640-E148-4EB4-9EDB-81693337C185}" srcId="{5D302A0E-0FA0-47F0-A21E-2937EB26ECC4}" destId="{EDA96A52-1552-4A9A-8727-709656EDD85F}" srcOrd="4" destOrd="0" parTransId="{152F00AC-B497-4E5F-874E-C9EAC4986E02}" sibTransId="{AF53B8C3-86CD-4C3D-814D-07D9708C6A16}"/>
    <dgm:cxn modelId="{67C85647-D1C8-4B8D-B31A-2A73DA34D458}" srcId="{5D302A0E-0FA0-47F0-A21E-2937EB26ECC4}" destId="{77751FD4-D465-4ECD-9B90-3470CC873F96}" srcOrd="1" destOrd="0" parTransId="{35EE8103-49AC-4D20-8EBA-0F8F95099650}" sibTransId="{F34EFCD7-4B74-446F-B26F-7D4BEC88F63F}"/>
    <dgm:cxn modelId="{CBA65470-4ACD-45A4-AA7E-98AC7EFA0BE0}" srcId="{5D302A0E-0FA0-47F0-A21E-2937EB26ECC4}" destId="{AFB136E0-1E21-4BE2-9D81-72AF6D3AC641}" srcOrd="3" destOrd="0" parTransId="{E84D212B-2D20-46A3-9475-AED78DF05FE6}" sibTransId="{95713FCF-097B-4947-8820-365D282A01F1}"/>
    <dgm:cxn modelId="{6F7A2171-6DD4-400F-9C4E-B5E85F830C72}" type="presOf" srcId="{FEE52FA3-ABFD-458D-934C-0671FE0E6DEC}" destId="{B7A344B6-9D8E-48BE-9273-1BE620440470}" srcOrd="1" destOrd="0" presId="urn:microsoft.com/office/officeart/2011/layout/CircleProcess"/>
    <dgm:cxn modelId="{C08F6D93-562B-45EC-9173-F4E877897EDA}" type="presOf" srcId="{AFB136E0-1E21-4BE2-9D81-72AF6D3AC641}" destId="{6A098718-8A85-4EF0-B792-8C21796C5A89}" srcOrd="1" destOrd="0" presId="urn:microsoft.com/office/officeart/2011/layout/CircleProcess"/>
    <dgm:cxn modelId="{4252DD9B-CF22-4DE2-A28F-9BE02115EE6D}" type="presOf" srcId="{EDA96A52-1552-4A9A-8727-709656EDD85F}" destId="{AFB01652-3D61-4BBC-9B9A-9A3D8C41F3F3}" srcOrd="1" destOrd="0" presId="urn:microsoft.com/office/officeart/2011/layout/CircleProcess"/>
    <dgm:cxn modelId="{5393F3B1-8916-4ACC-8C4B-3D69F2F5A397}" type="presOf" srcId="{EDA96A52-1552-4A9A-8727-709656EDD85F}" destId="{0D0C6285-6AE5-4874-819F-B893A1C4D98B}" srcOrd="0" destOrd="0" presId="urn:microsoft.com/office/officeart/2011/layout/CircleProcess"/>
    <dgm:cxn modelId="{7A5E13C4-4A61-4A0C-8BCC-BCC1F0F01CE9}" type="presOf" srcId="{5D302A0E-0FA0-47F0-A21E-2937EB26ECC4}" destId="{FFD5CA2B-E11F-4F71-9B4C-2BB0369BA757}" srcOrd="0" destOrd="0" presId="urn:microsoft.com/office/officeart/2011/layout/CircleProcess"/>
    <dgm:cxn modelId="{E491E5CB-9B0D-4EE5-802E-60DD292A76BD}" type="presOf" srcId="{64C79DDE-A039-43E1-8537-4A74849CA90E}" destId="{7283630E-8F7B-4C76-A144-5C8A26FC7030}" srcOrd="1" destOrd="0" presId="urn:microsoft.com/office/officeart/2011/layout/CircleProcess"/>
    <dgm:cxn modelId="{3520BEF9-5BE8-43BE-8B73-3E7CD8E9B899}" type="presOf" srcId="{FEE52FA3-ABFD-458D-934C-0671FE0E6DEC}" destId="{A49D3BE7-7089-47D1-AF2A-754089455B8E}" srcOrd="0" destOrd="0" presId="urn:microsoft.com/office/officeart/2011/layout/CircleProcess"/>
    <dgm:cxn modelId="{2A00FA59-EDDF-4F93-8C26-C99FEA4566EB}" type="presParOf" srcId="{FFD5CA2B-E11F-4F71-9B4C-2BB0369BA757}" destId="{CF3642A5-D0DF-4D74-B9B7-42785B16232A}" srcOrd="0" destOrd="0" presId="urn:microsoft.com/office/officeart/2011/layout/CircleProcess"/>
    <dgm:cxn modelId="{751C4DF1-8CC0-41DA-9534-67A90D5C0C4B}" type="presParOf" srcId="{CF3642A5-D0DF-4D74-B9B7-42785B16232A}" destId="{F1533F94-0F1F-425D-B379-E5D5464A6D3D}" srcOrd="0" destOrd="0" presId="urn:microsoft.com/office/officeart/2011/layout/CircleProcess"/>
    <dgm:cxn modelId="{534D64C2-7E80-4A30-9673-10E7CD0438AE}" type="presParOf" srcId="{FFD5CA2B-E11F-4F71-9B4C-2BB0369BA757}" destId="{365E03F7-26DC-43E7-88F9-8BA76BD43A1B}" srcOrd="1" destOrd="0" presId="urn:microsoft.com/office/officeart/2011/layout/CircleProcess"/>
    <dgm:cxn modelId="{5B68B067-7997-44E4-94B2-7EBAD1F67A7A}" type="presParOf" srcId="{365E03F7-26DC-43E7-88F9-8BA76BD43A1B}" destId="{0D0C6285-6AE5-4874-819F-B893A1C4D98B}" srcOrd="0" destOrd="0" presId="urn:microsoft.com/office/officeart/2011/layout/CircleProcess"/>
    <dgm:cxn modelId="{D15D37E0-77BD-4643-9642-9F937B193589}" type="presParOf" srcId="{FFD5CA2B-E11F-4F71-9B4C-2BB0369BA757}" destId="{AFB01652-3D61-4BBC-9B9A-9A3D8C41F3F3}" srcOrd="2" destOrd="0" presId="urn:microsoft.com/office/officeart/2011/layout/CircleProcess"/>
    <dgm:cxn modelId="{A843471F-BD5A-466A-AF19-94F3F63C591B}" type="presParOf" srcId="{FFD5CA2B-E11F-4F71-9B4C-2BB0369BA757}" destId="{0A2A71EA-D38E-4C4E-BBDD-94E29E5F9ADF}" srcOrd="3" destOrd="0" presId="urn:microsoft.com/office/officeart/2011/layout/CircleProcess"/>
    <dgm:cxn modelId="{3DFC092D-69ED-48A5-A631-0F469C9CEC1C}" type="presParOf" srcId="{0A2A71EA-D38E-4C4E-BBDD-94E29E5F9ADF}" destId="{1865CE9C-DE16-46D0-AE80-A4140637E008}" srcOrd="0" destOrd="0" presId="urn:microsoft.com/office/officeart/2011/layout/CircleProcess"/>
    <dgm:cxn modelId="{E9E42D7C-7275-49BA-9AD4-F34A2A0345CD}" type="presParOf" srcId="{FFD5CA2B-E11F-4F71-9B4C-2BB0369BA757}" destId="{FA28633E-FA92-4DE2-A79D-FCA4D1F0AA1C}" srcOrd="4" destOrd="0" presId="urn:microsoft.com/office/officeart/2011/layout/CircleProcess"/>
    <dgm:cxn modelId="{D87E9F40-AC0D-44C6-A114-C9DAA3E9D38E}" type="presParOf" srcId="{FA28633E-FA92-4DE2-A79D-FCA4D1F0AA1C}" destId="{18AC741F-C919-402A-8758-D45B545DD30F}" srcOrd="0" destOrd="0" presId="urn:microsoft.com/office/officeart/2011/layout/CircleProcess"/>
    <dgm:cxn modelId="{4281B856-649F-41D5-9AA3-E1883E6F04EB}" type="presParOf" srcId="{FFD5CA2B-E11F-4F71-9B4C-2BB0369BA757}" destId="{6A098718-8A85-4EF0-B792-8C21796C5A89}" srcOrd="5" destOrd="0" presId="urn:microsoft.com/office/officeart/2011/layout/CircleProcess"/>
    <dgm:cxn modelId="{9BE8CB4F-A72E-4B0D-9593-DC9A0039DC8F}" type="presParOf" srcId="{FFD5CA2B-E11F-4F71-9B4C-2BB0369BA757}" destId="{5F173571-878B-4D0F-8C3F-882EC59FE737}" srcOrd="6" destOrd="0" presId="urn:microsoft.com/office/officeart/2011/layout/CircleProcess"/>
    <dgm:cxn modelId="{14CDD3C4-8892-44AE-8C3D-F1D3D9B203A8}" type="presParOf" srcId="{5F173571-878B-4D0F-8C3F-882EC59FE737}" destId="{5E6AE498-ABCC-4B9A-AECA-6F8696CE42FD}" srcOrd="0" destOrd="0" presId="urn:microsoft.com/office/officeart/2011/layout/CircleProcess"/>
    <dgm:cxn modelId="{8C69FA25-5D64-4492-B0DF-CCCCD169C98A}" type="presParOf" srcId="{FFD5CA2B-E11F-4F71-9B4C-2BB0369BA757}" destId="{5EC9BB34-7ABC-4A8F-8DA5-1F45F4235BC0}" srcOrd="7" destOrd="0" presId="urn:microsoft.com/office/officeart/2011/layout/CircleProcess"/>
    <dgm:cxn modelId="{A9CEBE5D-8AC6-49F3-BE92-4A7EDCA9C0E7}" type="presParOf" srcId="{5EC9BB34-7ABC-4A8F-8DA5-1F45F4235BC0}" destId="{FE1A7CEB-CDD0-4CC8-B389-F0AF0486C474}" srcOrd="0" destOrd="0" presId="urn:microsoft.com/office/officeart/2011/layout/CircleProcess"/>
    <dgm:cxn modelId="{27359380-8597-455D-B539-2C5DFAEE7DFD}" type="presParOf" srcId="{FFD5CA2B-E11F-4F71-9B4C-2BB0369BA757}" destId="{7283630E-8F7B-4C76-A144-5C8A26FC7030}" srcOrd="8" destOrd="0" presId="urn:microsoft.com/office/officeart/2011/layout/CircleProcess"/>
    <dgm:cxn modelId="{B8FB1793-3A36-4EAB-9527-5B9A461EDCB5}" type="presParOf" srcId="{FFD5CA2B-E11F-4F71-9B4C-2BB0369BA757}" destId="{8907F86A-F573-46D7-8762-F901EAA839AD}" srcOrd="9" destOrd="0" presId="urn:microsoft.com/office/officeart/2011/layout/CircleProcess"/>
    <dgm:cxn modelId="{B152D726-F307-4A83-BF0E-1EF37C01BD83}" type="presParOf" srcId="{8907F86A-F573-46D7-8762-F901EAA839AD}" destId="{1E5A84E6-6C57-4D9F-B09A-6DFCD70A361F}" srcOrd="0" destOrd="0" presId="urn:microsoft.com/office/officeart/2011/layout/CircleProcess"/>
    <dgm:cxn modelId="{B191DD0C-B22A-42D1-83AB-D2C331FFD39A}" type="presParOf" srcId="{FFD5CA2B-E11F-4F71-9B4C-2BB0369BA757}" destId="{23910AE9-C628-4FEE-A6FF-5AF18388C3DB}" srcOrd="10" destOrd="0" presId="urn:microsoft.com/office/officeart/2011/layout/CircleProcess"/>
    <dgm:cxn modelId="{D612BA6A-EE02-4030-806B-7C6BFB6DA9D1}" type="presParOf" srcId="{23910AE9-C628-4FEE-A6FF-5AF18388C3DB}" destId="{4970D63B-E4BD-477A-9F06-8BC257D5836F}" srcOrd="0" destOrd="0" presId="urn:microsoft.com/office/officeart/2011/layout/CircleProcess"/>
    <dgm:cxn modelId="{4C836905-1BC7-48B8-B933-7DEBD32BEDF7}" type="presParOf" srcId="{FFD5CA2B-E11F-4F71-9B4C-2BB0369BA757}" destId="{C456B5A7-CC8A-423E-AE11-E76B674DCEAC}" srcOrd="11" destOrd="0" presId="urn:microsoft.com/office/officeart/2011/layout/CircleProcess"/>
    <dgm:cxn modelId="{8681B256-854C-483F-B3C3-FAC8A15DEC95}" type="presParOf" srcId="{FFD5CA2B-E11F-4F71-9B4C-2BB0369BA757}" destId="{787975CE-B82B-4BB7-B9F4-82D23E8A85A9}" srcOrd="12" destOrd="0" presId="urn:microsoft.com/office/officeart/2011/layout/CircleProcess"/>
    <dgm:cxn modelId="{DBDBC7D9-C417-4523-B2ED-A6EF1D4A296C}" type="presParOf" srcId="{787975CE-B82B-4BB7-B9F4-82D23E8A85A9}" destId="{191EAEEA-DC4F-4FD6-82DC-FA41E74C8EE6}" srcOrd="0" destOrd="0" presId="urn:microsoft.com/office/officeart/2011/layout/CircleProcess"/>
    <dgm:cxn modelId="{C76A53B2-C213-4579-A935-5656B4054996}" type="presParOf" srcId="{FFD5CA2B-E11F-4F71-9B4C-2BB0369BA757}" destId="{B0E780EE-155A-4CC8-91BA-01A0C16D4479}" srcOrd="13" destOrd="0" presId="urn:microsoft.com/office/officeart/2011/layout/CircleProcess"/>
    <dgm:cxn modelId="{3009A91E-1D7E-42DD-9AA9-16FB4038C742}" type="presParOf" srcId="{B0E780EE-155A-4CC8-91BA-01A0C16D4479}" destId="{A49D3BE7-7089-47D1-AF2A-754089455B8E}" srcOrd="0" destOrd="0" presId="urn:microsoft.com/office/officeart/2011/layout/CircleProcess"/>
    <dgm:cxn modelId="{93BFB699-FE6F-40DE-958C-C7A46F2CE6CB}" type="presParOf" srcId="{FFD5CA2B-E11F-4F71-9B4C-2BB0369BA757}" destId="{B7A344B6-9D8E-48BE-9273-1BE620440470}" srcOrd="14"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F30B0AA-7ACE-491E-B226-00AAAD891BF1}"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01F73E8C-F9CF-43B1-BC97-91C17C12B8C1}">
      <dgm:prSet phldrT="[Text]"/>
      <dgm:spPr/>
      <dgm:t>
        <a:bodyPr/>
        <a:lstStyle/>
        <a:p>
          <a:r>
            <a:rPr lang="en-US" dirty="0"/>
            <a:t>Level 2</a:t>
          </a:r>
        </a:p>
      </dgm:t>
    </dgm:pt>
    <dgm:pt modelId="{CCA092D7-AAFC-4B79-8E71-02192B51B7E9}" type="parTrans" cxnId="{D149588E-3B96-4188-BCA1-B2FE7D930CF1}">
      <dgm:prSet/>
      <dgm:spPr/>
      <dgm:t>
        <a:bodyPr/>
        <a:lstStyle/>
        <a:p>
          <a:endParaRPr lang="en-US"/>
        </a:p>
      </dgm:t>
    </dgm:pt>
    <dgm:pt modelId="{767998C2-BB88-4675-AC0F-6767CDE89B62}" type="sibTrans" cxnId="{D149588E-3B96-4188-BCA1-B2FE7D930CF1}">
      <dgm:prSet/>
      <dgm:spPr/>
      <dgm:t>
        <a:bodyPr/>
        <a:lstStyle/>
        <a:p>
          <a:endParaRPr lang="en-US"/>
        </a:p>
      </dgm:t>
    </dgm:pt>
    <dgm:pt modelId="{3B9F3377-1E6B-433B-BF63-F53CBC5E6944}">
      <dgm:prSet phldrT="[Text]"/>
      <dgm:spPr/>
      <dgm:t>
        <a:bodyPr/>
        <a:lstStyle/>
        <a:p>
          <a:r>
            <a:rPr lang="en-US" dirty="0"/>
            <a:t>Level 3</a:t>
          </a:r>
        </a:p>
      </dgm:t>
    </dgm:pt>
    <dgm:pt modelId="{77FA9D48-1352-4DC3-871F-FC3FA586FBAB}" type="parTrans" cxnId="{81B16CB8-5D66-4D05-A1DF-051A31F752AB}">
      <dgm:prSet/>
      <dgm:spPr/>
      <dgm:t>
        <a:bodyPr/>
        <a:lstStyle/>
        <a:p>
          <a:endParaRPr lang="en-US"/>
        </a:p>
      </dgm:t>
    </dgm:pt>
    <dgm:pt modelId="{1D676F36-5A22-4525-80AA-E5AC670A2B0A}" type="sibTrans" cxnId="{81B16CB8-5D66-4D05-A1DF-051A31F752AB}">
      <dgm:prSet/>
      <dgm:spPr/>
      <dgm:t>
        <a:bodyPr/>
        <a:lstStyle/>
        <a:p>
          <a:endParaRPr lang="en-US"/>
        </a:p>
      </dgm:t>
    </dgm:pt>
    <dgm:pt modelId="{93B3397F-7E7D-4BAD-B8FE-923038DE81DF}">
      <dgm:prSet phldrT="[Text]"/>
      <dgm:spPr/>
      <dgm:t>
        <a:bodyPr/>
        <a:lstStyle/>
        <a:p>
          <a:r>
            <a:rPr lang="en-US" dirty="0"/>
            <a:t>Level 4 </a:t>
          </a:r>
        </a:p>
      </dgm:t>
    </dgm:pt>
    <dgm:pt modelId="{CD897970-F73F-4A80-BB36-79F34DC7F135}" type="parTrans" cxnId="{99D59EB9-FB79-4FE1-B3AE-9A5151152002}">
      <dgm:prSet/>
      <dgm:spPr/>
      <dgm:t>
        <a:bodyPr/>
        <a:lstStyle/>
        <a:p>
          <a:endParaRPr lang="en-US"/>
        </a:p>
      </dgm:t>
    </dgm:pt>
    <dgm:pt modelId="{0DA82722-E002-4805-B668-5E979CFCCDAC}" type="sibTrans" cxnId="{99D59EB9-FB79-4FE1-B3AE-9A5151152002}">
      <dgm:prSet/>
      <dgm:spPr/>
      <dgm:t>
        <a:bodyPr/>
        <a:lstStyle/>
        <a:p>
          <a:endParaRPr lang="en-US"/>
        </a:p>
      </dgm:t>
    </dgm:pt>
    <dgm:pt modelId="{AE42413B-218A-4876-9FE0-9E9CFABCA9C6}">
      <dgm:prSet phldrT="[Text]"/>
      <dgm:spPr/>
      <dgm:t>
        <a:bodyPr/>
        <a:lstStyle/>
        <a:p>
          <a:r>
            <a:rPr lang="en-US" dirty="0"/>
            <a:t>Level 5</a:t>
          </a:r>
        </a:p>
      </dgm:t>
    </dgm:pt>
    <dgm:pt modelId="{FA0F35BE-F657-4B2C-9D0E-3C89CF122DE4}" type="parTrans" cxnId="{524FB446-97E7-4151-8DDB-5458CAD3AEFD}">
      <dgm:prSet/>
      <dgm:spPr/>
      <dgm:t>
        <a:bodyPr/>
        <a:lstStyle/>
        <a:p>
          <a:endParaRPr lang="en-US"/>
        </a:p>
      </dgm:t>
    </dgm:pt>
    <dgm:pt modelId="{A6AAD91E-29B5-44BB-BBCA-4ABF39DB3ED5}" type="sibTrans" cxnId="{524FB446-97E7-4151-8DDB-5458CAD3AEFD}">
      <dgm:prSet/>
      <dgm:spPr/>
      <dgm:t>
        <a:bodyPr/>
        <a:lstStyle/>
        <a:p>
          <a:endParaRPr lang="en-US"/>
        </a:p>
      </dgm:t>
    </dgm:pt>
    <dgm:pt modelId="{4CBA5889-FDDF-4EFA-AAA4-0F89557B61BE}">
      <dgm:prSet phldrT="[Text]"/>
      <dgm:spPr/>
      <dgm:t>
        <a:bodyPr/>
        <a:lstStyle/>
        <a:p>
          <a:r>
            <a:rPr lang="en-US" b="1" dirty="0"/>
            <a:t>BEGIN</a:t>
          </a:r>
        </a:p>
      </dgm:t>
    </dgm:pt>
    <dgm:pt modelId="{4277C4E0-0125-487E-9001-D4A3181F4AD7}" type="parTrans" cxnId="{B00DB743-4726-4106-B831-65637FFB31D1}">
      <dgm:prSet/>
      <dgm:spPr/>
      <dgm:t>
        <a:bodyPr/>
        <a:lstStyle/>
        <a:p>
          <a:endParaRPr lang="en-US"/>
        </a:p>
      </dgm:t>
    </dgm:pt>
    <dgm:pt modelId="{3E758018-A39E-4B9E-84FA-36D5833B6DD2}" type="sibTrans" cxnId="{B00DB743-4726-4106-B831-65637FFB31D1}">
      <dgm:prSet/>
      <dgm:spPr/>
      <dgm:t>
        <a:bodyPr/>
        <a:lstStyle/>
        <a:p>
          <a:endParaRPr lang="en-US"/>
        </a:p>
      </dgm:t>
    </dgm:pt>
    <dgm:pt modelId="{B188F635-5D01-4F27-8CC2-3809F909C8C7}" type="pres">
      <dgm:prSet presAssocID="{DF30B0AA-7ACE-491E-B226-00AAAD891BF1}" presName="Name0" presStyleCnt="0">
        <dgm:presLayoutVars>
          <dgm:chMax val="7"/>
          <dgm:chPref val="7"/>
          <dgm:dir/>
          <dgm:animLvl val="lvl"/>
        </dgm:presLayoutVars>
      </dgm:prSet>
      <dgm:spPr/>
    </dgm:pt>
    <dgm:pt modelId="{3FA88CD1-7704-4A49-B700-AAE73A6D3A6E}" type="pres">
      <dgm:prSet presAssocID="{01F73E8C-F9CF-43B1-BC97-91C17C12B8C1}" presName="Accent1" presStyleCnt="0"/>
      <dgm:spPr/>
    </dgm:pt>
    <dgm:pt modelId="{9D2453B2-9BAD-48CE-BF3D-4BA2AE525931}" type="pres">
      <dgm:prSet presAssocID="{01F73E8C-F9CF-43B1-BC97-91C17C12B8C1}" presName="Accent" presStyleLbl="node1" presStyleIdx="0" presStyleCnt="5"/>
      <dgm:spPr/>
    </dgm:pt>
    <dgm:pt modelId="{2952AF98-758C-4EA0-AC41-0F9BBDA32E98}" type="pres">
      <dgm:prSet presAssocID="{01F73E8C-F9CF-43B1-BC97-91C17C12B8C1}" presName="Parent1" presStyleLbl="revTx" presStyleIdx="0" presStyleCnt="5">
        <dgm:presLayoutVars>
          <dgm:chMax val="1"/>
          <dgm:chPref val="1"/>
          <dgm:bulletEnabled val="1"/>
        </dgm:presLayoutVars>
      </dgm:prSet>
      <dgm:spPr/>
    </dgm:pt>
    <dgm:pt modelId="{286E42E3-0E0E-4082-A925-869A64131A15}" type="pres">
      <dgm:prSet presAssocID="{3B9F3377-1E6B-433B-BF63-F53CBC5E6944}" presName="Accent2" presStyleCnt="0"/>
      <dgm:spPr/>
    </dgm:pt>
    <dgm:pt modelId="{B41BC767-4309-46DE-B98B-1CA1AF97F864}" type="pres">
      <dgm:prSet presAssocID="{3B9F3377-1E6B-433B-BF63-F53CBC5E6944}" presName="Accent" presStyleLbl="node1" presStyleIdx="1" presStyleCnt="5"/>
      <dgm:spPr/>
    </dgm:pt>
    <dgm:pt modelId="{3A9D2365-D6C7-4992-BDF2-F6C6F4F8D47C}" type="pres">
      <dgm:prSet presAssocID="{3B9F3377-1E6B-433B-BF63-F53CBC5E6944}" presName="Parent2" presStyleLbl="revTx" presStyleIdx="1" presStyleCnt="5">
        <dgm:presLayoutVars>
          <dgm:chMax val="1"/>
          <dgm:chPref val="1"/>
          <dgm:bulletEnabled val="1"/>
        </dgm:presLayoutVars>
      </dgm:prSet>
      <dgm:spPr/>
    </dgm:pt>
    <dgm:pt modelId="{2F62B8C2-91D8-40E1-B04C-69FD59603939}" type="pres">
      <dgm:prSet presAssocID="{93B3397F-7E7D-4BAD-B8FE-923038DE81DF}" presName="Accent3" presStyleCnt="0"/>
      <dgm:spPr/>
    </dgm:pt>
    <dgm:pt modelId="{52FBD616-5918-42FA-95B2-E34966438374}" type="pres">
      <dgm:prSet presAssocID="{93B3397F-7E7D-4BAD-B8FE-923038DE81DF}" presName="Accent" presStyleLbl="node1" presStyleIdx="2" presStyleCnt="5"/>
      <dgm:spPr/>
    </dgm:pt>
    <dgm:pt modelId="{E3F248C7-7953-4BD1-B79B-87494844BCA6}" type="pres">
      <dgm:prSet presAssocID="{93B3397F-7E7D-4BAD-B8FE-923038DE81DF}" presName="Parent3" presStyleLbl="revTx" presStyleIdx="2" presStyleCnt="5">
        <dgm:presLayoutVars>
          <dgm:chMax val="1"/>
          <dgm:chPref val="1"/>
          <dgm:bulletEnabled val="1"/>
        </dgm:presLayoutVars>
      </dgm:prSet>
      <dgm:spPr/>
    </dgm:pt>
    <dgm:pt modelId="{0B746864-E81F-4FF4-8D6C-FF2ABB228109}" type="pres">
      <dgm:prSet presAssocID="{AE42413B-218A-4876-9FE0-9E9CFABCA9C6}" presName="Accent4" presStyleCnt="0"/>
      <dgm:spPr/>
    </dgm:pt>
    <dgm:pt modelId="{2E3395CB-7765-4B83-A9E7-B2BC7A6CE925}" type="pres">
      <dgm:prSet presAssocID="{AE42413B-218A-4876-9FE0-9E9CFABCA9C6}" presName="Accent" presStyleLbl="node1" presStyleIdx="3" presStyleCnt="5"/>
      <dgm:spPr/>
    </dgm:pt>
    <dgm:pt modelId="{B6571196-589E-4F9F-82D8-3F9D93E6F225}" type="pres">
      <dgm:prSet presAssocID="{AE42413B-218A-4876-9FE0-9E9CFABCA9C6}" presName="Parent4" presStyleLbl="revTx" presStyleIdx="3" presStyleCnt="5">
        <dgm:presLayoutVars>
          <dgm:chMax val="1"/>
          <dgm:chPref val="1"/>
          <dgm:bulletEnabled val="1"/>
        </dgm:presLayoutVars>
      </dgm:prSet>
      <dgm:spPr/>
    </dgm:pt>
    <dgm:pt modelId="{F3153D5F-3079-41C4-9B1C-E0FC5502CCCD}" type="pres">
      <dgm:prSet presAssocID="{4CBA5889-FDDF-4EFA-AAA4-0F89557B61BE}" presName="Accent5" presStyleCnt="0"/>
      <dgm:spPr/>
    </dgm:pt>
    <dgm:pt modelId="{330FDF88-D93A-45D8-A49D-99584E0C9FA9}" type="pres">
      <dgm:prSet presAssocID="{4CBA5889-FDDF-4EFA-AAA4-0F89557B61BE}" presName="Accent" presStyleLbl="node1" presStyleIdx="4" presStyleCnt="5"/>
      <dgm:spPr/>
    </dgm:pt>
    <dgm:pt modelId="{F05404A2-3284-4C89-A960-83491294D6A4}" type="pres">
      <dgm:prSet presAssocID="{4CBA5889-FDDF-4EFA-AAA4-0F89557B61BE}" presName="Parent5" presStyleLbl="revTx" presStyleIdx="4" presStyleCnt="5">
        <dgm:presLayoutVars>
          <dgm:chMax val="1"/>
          <dgm:chPref val="1"/>
          <dgm:bulletEnabled val="1"/>
        </dgm:presLayoutVars>
      </dgm:prSet>
      <dgm:spPr/>
    </dgm:pt>
  </dgm:ptLst>
  <dgm:cxnLst>
    <dgm:cxn modelId="{CE12B813-F7A8-40D6-A3F1-540C9F39AB0D}" type="presOf" srcId="{3B9F3377-1E6B-433B-BF63-F53CBC5E6944}" destId="{3A9D2365-D6C7-4992-BDF2-F6C6F4F8D47C}" srcOrd="0" destOrd="0" presId="urn:microsoft.com/office/officeart/2009/layout/CircleArrowProcess"/>
    <dgm:cxn modelId="{B00DB743-4726-4106-B831-65637FFB31D1}" srcId="{DF30B0AA-7ACE-491E-B226-00AAAD891BF1}" destId="{4CBA5889-FDDF-4EFA-AAA4-0F89557B61BE}" srcOrd="4" destOrd="0" parTransId="{4277C4E0-0125-487E-9001-D4A3181F4AD7}" sibTransId="{3E758018-A39E-4B9E-84FA-36D5833B6DD2}"/>
    <dgm:cxn modelId="{524FB446-97E7-4151-8DDB-5458CAD3AEFD}" srcId="{DF30B0AA-7ACE-491E-B226-00AAAD891BF1}" destId="{AE42413B-218A-4876-9FE0-9E9CFABCA9C6}" srcOrd="3" destOrd="0" parTransId="{FA0F35BE-F657-4B2C-9D0E-3C89CF122DE4}" sibTransId="{A6AAD91E-29B5-44BB-BBCA-4ABF39DB3ED5}"/>
    <dgm:cxn modelId="{92061367-4A20-4F95-BB77-81B0D1CCA6BD}" type="presOf" srcId="{AE42413B-218A-4876-9FE0-9E9CFABCA9C6}" destId="{B6571196-589E-4F9F-82D8-3F9D93E6F225}" srcOrd="0" destOrd="0" presId="urn:microsoft.com/office/officeart/2009/layout/CircleArrowProcess"/>
    <dgm:cxn modelId="{11FA4E7E-C566-4537-BE06-95E8896CC4E6}" type="presOf" srcId="{93B3397F-7E7D-4BAD-B8FE-923038DE81DF}" destId="{E3F248C7-7953-4BD1-B79B-87494844BCA6}" srcOrd="0" destOrd="0" presId="urn:microsoft.com/office/officeart/2009/layout/CircleArrowProcess"/>
    <dgm:cxn modelId="{D149588E-3B96-4188-BCA1-B2FE7D930CF1}" srcId="{DF30B0AA-7ACE-491E-B226-00AAAD891BF1}" destId="{01F73E8C-F9CF-43B1-BC97-91C17C12B8C1}" srcOrd="0" destOrd="0" parTransId="{CCA092D7-AAFC-4B79-8E71-02192B51B7E9}" sibTransId="{767998C2-BB88-4675-AC0F-6767CDE89B62}"/>
    <dgm:cxn modelId="{650CC699-473B-4028-8D7C-33115E0C31A9}" type="presOf" srcId="{4CBA5889-FDDF-4EFA-AAA4-0F89557B61BE}" destId="{F05404A2-3284-4C89-A960-83491294D6A4}" srcOrd="0" destOrd="0" presId="urn:microsoft.com/office/officeart/2009/layout/CircleArrowProcess"/>
    <dgm:cxn modelId="{81B16CB8-5D66-4D05-A1DF-051A31F752AB}" srcId="{DF30B0AA-7ACE-491E-B226-00AAAD891BF1}" destId="{3B9F3377-1E6B-433B-BF63-F53CBC5E6944}" srcOrd="1" destOrd="0" parTransId="{77FA9D48-1352-4DC3-871F-FC3FA586FBAB}" sibTransId="{1D676F36-5A22-4525-80AA-E5AC670A2B0A}"/>
    <dgm:cxn modelId="{99D59EB9-FB79-4FE1-B3AE-9A5151152002}" srcId="{DF30B0AA-7ACE-491E-B226-00AAAD891BF1}" destId="{93B3397F-7E7D-4BAD-B8FE-923038DE81DF}" srcOrd="2" destOrd="0" parTransId="{CD897970-F73F-4A80-BB36-79F34DC7F135}" sibTransId="{0DA82722-E002-4805-B668-5E979CFCCDAC}"/>
    <dgm:cxn modelId="{ABC3E1C7-D51F-41B0-A50B-470947AAF73D}" type="presOf" srcId="{01F73E8C-F9CF-43B1-BC97-91C17C12B8C1}" destId="{2952AF98-758C-4EA0-AC41-0F9BBDA32E98}" srcOrd="0" destOrd="0" presId="urn:microsoft.com/office/officeart/2009/layout/CircleArrowProcess"/>
    <dgm:cxn modelId="{5DD82CEE-D8C3-48D9-B4B7-5FCC4AD27B6C}" type="presOf" srcId="{DF30B0AA-7ACE-491E-B226-00AAAD891BF1}" destId="{B188F635-5D01-4F27-8CC2-3809F909C8C7}" srcOrd="0" destOrd="0" presId="urn:microsoft.com/office/officeart/2009/layout/CircleArrowProcess"/>
    <dgm:cxn modelId="{4D482B04-3758-404F-990A-660E8130E5F6}" type="presParOf" srcId="{B188F635-5D01-4F27-8CC2-3809F909C8C7}" destId="{3FA88CD1-7704-4A49-B700-AAE73A6D3A6E}" srcOrd="0" destOrd="0" presId="urn:microsoft.com/office/officeart/2009/layout/CircleArrowProcess"/>
    <dgm:cxn modelId="{2A198178-E2B0-4929-8086-1D4DE70CE8DB}" type="presParOf" srcId="{3FA88CD1-7704-4A49-B700-AAE73A6D3A6E}" destId="{9D2453B2-9BAD-48CE-BF3D-4BA2AE525931}" srcOrd="0" destOrd="0" presId="urn:microsoft.com/office/officeart/2009/layout/CircleArrowProcess"/>
    <dgm:cxn modelId="{C6310E01-86C8-4FE0-8475-85C23D6A087B}" type="presParOf" srcId="{B188F635-5D01-4F27-8CC2-3809F909C8C7}" destId="{2952AF98-758C-4EA0-AC41-0F9BBDA32E98}" srcOrd="1" destOrd="0" presId="urn:microsoft.com/office/officeart/2009/layout/CircleArrowProcess"/>
    <dgm:cxn modelId="{E2340C51-5BB1-49F1-AE72-203DCCDC8012}" type="presParOf" srcId="{B188F635-5D01-4F27-8CC2-3809F909C8C7}" destId="{286E42E3-0E0E-4082-A925-869A64131A15}" srcOrd="2" destOrd="0" presId="urn:microsoft.com/office/officeart/2009/layout/CircleArrowProcess"/>
    <dgm:cxn modelId="{386BDFB8-CC28-4862-845C-547AAAD369B1}" type="presParOf" srcId="{286E42E3-0E0E-4082-A925-869A64131A15}" destId="{B41BC767-4309-46DE-B98B-1CA1AF97F864}" srcOrd="0" destOrd="0" presId="urn:microsoft.com/office/officeart/2009/layout/CircleArrowProcess"/>
    <dgm:cxn modelId="{28F3F4E4-FF1E-419A-AC14-D42F1D08E336}" type="presParOf" srcId="{B188F635-5D01-4F27-8CC2-3809F909C8C7}" destId="{3A9D2365-D6C7-4992-BDF2-F6C6F4F8D47C}" srcOrd="3" destOrd="0" presId="urn:microsoft.com/office/officeart/2009/layout/CircleArrowProcess"/>
    <dgm:cxn modelId="{357145AC-6F93-4E15-B642-40137C5D57F5}" type="presParOf" srcId="{B188F635-5D01-4F27-8CC2-3809F909C8C7}" destId="{2F62B8C2-91D8-40E1-B04C-69FD59603939}" srcOrd="4" destOrd="0" presId="urn:microsoft.com/office/officeart/2009/layout/CircleArrowProcess"/>
    <dgm:cxn modelId="{6976E50A-337A-46FC-A8B8-40985A9C9838}" type="presParOf" srcId="{2F62B8C2-91D8-40E1-B04C-69FD59603939}" destId="{52FBD616-5918-42FA-95B2-E34966438374}" srcOrd="0" destOrd="0" presId="urn:microsoft.com/office/officeart/2009/layout/CircleArrowProcess"/>
    <dgm:cxn modelId="{59B8507B-EB6B-47FD-949A-52F619853D19}" type="presParOf" srcId="{B188F635-5D01-4F27-8CC2-3809F909C8C7}" destId="{E3F248C7-7953-4BD1-B79B-87494844BCA6}" srcOrd="5" destOrd="0" presId="urn:microsoft.com/office/officeart/2009/layout/CircleArrowProcess"/>
    <dgm:cxn modelId="{D4C09584-9BF5-49F5-9E86-8E22A95F77E9}" type="presParOf" srcId="{B188F635-5D01-4F27-8CC2-3809F909C8C7}" destId="{0B746864-E81F-4FF4-8D6C-FF2ABB228109}" srcOrd="6" destOrd="0" presId="urn:microsoft.com/office/officeart/2009/layout/CircleArrowProcess"/>
    <dgm:cxn modelId="{0D5B61EF-7ADA-4CB4-826B-5522DFF241F7}" type="presParOf" srcId="{0B746864-E81F-4FF4-8D6C-FF2ABB228109}" destId="{2E3395CB-7765-4B83-A9E7-B2BC7A6CE925}" srcOrd="0" destOrd="0" presId="urn:microsoft.com/office/officeart/2009/layout/CircleArrowProcess"/>
    <dgm:cxn modelId="{AA0E9D4F-7D87-416C-BBF8-3E09BA9D2F51}" type="presParOf" srcId="{B188F635-5D01-4F27-8CC2-3809F909C8C7}" destId="{B6571196-589E-4F9F-82D8-3F9D93E6F225}" srcOrd="7" destOrd="0" presId="urn:microsoft.com/office/officeart/2009/layout/CircleArrowProcess"/>
    <dgm:cxn modelId="{DF2B950E-A87C-449A-AF05-EB6714CA4EDD}" type="presParOf" srcId="{B188F635-5D01-4F27-8CC2-3809F909C8C7}" destId="{F3153D5F-3079-41C4-9B1C-E0FC5502CCCD}" srcOrd="8" destOrd="0" presId="urn:microsoft.com/office/officeart/2009/layout/CircleArrowProcess"/>
    <dgm:cxn modelId="{2C872007-5C70-4BF4-AE50-C202EE30613B}" type="presParOf" srcId="{F3153D5F-3079-41C4-9B1C-E0FC5502CCCD}" destId="{330FDF88-D93A-45D8-A49D-99584E0C9FA9}" srcOrd="0" destOrd="0" presId="urn:microsoft.com/office/officeart/2009/layout/CircleArrowProcess"/>
    <dgm:cxn modelId="{72965B15-03CA-45CF-A138-6412D7C19F1C}" type="presParOf" srcId="{B188F635-5D01-4F27-8CC2-3809F909C8C7}" destId="{F05404A2-3284-4C89-A960-83491294D6A4}" srcOrd="9" destOrd="0" presId="urn:microsoft.com/office/officeart/2009/layout/CircleArrow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5EE4638-FD44-41FA-85C3-B53D528DF347}" type="doc">
      <dgm:prSet loTypeId="urn:microsoft.com/office/officeart/2005/8/layout/equation2" loCatId="relationship" qsTypeId="urn:microsoft.com/office/officeart/2005/8/quickstyle/simple4" qsCatId="simple" csTypeId="urn:microsoft.com/office/officeart/2005/8/colors/accent6_4" csCatId="accent6" phldr="1"/>
      <dgm:spPr/>
    </dgm:pt>
    <dgm:pt modelId="{BEEE102C-62C9-456F-B67E-9D3C64AF1630}">
      <dgm:prSet phldrT="[Text]"/>
      <dgm:spPr/>
      <dgm:t>
        <a:bodyPr/>
        <a:lstStyle/>
        <a:p>
          <a:r>
            <a:rPr lang="en-US" dirty="0"/>
            <a:t>Income Discrepancy Report</a:t>
          </a:r>
        </a:p>
      </dgm:t>
    </dgm:pt>
    <dgm:pt modelId="{8F1E9CAD-2ED7-451E-A745-E10A5190DD53}" type="parTrans" cxnId="{071A531F-9C1A-4BB0-B29B-B8EED44D82AA}">
      <dgm:prSet/>
      <dgm:spPr/>
      <dgm:t>
        <a:bodyPr/>
        <a:lstStyle/>
        <a:p>
          <a:endParaRPr lang="en-US"/>
        </a:p>
      </dgm:t>
    </dgm:pt>
    <dgm:pt modelId="{D91C7ACE-D6D3-4CFE-B18F-B3C6A259B091}" type="sibTrans" cxnId="{071A531F-9C1A-4BB0-B29B-B8EED44D82AA}">
      <dgm:prSet/>
      <dgm:spPr/>
      <dgm:t>
        <a:bodyPr/>
        <a:lstStyle/>
        <a:p>
          <a:endParaRPr lang="en-US" dirty="0"/>
        </a:p>
      </dgm:t>
    </dgm:pt>
    <dgm:pt modelId="{214E5891-DA33-4DAF-972C-F33A6F15DF22}">
      <dgm:prSet phldrT="[Text]"/>
      <dgm:spPr/>
      <dgm:t>
        <a:bodyPr/>
        <a:lstStyle/>
        <a:p>
          <a:r>
            <a:rPr lang="en-US" dirty="0"/>
            <a:t>Income Report</a:t>
          </a:r>
        </a:p>
      </dgm:t>
    </dgm:pt>
    <dgm:pt modelId="{D7908D74-B0B9-4F30-9657-89C6157F54B5}" type="parTrans" cxnId="{6AC1090F-55CD-4BBB-8CBD-2811329AB1B9}">
      <dgm:prSet/>
      <dgm:spPr/>
      <dgm:t>
        <a:bodyPr/>
        <a:lstStyle/>
        <a:p>
          <a:endParaRPr lang="en-US"/>
        </a:p>
      </dgm:t>
    </dgm:pt>
    <dgm:pt modelId="{93834036-EAC4-4AA9-A2EA-B291F469DBFC}" type="sibTrans" cxnId="{6AC1090F-55CD-4BBB-8CBD-2811329AB1B9}">
      <dgm:prSet/>
      <dgm:spPr/>
      <dgm:t>
        <a:bodyPr/>
        <a:lstStyle/>
        <a:p>
          <a:endParaRPr lang="en-US" dirty="0"/>
        </a:p>
      </dgm:t>
    </dgm:pt>
    <dgm:pt modelId="{8FFD8E02-722B-41A1-B0BE-235CBB5073B7}">
      <dgm:prSet phldrT="[Text]"/>
      <dgm:spPr/>
      <dgm:t>
        <a:bodyPr/>
        <a:lstStyle/>
        <a:p>
          <a:r>
            <a:rPr lang="en-US" dirty="0"/>
            <a:t>Unlocks a bigger picture </a:t>
          </a:r>
        </a:p>
      </dgm:t>
    </dgm:pt>
    <dgm:pt modelId="{AD33AA46-7A43-4EA1-9829-211BBABF6328}" type="parTrans" cxnId="{3414F8AE-FA19-4B36-8729-E3CB2840FCA5}">
      <dgm:prSet/>
      <dgm:spPr/>
      <dgm:t>
        <a:bodyPr/>
        <a:lstStyle/>
        <a:p>
          <a:endParaRPr lang="en-US"/>
        </a:p>
      </dgm:t>
    </dgm:pt>
    <dgm:pt modelId="{2B9D7332-DEE5-4409-9124-C7B812278069}" type="sibTrans" cxnId="{3414F8AE-FA19-4B36-8729-E3CB2840FCA5}">
      <dgm:prSet/>
      <dgm:spPr/>
      <dgm:t>
        <a:bodyPr/>
        <a:lstStyle/>
        <a:p>
          <a:endParaRPr lang="en-US"/>
        </a:p>
      </dgm:t>
    </dgm:pt>
    <dgm:pt modelId="{F2880F79-6EAC-483F-A5E7-EE6710C3F5EA}" type="pres">
      <dgm:prSet presAssocID="{85EE4638-FD44-41FA-85C3-B53D528DF347}" presName="Name0" presStyleCnt="0">
        <dgm:presLayoutVars>
          <dgm:dir/>
          <dgm:resizeHandles val="exact"/>
        </dgm:presLayoutVars>
      </dgm:prSet>
      <dgm:spPr/>
    </dgm:pt>
    <dgm:pt modelId="{9AC0A6DC-B6E3-4679-8EB0-66842E103D98}" type="pres">
      <dgm:prSet presAssocID="{85EE4638-FD44-41FA-85C3-B53D528DF347}" presName="vNodes" presStyleCnt="0"/>
      <dgm:spPr/>
    </dgm:pt>
    <dgm:pt modelId="{A4E93DAD-32FD-44C9-9D6D-8FEE0582A7E8}" type="pres">
      <dgm:prSet presAssocID="{BEEE102C-62C9-456F-B67E-9D3C64AF1630}" presName="node" presStyleLbl="node1" presStyleIdx="0" presStyleCnt="3">
        <dgm:presLayoutVars>
          <dgm:bulletEnabled val="1"/>
        </dgm:presLayoutVars>
      </dgm:prSet>
      <dgm:spPr/>
    </dgm:pt>
    <dgm:pt modelId="{1680EB36-63C5-4D9A-9336-3DA3AAB8F2B0}" type="pres">
      <dgm:prSet presAssocID="{D91C7ACE-D6D3-4CFE-B18F-B3C6A259B091}" presName="spacerT" presStyleCnt="0"/>
      <dgm:spPr/>
    </dgm:pt>
    <dgm:pt modelId="{66E8C215-4E10-44C5-9CFE-16889080E89B}" type="pres">
      <dgm:prSet presAssocID="{D91C7ACE-D6D3-4CFE-B18F-B3C6A259B091}" presName="sibTrans" presStyleLbl="sibTrans2D1" presStyleIdx="0" presStyleCnt="2"/>
      <dgm:spPr/>
    </dgm:pt>
    <dgm:pt modelId="{B59DC67D-9D6C-4B63-BA07-E16C00091D0E}" type="pres">
      <dgm:prSet presAssocID="{D91C7ACE-D6D3-4CFE-B18F-B3C6A259B091}" presName="spacerB" presStyleCnt="0"/>
      <dgm:spPr/>
    </dgm:pt>
    <dgm:pt modelId="{B0112AFF-FBA3-42AD-9549-EBD57DB42125}" type="pres">
      <dgm:prSet presAssocID="{214E5891-DA33-4DAF-972C-F33A6F15DF22}" presName="node" presStyleLbl="node1" presStyleIdx="1" presStyleCnt="3">
        <dgm:presLayoutVars>
          <dgm:bulletEnabled val="1"/>
        </dgm:presLayoutVars>
      </dgm:prSet>
      <dgm:spPr/>
    </dgm:pt>
    <dgm:pt modelId="{1B265BCA-A100-41F9-8717-17D5833B4D0C}" type="pres">
      <dgm:prSet presAssocID="{85EE4638-FD44-41FA-85C3-B53D528DF347}" presName="sibTransLast" presStyleLbl="sibTrans2D1" presStyleIdx="1" presStyleCnt="2"/>
      <dgm:spPr/>
    </dgm:pt>
    <dgm:pt modelId="{579AA298-CD55-4ACF-9845-EA39014C88B4}" type="pres">
      <dgm:prSet presAssocID="{85EE4638-FD44-41FA-85C3-B53D528DF347}" presName="connectorText" presStyleLbl="sibTrans2D1" presStyleIdx="1" presStyleCnt="2"/>
      <dgm:spPr/>
    </dgm:pt>
    <dgm:pt modelId="{39209F8C-9A83-4E6D-BB87-C45CEB8C6DDE}" type="pres">
      <dgm:prSet presAssocID="{85EE4638-FD44-41FA-85C3-B53D528DF347}" presName="lastNode" presStyleLbl="node1" presStyleIdx="2" presStyleCnt="3">
        <dgm:presLayoutVars>
          <dgm:bulletEnabled val="1"/>
        </dgm:presLayoutVars>
      </dgm:prSet>
      <dgm:spPr/>
    </dgm:pt>
  </dgm:ptLst>
  <dgm:cxnLst>
    <dgm:cxn modelId="{89CA6E07-F7BD-4FC7-B2FE-A4BBA7372F54}" type="presOf" srcId="{D91C7ACE-D6D3-4CFE-B18F-B3C6A259B091}" destId="{66E8C215-4E10-44C5-9CFE-16889080E89B}" srcOrd="0" destOrd="0" presId="urn:microsoft.com/office/officeart/2005/8/layout/equation2"/>
    <dgm:cxn modelId="{6AC1090F-55CD-4BBB-8CBD-2811329AB1B9}" srcId="{85EE4638-FD44-41FA-85C3-B53D528DF347}" destId="{214E5891-DA33-4DAF-972C-F33A6F15DF22}" srcOrd="1" destOrd="0" parTransId="{D7908D74-B0B9-4F30-9657-89C6157F54B5}" sibTransId="{93834036-EAC4-4AA9-A2EA-B291F469DBFC}"/>
    <dgm:cxn modelId="{92F26218-6B36-4A7D-B470-9C8945FB0753}" type="presOf" srcId="{93834036-EAC4-4AA9-A2EA-B291F469DBFC}" destId="{1B265BCA-A100-41F9-8717-17D5833B4D0C}" srcOrd="0" destOrd="0" presId="urn:microsoft.com/office/officeart/2005/8/layout/equation2"/>
    <dgm:cxn modelId="{071A531F-9C1A-4BB0-B29B-B8EED44D82AA}" srcId="{85EE4638-FD44-41FA-85C3-B53D528DF347}" destId="{BEEE102C-62C9-456F-B67E-9D3C64AF1630}" srcOrd="0" destOrd="0" parTransId="{8F1E9CAD-2ED7-451E-A745-E10A5190DD53}" sibTransId="{D91C7ACE-D6D3-4CFE-B18F-B3C6A259B091}"/>
    <dgm:cxn modelId="{8ED4C933-A80E-4904-B367-9D35A41EDB44}" type="presOf" srcId="{85EE4638-FD44-41FA-85C3-B53D528DF347}" destId="{F2880F79-6EAC-483F-A5E7-EE6710C3F5EA}" srcOrd="0" destOrd="0" presId="urn:microsoft.com/office/officeart/2005/8/layout/equation2"/>
    <dgm:cxn modelId="{1BE70265-6D0C-483D-B0A8-13C225ADE5F5}" type="presOf" srcId="{BEEE102C-62C9-456F-B67E-9D3C64AF1630}" destId="{A4E93DAD-32FD-44C9-9D6D-8FEE0582A7E8}" srcOrd="0" destOrd="0" presId="urn:microsoft.com/office/officeart/2005/8/layout/equation2"/>
    <dgm:cxn modelId="{200F948F-0D3E-46E3-8119-C832A516536E}" type="presOf" srcId="{8FFD8E02-722B-41A1-B0BE-235CBB5073B7}" destId="{39209F8C-9A83-4E6D-BB87-C45CEB8C6DDE}" srcOrd="0" destOrd="0" presId="urn:microsoft.com/office/officeart/2005/8/layout/equation2"/>
    <dgm:cxn modelId="{1134E799-8FF6-4A1C-9D05-CE8BBD3F6058}" type="presOf" srcId="{93834036-EAC4-4AA9-A2EA-B291F469DBFC}" destId="{579AA298-CD55-4ACF-9845-EA39014C88B4}" srcOrd="1" destOrd="0" presId="urn:microsoft.com/office/officeart/2005/8/layout/equation2"/>
    <dgm:cxn modelId="{3414F8AE-FA19-4B36-8729-E3CB2840FCA5}" srcId="{85EE4638-FD44-41FA-85C3-B53D528DF347}" destId="{8FFD8E02-722B-41A1-B0BE-235CBB5073B7}" srcOrd="2" destOrd="0" parTransId="{AD33AA46-7A43-4EA1-9829-211BBABF6328}" sibTransId="{2B9D7332-DEE5-4409-9124-C7B812278069}"/>
    <dgm:cxn modelId="{FF44C5D2-7701-4713-82D2-A269C0EBDCA9}" type="presOf" srcId="{214E5891-DA33-4DAF-972C-F33A6F15DF22}" destId="{B0112AFF-FBA3-42AD-9549-EBD57DB42125}" srcOrd="0" destOrd="0" presId="urn:microsoft.com/office/officeart/2005/8/layout/equation2"/>
    <dgm:cxn modelId="{75A0D905-61EB-4A7F-95A4-8A3661C4AAAE}" type="presParOf" srcId="{F2880F79-6EAC-483F-A5E7-EE6710C3F5EA}" destId="{9AC0A6DC-B6E3-4679-8EB0-66842E103D98}" srcOrd="0" destOrd="0" presId="urn:microsoft.com/office/officeart/2005/8/layout/equation2"/>
    <dgm:cxn modelId="{13B6E85E-39D5-4119-9F0F-6AD81AA48EA2}" type="presParOf" srcId="{9AC0A6DC-B6E3-4679-8EB0-66842E103D98}" destId="{A4E93DAD-32FD-44C9-9D6D-8FEE0582A7E8}" srcOrd="0" destOrd="0" presId="urn:microsoft.com/office/officeart/2005/8/layout/equation2"/>
    <dgm:cxn modelId="{041D3690-9048-4E5A-8815-98ABEBB009FB}" type="presParOf" srcId="{9AC0A6DC-B6E3-4679-8EB0-66842E103D98}" destId="{1680EB36-63C5-4D9A-9336-3DA3AAB8F2B0}" srcOrd="1" destOrd="0" presId="urn:microsoft.com/office/officeart/2005/8/layout/equation2"/>
    <dgm:cxn modelId="{6818A9E6-1411-4E66-9848-E58C7AE9669A}" type="presParOf" srcId="{9AC0A6DC-B6E3-4679-8EB0-66842E103D98}" destId="{66E8C215-4E10-44C5-9CFE-16889080E89B}" srcOrd="2" destOrd="0" presId="urn:microsoft.com/office/officeart/2005/8/layout/equation2"/>
    <dgm:cxn modelId="{D976BF72-3DE0-4EFE-A850-F1C4B1E835B2}" type="presParOf" srcId="{9AC0A6DC-B6E3-4679-8EB0-66842E103D98}" destId="{B59DC67D-9D6C-4B63-BA07-E16C00091D0E}" srcOrd="3" destOrd="0" presId="urn:microsoft.com/office/officeart/2005/8/layout/equation2"/>
    <dgm:cxn modelId="{5C7F2ADB-9F2A-4FAA-9772-77B5A5DEE37B}" type="presParOf" srcId="{9AC0A6DC-B6E3-4679-8EB0-66842E103D98}" destId="{B0112AFF-FBA3-42AD-9549-EBD57DB42125}" srcOrd="4" destOrd="0" presId="urn:microsoft.com/office/officeart/2005/8/layout/equation2"/>
    <dgm:cxn modelId="{CE581929-71D5-4C59-90BF-D6AA095D23D5}" type="presParOf" srcId="{F2880F79-6EAC-483F-A5E7-EE6710C3F5EA}" destId="{1B265BCA-A100-41F9-8717-17D5833B4D0C}" srcOrd="1" destOrd="0" presId="urn:microsoft.com/office/officeart/2005/8/layout/equation2"/>
    <dgm:cxn modelId="{31BA362E-BC5E-49FC-B69D-1388DB176282}" type="presParOf" srcId="{1B265BCA-A100-41F9-8717-17D5833B4D0C}" destId="{579AA298-CD55-4ACF-9845-EA39014C88B4}" srcOrd="0" destOrd="0" presId="urn:microsoft.com/office/officeart/2005/8/layout/equation2"/>
    <dgm:cxn modelId="{64953013-57E3-4A7F-82AB-DF35B9C91AB0}" type="presParOf" srcId="{F2880F79-6EAC-483F-A5E7-EE6710C3F5EA}" destId="{39209F8C-9A83-4E6D-BB87-C45CEB8C6DDE}"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302A0E-0FA0-47F0-A21E-2937EB26ECC4}"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FEE52FA3-ABFD-458D-934C-0671FE0E6DEC}">
      <dgm:prSet phldrT="[Text]"/>
      <dgm:spPr/>
      <dgm:t>
        <a:bodyPr/>
        <a:lstStyle/>
        <a:p>
          <a:r>
            <a:rPr lang="en-US" dirty="0">
              <a:latin typeface="Haettenschweiler" panose="020B0706040902060204" pitchFamily="34" charset="0"/>
            </a:rPr>
            <a:t>Level 1</a:t>
          </a:r>
        </a:p>
        <a:p>
          <a:r>
            <a:rPr lang="en-US" dirty="0">
              <a:latin typeface="Haettenschweiler" panose="020B0706040902060204" pitchFamily="34" charset="0"/>
            </a:rPr>
            <a:t>Begin</a:t>
          </a:r>
        </a:p>
      </dgm:t>
    </dgm:pt>
    <dgm:pt modelId="{FBFC032F-C2FA-41B4-AF67-396A33480F89}" type="parTrans" cxnId="{E5D0EE31-3B15-4656-9256-D2A495CD9F15}">
      <dgm:prSet/>
      <dgm:spPr/>
      <dgm:t>
        <a:bodyPr/>
        <a:lstStyle/>
        <a:p>
          <a:endParaRPr lang="en-US">
            <a:latin typeface="Haettenschweiler" panose="020B0706040902060204" pitchFamily="34" charset="0"/>
          </a:endParaRPr>
        </a:p>
      </dgm:t>
    </dgm:pt>
    <dgm:pt modelId="{9EB9BB84-C1C5-4C63-A579-5E131571A5F2}" type="sibTrans" cxnId="{E5D0EE31-3B15-4656-9256-D2A495CD9F15}">
      <dgm:prSet/>
      <dgm:spPr/>
      <dgm:t>
        <a:bodyPr/>
        <a:lstStyle/>
        <a:p>
          <a:endParaRPr lang="en-US">
            <a:latin typeface="Haettenschweiler" panose="020B0706040902060204" pitchFamily="34" charset="0"/>
          </a:endParaRPr>
        </a:p>
      </dgm:t>
    </dgm:pt>
    <dgm:pt modelId="{FFD5CA2B-E11F-4F71-9B4C-2BB0369BA757}" type="pres">
      <dgm:prSet presAssocID="{5D302A0E-0FA0-47F0-A21E-2937EB26ECC4}" presName="Name0" presStyleCnt="0">
        <dgm:presLayoutVars>
          <dgm:chMax val="11"/>
          <dgm:chPref val="11"/>
          <dgm:dir/>
          <dgm:resizeHandles/>
        </dgm:presLayoutVars>
      </dgm:prSet>
      <dgm:spPr/>
    </dgm:pt>
    <dgm:pt modelId="{787975CE-B82B-4BB7-B9F4-82D23E8A85A9}" type="pres">
      <dgm:prSet presAssocID="{FEE52FA3-ABFD-458D-934C-0671FE0E6DEC}" presName="Accent1" presStyleCnt="0"/>
      <dgm:spPr/>
    </dgm:pt>
    <dgm:pt modelId="{191EAEEA-DC4F-4FD6-82DC-FA41E74C8EE6}" type="pres">
      <dgm:prSet presAssocID="{FEE52FA3-ABFD-458D-934C-0671FE0E6DEC}" presName="Accent" presStyleLbl="node1" presStyleIdx="0" presStyleCnt="1"/>
      <dgm:spPr/>
    </dgm:pt>
    <dgm:pt modelId="{B0E780EE-155A-4CC8-91BA-01A0C16D4479}" type="pres">
      <dgm:prSet presAssocID="{FEE52FA3-ABFD-458D-934C-0671FE0E6DEC}" presName="ParentBackground1" presStyleCnt="0"/>
      <dgm:spPr/>
    </dgm:pt>
    <dgm:pt modelId="{A49D3BE7-7089-47D1-AF2A-754089455B8E}" type="pres">
      <dgm:prSet presAssocID="{FEE52FA3-ABFD-458D-934C-0671FE0E6DEC}" presName="ParentBackground" presStyleLbl="fgAcc1" presStyleIdx="0" presStyleCnt="1" custLinFactNeighborX="12428" custLinFactNeighborY="385"/>
      <dgm:spPr/>
    </dgm:pt>
    <dgm:pt modelId="{B7A344B6-9D8E-48BE-9273-1BE620440470}" type="pres">
      <dgm:prSet presAssocID="{FEE52FA3-ABFD-458D-934C-0671FE0E6DEC}" presName="Parent1" presStyleLbl="revTx" presStyleIdx="0" presStyleCnt="0">
        <dgm:presLayoutVars>
          <dgm:chMax val="1"/>
          <dgm:chPref val="1"/>
          <dgm:bulletEnabled val="1"/>
        </dgm:presLayoutVars>
      </dgm:prSet>
      <dgm:spPr/>
    </dgm:pt>
  </dgm:ptLst>
  <dgm:cxnLst>
    <dgm:cxn modelId="{E5D0EE31-3B15-4656-9256-D2A495CD9F15}" srcId="{5D302A0E-0FA0-47F0-A21E-2937EB26ECC4}" destId="{FEE52FA3-ABFD-458D-934C-0671FE0E6DEC}" srcOrd="0" destOrd="0" parTransId="{FBFC032F-C2FA-41B4-AF67-396A33480F89}" sibTransId="{9EB9BB84-C1C5-4C63-A579-5E131571A5F2}"/>
    <dgm:cxn modelId="{6F7A2171-6DD4-400F-9C4E-B5E85F830C72}" type="presOf" srcId="{FEE52FA3-ABFD-458D-934C-0671FE0E6DEC}" destId="{B7A344B6-9D8E-48BE-9273-1BE620440470}" srcOrd="1" destOrd="0" presId="urn:microsoft.com/office/officeart/2011/layout/CircleProcess"/>
    <dgm:cxn modelId="{7A5E13C4-4A61-4A0C-8BCC-BCC1F0F01CE9}" type="presOf" srcId="{5D302A0E-0FA0-47F0-A21E-2937EB26ECC4}" destId="{FFD5CA2B-E11F-4F71-9B4C-2BB0369BA757}" srcOrd="0" destOrd="0" presId="urn:microsoft.com/office/officeart/2011/layout/CircleProcess"/>
    <dgm:cxn modelId="{3520BEF9-5BE8-43BE-8B73-3E7CD8E9B899}" type="presOf" srcId="{FEE52FA3-ABFD-458D-934C-0671FE0E6DEC}" destId="{A49D3BE7-7089-47D1-AF2A-754089455B8E}" srcOrd="0" destOrd="0" presId="urn:microsoft.com/office/officeart/2011/layout/CircleProcess"/>
    <dgm:cxn modelId="{8681B256-854C-483F-B3C3-FAC8A15DEC95}" type="presParOf" srcId="{FFD5CA2B-E11F-4F71-9B4C-2BB0369BA757}" destId="{787975CE-B82B-4BB7-B9F4-82D23E8A85A9}" srcOrd="0" destOrd="0" presId="urn:microsoft.com/office/officeart/2011/layout/CircleProcess"/>
    <dgm:cxn modelId="{DBDBC7D9-C417-4523-B2ED-A6EF1D4A296C}" type="presParOf" srcId="{787975CE-B82B-4BB7-B9F4-82D23E8A85A9}" destId="{191EAEEA-DC4F-4FD6-82DC-FA41E74C8EE6}" srcOrd="0" destOrd="0" presId="urn:microsoft.com/office/officeart/2011/layout/CircleProcess"/>
    <dgm:cxn modelId="{C76A53B2-C213-4579-A935-5656B4054996}" type="presParOf" srcId="{FFD5CA2B-E11F-4F71-9B4C-2BB0369BA757}" destId="{B0E780EE-155A-4CC8-91BA-01A0C16D4479}" srcOrd="1" destOrd="0" presId="urn:microsoft.com/office/officeart/2011/layout/CircleProcess"/>
    <dgm:cxn modelId="{3009A91E-1D7E-42DD-9AA9-16FB4038C742}" type="presParOf" srcId="{B0E780EE-155A-4CC8-91BA-01A0C16D4479}" destId="{A49D3BE7-7089-47D1-AF2A-754089455B8E}" srcOrd="0" destOrd="0" presId="urn:microsoft.com/office/officeart/2011/layout/CircleProcess"/>
    <dgm:cxn modelId="{93BFB699-FE6F-40DE-958C-C7A46F2CE6CB}" type="presParOf" srcId="{FFD5CA2B-E11F-4F71-9B4C-2BB0369BA757}" destId="{B7A344B6-9D8E-48BE-9273-1BE620440470}" srcOrd="2"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302A0E-0FA0-47F0-A21E-2937EB26ECC4}"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FEE52FA3-ABFD-458D-934C-0671FE0E6DEC}">
      <dgm:prSet phldrT="[Text]"/>
      <dgm:spPr/>
      <dgm:t>
        <a:bodyPr/>
        <a:lstStyle/>
        <a:p>
          <a:r>
            <a:rPr lang="en-US" dirty="0">
              <a:solidFill>
                <a:schemeClr val="tx1"/>
              </a:solidFill>
              <a:latin typeface="Haettenschweiler" panose="020B0706040902060204" pitchFamily="34" charset="0"/>
            </a:rPr>
            <a:t>Level 1 - Printing Reports </a:t>
          </a:r>
        </a:p>
      </dgm:t>
    </dgm:pt>
    <dgm:pt modelId="{FBFC032F-C2FA-41B4-AF67-396A33480F89}" type="parTrans" cxnId="{E5D0EE31-3B15-4656-9256-D2A495CD9F15}">
      <dgm:prSet/>
      <dgm:spPr/>
      <dgm:t>
        <a:bodyPr/>
        <a:lstStyle/>
        <a:p>
          <a:endParaRPr lang="en-US">
            <a:latin typeface="Haettenschweiler" panose="020B0706040902060204" pitchFamily="34" charset="0"/>
          </a:endParaRPr>
        </a:p>
      </dgm:t>
    </dgm:pt>
    <dgm:pt modelId="{9EB9BB84-C1C5-4C63-A579-5E131571A5F2}" type="sibTrans" cxnId="{E5D0EE31-3B15-4656-9256-D2A495CD9F15}">
      <dgm:prSet/>
      <dgm:spPr/>
      <dgm:t>
        <a:bodyPr/>
        <a:lstStyle/>
        <a:p>
          <a:endParaRPr lang="en-US">
            <a:latin typeface="Haettenschweiler" panose="020B0706040902060204" pitchFamily="34" charset="0"/>
          </a:endParaRPr>
        </a:p>
      </dgm:t>
    </dgm:pt>
    <dgm:pt modelId="{77751FD4-D465-4ECD-9B90-3470CC873F96}">
      <dgm:prSet phldrT="[Text]"/>
      <dgm:spPr/>
      <dgm:t>
        <a:bodyPr/>
        <a:lstStyle/>
        <a:p>
          <a:r>
            <a:rPr lang="en-US" dirty="0">
              <a:solidFill>
                <a:schemeClr val="tx1"/>
              </a:solidFill>
              <a:latin typeface="Haettenschweiler" panose="020B0706040902060204" pitchFamily="34" charset="0"/>
            </a:rPr>
            <a:t>Complete</a:t>
          </a:r>
        </a:p>
      </dgm:t>
    </dgm:pt>
    <dgm:pt modelId="{35EE8103-49AC-4D20-8EBA-0F8F95099650}" type="parTrans" cxnId="{67C85647-D1C8-4B8D-B31A-2A73DA34D458}">
      <dgm:prSet/>
      <dgm:spPr/>
      <dgm:t>
        <a:bodyPr/>
        <a:lstStyle/>
        <a:p>
          <a:endParaRPr lang="en-US">
            <a:latin typeface="Haettenschweiler" panose="020B0706040902060204" pitchFamily="34" charset="0"/>
          </a:endParaRPr>
        </a:p>
      </dgm:t>
    </dgm:pt>
    <dgm:pt modelId="{F34EFCD7-4B74-446F-B26F-7D4BEC88F63F}" type="sibTrans" cxnId="{67C85647-D1C8-4B8D-B31A-2A73DA34D458}">
      <dgm:prSet/>
      <dgm:spPr/>
      <dgm:t>
        <a:bodyPr/>
        <a:lstStyle/>
        <a:p>
          <a:endParaRPr lang="en-US">
            <a:latin typeface="Haettenschweiler" panose="020B0706040902060204" pitchFamily="34" charset="0"/>
          </a:endParaRPr>
        </a:p>
      </dgm:t>
    </dgm:pt>
    <dgm:pt modelId="{64C79DDE-A039-43E1-8537-4A74849CA90E}">
      <dgm:prSet phldrT="[Text]"/>
      <dgm:spPr/>
      <dgm:t>
        <a:bodyPr/>
        <a:lstStyle/>
        <a:p>
          <a:r>
            <a:rPr lang="en-US" dirty="0">
              <a:solidFill>
                <a:schemeClr val="tx1"/>
              </a:solidFill>
              <a:latin typeface="Haettenschweiler" panose="020B0706040902060204" pitchFamily="34" charset="0"/>
            </a:rPr>
            <a:t>Now what?</a:t>
          </a:r>
        </a:p>
      </dgm:t>
    </dgm:pt>
    <dgm:pt modelId="{35E97617-3D36-400E-8DB7-7BDD38C40D6C}" type="parTrans" cxnId="{BF037407-7475-4BE5-A84B-3FB5E890C474}">
      <dgm:prSet/>
      <dgm:spPr/>
      <dgm:t>
        <a:bodyPr/>
        <a:lstStyle/>
        <a:p>
          <a:endParaRPr lang="en-US">
            <a:latin typeface="Haettenschweiler" panose="020B0706040902060204" pitchFamily="34" charset="0"/>
          </a:endParaRPr>
        </a:p>
      </dgm:t>
    </dgm:pt>
    <dgm:pt modelId="{71C9D5D4-AD82-4B4B-9497-C3FE2E36CB3D}" type="sibTrans" cxnId="{BF037407-7475-4BE5-A84B-3FB5E890C474}">
      <dgm:prSet/>
      <dgm:spPr/>
      <dgm:t>
        <a:bodyPr/>
        <a:lstStyle/>
        <a:p>
          <a:endParaRPr lang="en-US">
            <a:latin typeface="Haettenschweiler" panose="020B0706040902060204" pitchFamily="34" charset="0"/>
          </a:endParaRPr>
        </a:p>
      </dgm:t>
    </dgm:pt>
    <dgm:pt modelId="{14418856-E3DC-4D2C-A191-9B0EE1054AF1}" type="pres">
      <dgm:prSet presAssocID="{5D302A0E-0FA0-47F0-A21E-2937EB26ECC4}" presName="CompostProcess" presStyleCnt="0">
        <dgm:presLayoutVars>
          <dgm:dir/>
          <dgm:resizeHandles val="exact"/>
        </dgm:presLayoutVars>
      </dgm:prSet>
      <dgm:spPr/>
    </dgm:pt>
    <dgm:pt modelId="{D60A9212-FFBB-4311-8B6E-E5FE3800E89B}" type="pres">
      <dgm:prSet presAssocID="{5D302A0E-0FA0-47F0-A21E-2937EB26ECC4}" presName="arrow" presStyleLbl="bgShp" presStyleIdx="0" presStyleCnt="1"/>
      <dgm:spPr/>
    </dgm:pt>
    <dgm:pt modelId="{B52A93DA-1AFB-47DB-A2DF-01D7F9EC6B4D}" type="pres">
      <dgm:prSet presAssocID="{5D302A0E-0FA0-47F0-A21E-2937EB26ECC4}" presName="linearProcess" presStyleCnt="0"/>
      <dgm:spPr/>
    </dgm:pt>
    <dgm:pt modelId="{5D015DEF-F346-40AE-8B38-8EFF4A5B2503}" type="pres">
      <dgm:prSet presAssocID="{FEE52FA3-ABFD-458D-934C-0671FE0E6DEC}" presName="textNode" presStyleLbl="node1" presStyleIdx="0" presStyleCnt="3">
        <dgm:presLayoutVars>
          <dgm:bulletEnabled val="1"/>
        </dgm:presLayoutVars>
      </dgm:prSet>
      <dgm:spPr/>
    </dgm:pt>
    <dgm:pt modelId="{C936A823-5CD4-436B-92EC-65F64937B778}" type="pres">
      <dgm:prSet presAssocID="{9EB9BB84-C1C5-4C63-A579-5E131571A5F2}" presName="sibTrans" presStyleCnt="0"/>
      <dgm:spPr/>
    </dgm:pt>
    <dgm:pt modelId="{09C8A8DB-6F2F-4E7A-9386-92E1A77EB60A}" type="pres">
      <dgm:prSet presAssocID="{77751FD4-D465-4ECD-9B90-3470CC873F96}" presName="textNode" presStyleLbl="node1" presStyleIdx="1" presStyleCnt="3">
        <dgm:presLayoutVars>
          <dgm:bulletEnabled val="1"/>
        </dgm:presLayoutVars>
      </dgm:prSet>
      <dgm:spPr/>
    </dgm:pt>
    <dgm:pt modelId="{036D8784-3716-47D3-AA37-077DA3EA7F07}" type="pres">
      <dgm:prSet presAssocID="{F34EFCD7-4B74-446F-B26F-7D4BEC88F63F}" presName="sibTrans" presStyleCnt="0"/>
      <dgm:spPr/>
    </dgm:pt>
    <dgm:pt modelId="{EB784541-A964-4ECF-AC5F-AD456362D0B4}" type="pres">
      <dgm:prSet presAssocID="{64C79DDE-A039-43E1-8537-4A74849CA90E}" presName="textNode" presStyleLbl="node1" presStyleIdx="2" presStyleCnt="3">
        <dgm:presLayoutVars>
          <dgm:bulletEnabled val="1"/>
        </dgm:presLayoutVars>
      </dgm:prSet>
      <dgm:spPr/>
    </dgm:pt>
  </dgm:ptLst>
  <dgm:cxnLst>
    <dgm:cxn modelId="{BF037407-7475-4BE5-A84B-3FB5E890C474}" srcId="{5D302A0E-0FA0-47F0-A21E-2937EB26ECC4}" destId="{64C79DDE-A039-43E1-8537-4A74849CA90E}" srcOrd="2" destOrd="0" parTransId="{35E97617-3D36-400E-8DB7-7BDD38C40D6C}" sibTransId="{71C9D5D4-AD82-4B4B-9497-C3FE2E36CB3D}"/>
    <dgm:cxn modelId="{E5D0EE31-3B15-4656-9256-D2A495CD9F15}" srcId="{5D302A0E-0FA0-47F0-A21E-2937EB26ECC4}" destId="{FEE52FA3-ABFD-458D-934C-0671FE0E6DEC}" srcOrd="0" destOrd="0" parTransId="{FBFC032F-C2FA-41B4-AF67-396A33480F89}" sibTransId="{9EB9BB84-C1C5-4C63-A579-5E131571A5F2}"/>
    <dgm:cxn modelId="{67C85647-D1C8-4B8D-B31A-2A73DA34D458}" srcId="{5D302A0E-0FA0-47F0-A21E-2937EB26ECC4}" destId="{77751FD4-D465-4ECD-9B90-3470CC873F96}" srcOrd="1" destOrd="0" parTransId="{35EE8103-49AC-4D20-8EBA-0F8F95099650}" sibTransId="{F34EFCD7-4B74-446F-B26F-7D4BEC88F63F}"/>
    <dgm:cxn modelId="{4639AF6F-446F-4754-AD26-3C8F58BAF888}" type="presOf" srcId="{77751FD4-D465-4ECD-9B90-3470CC873F96}" destId="{09C8A8DB-6F2F-4E7A-9386-92E1A77EB60A}" srcOrd="0" destOrd="0" presId="urn:microsoft.com/office/officeart/2005/8/layout/hProcess9"/>
    <dgm:cxn modelId="{19C0447C-DCF0-40FD-A1CD-863CD2AA737D}" type="presOf" srcId="{64C79DDE-A039-43E1-8537-4A74849CA90E}" destId="{EB784541-A964-4ECF-AC5F-AD456362D0B4}" srcOrd="0" destOrd="0" presId="urn:microsoft.com/office/officeart/2005/8/layout/hProcess9"/>
    <dgm:cxn modelId="{22D5D48A-0C6A-4BC5-AAF6-3F983706CBCA}" type="presOf" srcId="{5D302A0E-0FA0-47F0-A21E-2937EB26ECC4}" destId="{14418856-E3DC-4D2C-A191-9B0EE1054AF1}" srcOrd="0" destOrd="0" presId="urn:microsoft.com/office/officeart/2005/8/layout/hProcess9"/>
    <dgm:cxn modelId="{6EE48BEC-A490-4CB8-B35D-34BA6A3506AC}" type="presOf" srcId="{FEE52FA3-ABFD-458D-934C-0671FE0E6DEC}" destId="{5D015DEF-F346-40AE-8B38-8EFF4A5B2503}" srcOrd="0" destOrd="0" presId="urn:microsoft.com/office/officeart/2005/8/layout/hProcess9"/>
    <dgm:cxn modelId="{172A8328-2D1F-49BF-A2C5-47722A6C53EB}" type="presParOf" srcId="{14418856-E3DC-4D2C-A191-9B0EE1054AF1}" destId="{D60A9212-FFBB-4311-8B6E-E5FE3800E89B}" srcOrd="0" destOrd="0" presId="urn:microsoft.com/office/officeart/2005/8/layout/hProcess9"/>
    <dgm:cxn modelId="{4EC48A36-B1C0-4B11-A355-E58D048813ED}" type="presParOf" srcId="{14418856-E3DC-4D2C-A191-9B0EE1054AF1}" destId="{B52A93DA-1AFB-47DB-A2DF-01D7F9EC6B4D}" srcOrd="1" destOrd="0" presId="urn:microsoft.com/office/officeart/2005/8/layout/hProcess9"/>
    <dgm:cxn modelId="{DE0852DE-3222-4DEA-8044-1AF00C288366}" type="presParOf" srcId="{B52A93DA-1AFB-47DB-A2DF-01D7F9EC6B4D}" destId="{5D015DEF-F346-40AE-8B38-8EFF4A5B2503}" srcOrd="0" destOrd="0" presId="urn:microsoft.com/office/officeart/2005/8/layout/hProcess9"/>
    <dgm:cxn modelId="{9ABC6DE6-F9AC-4701-B995-566E52077C9B}" type="presParOf" srcId="{B52A93DA-1AFB-47DB-A2DF-01D7F9EC6B4D}" destId="{C936A823-5CD4-436B-92EC-65F64937B778}" srcOrd="1" destOrd="0" presId="urn:microsoft.com/office/officeart/2005/8/layout/hProcess9"/>
    <dgm:cxn modelId="{E616BEA3-B889-420D-A4F1-54C70A2BCD7D}" type="presParOf" srcId="{B52A93DA-1AFB-47DB-A2DF-01D7F9EC6B4D}" destId="{09C8A8DB-6F2F-4E7A-9386-92E1A77EB60A}" srcOrd="2" destOrd="0" presId="urn:microsoft.com/office/officeart/2005/8/layout/hProcess9"/>
    <dgm:cxn modelId="{BB881E10-32BD-4FAD-8FA6-A0FE043244AC}" type="presParOf" srcId="{B52A93DA-1AFB-47DB-A2DF-01D7F9EC6B4D}" destId="{036D8784-3716-47D3-AA37-077DA3EA7F07}" srcOrd="3" destOrd="0" presId="urn:microsoft.com/office/officeart/2005/8/layout/hProcess9"/>
    <dgm:cxn modelId="{CDD4CA9C-D404-4747-9A57-78387EB65D77}" type="presParOf" srcId="{B52A93DA-1AFB-47DB-A2DF-01D7F9EC6B4D}" destId="{EB784541-A964-4ECF-AC5F-AD456362D0B4}"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A57AB9C-E59E-4F2A-A8EF-96D673FD7830}" type="doc">
      <dgm:prSet loTypeId="urn:microsoft.com/office/officeart/2005/8/layout/process1" loCatId="process" qsTypeId="urn:microsoft.com/office/officeart/2005/8/quickstyle/simple1" qsCatId="simple" csTypeId="urn:microsoft.com/office/officeart/2005/8/colors/accent1_2" csCatId="accent1" phldr="1"/>
      <dgm:spPr/>
    </dgm:pt>
    <dgm:pt modelId="{0B669D45-C020-46B5-BED6-EF43CDBDA971}">
      <dgm:prSet phldrT="[Text]"/>
      <dgm:spPr/>
      <dgm:t>
        <a:bodyPr/>
        <a:lstStyle/>
        <a:p>
          <a:r>
            <a:rPr lang="en-US" dirty="0"/>
            <a:t>Level 1</a:t>
          </a:r>
        </a:p>
      </dgm:t>
    </dgm:pt>
    <dgm:pt modelId="{3AF6DFD9-662A-4DFA-9410-A215705DA3C4}" type="parTrans" cxnId="{53ED3386-6183-4446-BEF6-70B0C95E2283}">
      <dgm:prSet/>
      <dgm:spPr/>
      <dgm:t>
        <a:bodyPr/>
        <a:lstStyle/>
        <a:p>
          <a:endParaRPr lang="en-US"/>
        </a:p>
      </dgm:t>
    </dgm:pt>
    <dgm:pt modelId="{9EC7768D-E5BE-443F-8196-4BAE69D497D6}" type="sibTrans" cxnId="{53ED3386-6183-4446-BEF6-70B0C95E2283}">
      <dgm:prSet/>
      <dgm:spPr/>
      <dgm:t>
        <a:bodyPr/>
        <a:lstStyle/>
        <a:p>
          <a:endParaRPr lang="en-US"/>
        </a:p>
      </dgm:t>
    </dgm:pt>
    <dgm:pt modelId="{88036E40-378B-4F07-94C8-108B95856283}">
      <dgm:prSet phldrT="[Text]"/>
      <dgm:spPr/>
      <dgm:t>
        <a:bodyPr/>
        <a:lstStyle/>
        <a:p>
          <a:r>
            <a:rPr lang="en-US" dirty="0"/>
            <a:t>Knowledge is Power</a:t>
          </a:r>
        </a:p>
      </dgm:t>
    </dgm:pt>
    <dgm:pt modelId="{AF107792-8BBB-4365-9278-2C4CADEC5050}" type="parTrans" cxnId="{4B20C71E-A1F7-48AA-AB33-BA02EAB88229}">
      <dgm:prSet/>
      <dgm:spPr/>
      <dgm:t>
        <a:bodyPr/>
        <a:lstStyle/>
        <a:p>
          <a:endParaRPr lang="en-US"/>
        </a:p>
      </dgm:t>
    </dgm:pt>
    <dgm:pt modelId="{A2425AD8-1A42-4D8B-93AC-AEC0C8234A0C}" type="sibTrans" cxnId="{4B20C71E-A1F7-48AA-AB33-BA02EAB88229}">
      <dgm:prSet/>
      <dgm:spPr/>
      <dgm:t>
        <a:bodyPr/>
        <a:lstStyle/>
        <a:p>
          <a:endParaRPr lang="en-US"/>
        </a:p>
      </dgm:t>
    </dgm:pt>
    <dgm:pt modelId="{823BCBBD-FF69-4DCB-A475-142E6E87B687}">
      <dgm:prSet phldrT="[Text]"/>
      <dgm:spPr/>
      <dgm:t>
        <a:bodyPr/>
        <a:lstStyle/>
        <a:p>
          <a:r>
            <a:rPr lang="en-US" dirty="0"/>
            <a:t>Level 2</a:t>
          </a:r>
        </a:p>
      </dgm:t>
    </dgm:pt>
    <dgm:pt modelId="{F65DF521-D816-4878-B07E-B482760CDFFE}" type="parTrans" cxnId="{D757C507-F1FD-47EA-8CF9-04FD2E26A5ED}">
      <dgm:prSet/>
      <dgm:spPr/>
      <dgm:t>
        <a:bodyPr/>
        <a:lstStyle/>
        <a:p>
          <a:endParaRPr lang="en-US"/>
        </a:p>
      </dgm:t>
    </dgm:pt>
    <dgm:pt modelId="{8D51F93C-BB69-40D3-9371-70B5DFA8B653}" type="sibTrans" cxnId="{D757C507-F1FD-47EA-8CF9-04FD2E26A5ED}">
      <dgm:prSet/>
      <dgm:spPr/>
      <dgm:t>
        <a:bodyPr/>
        <a:lstStyle/>
        <a:p>
          <a:endParaRPr lang="en-US"/>
        </a:p>
      </dgm:t>
    </dgm:pt>
    <dgm:pt modelId="{3B451830-0ECA-4A5A-BCA9-2D6F692B008A}" type="pres">
      <dgm:prSet presAssocID="{5A57AB9C-E59E-4F2A-A8EF-96D673FD7830}" presName="Name0" presStyleCnt="0">
        <dgm:presLayoutVars>
          <dgm:dir/>
          <dgm:resizeHandles val="exact"/>
        </dgm:presLayoutVars>
      </dgm:prSet>
      <dgm:spPr/>
    </dgm:pt>
    <dgm:pt modelId="{B206212E-33BE-457D-AD7E-649546B6532B}" type="pres">
      <dgm:prSet presAssocID="{0B669D45-C020-46B5-BED6-EF43CDBDA971}" presName="node" presStyleLbl="node1" presStyleIdx="0" presStyleCnt="3">
        <dgm:presLayoutVars>
          <dgm:bulletEnabled val="1"/>
        </dgm:presLayoutVars>
      </dgm:prSet>
      <dgm:spPr/>
    </dgm:pt>
    <dgm:pt modelId="{89B9AB96-8844-4734-8D29-76643773CA49}" type="pres">
      <dgm:prSet presAssocID="{9EC7768D-E5BE-443F-8196-4BAE69D497D6}" presName="sibTrans" presStyleLbl="sibTrans2D1" presStyleIdx="0" presStyleCnt="2"/>
      <dgm:spPr/>
    </dgm:pt>
    <dgm:pt modelId="{45069B7B-FAA4-4C1E-B0C7-D9CD2056FF37}" type="pres">
      <dgm:prSet presAssocID="{9EC7768D-E5BE-443F-8196-4BAE69D497D6}" presName="connectorText" presStyleLbl="sibTrans2D1" presStyleIdx="0" presStyleCnt="2"/>
      <dgm:spPr/>
    </dgm:pt>
    <dgm:pt modelId="{09B42087-80A1-4DEC-9EB3-20F90EA15027}" type="pres">
      <dgm:prSet presAssocID="{88036E40-378B-4F07-94C8-108B95856283}" presName="node" presStyleLbl="node1" presStyleIdx="1" presStyleCnt="3">
        <dgm:presLayoutVars>
          <dgm:bulletEnabled val="1"/>
        </dgm:presLayoutVars>
      </dgm:prSet>
      <dgm:spPr/>
    </dgm:pt>
    <dgm:pt modelId="{A1CCEF2A-E08C-4974-90BA-741F3345251F}" type="pres">
      <dgm:prSet presAssocID="{A2425AD8-1A42-4D8B-93AC-AEC0C8234A0C}" presName="sibTrans" presStyleLbl="sibTrans2D1" presStyleIdx="1" presStyleCnt="2"/>
      <dgm:spPr/>
    </dgm:pt>
    <dgm:pt modelId="{3AA15084-7B72-49A1-BDA4-DA275BCBE202}" type="pres">
      <dgm:prSet presAssocID="{A2425AD8-1A42-4D8B-93AC-AEC0C8234A0C}" presName="connectorText" presStyleLbl="sibTrans2D1" presStyleIdx="1" presStyleCnt="2"/>
      <dgm:spPr/>
    </dgm:pt>
    <dgm:pt modelId="{029D2707-0EF4-4B47-9AA3-E00B5AE1A6C0}" type="pres">
      <dgm:prSet presAssocID="{823BCBBD-FF69-4DCB-A475-142E6E87B687}" presName="node" presStyleLbl="node1" presStyleIdx="2" presStyleCnt="3">
        <dgm:presLayoutVars>
          <dgm:bulletEnabled val="1"/>
        </dgm:presLayoutVars>
      </dgm:prSet>
      <dgm:spPr/>
    </dgm:pt>
  </dgm:ptLst>
  <dgm:cxnLst>
    <dgm:cxn modelId="{D757C507-F1FD-47EA-8CF9-04FD2E26A5ED}" srcId="{5A57AB9C-E59E-4F2A-A8EF-96D673FD7830}" destId="{823BCBBD-FF69-4DCB-A475-142E6E87B687}" srcOrd="2" destOrd="0" parTransId="{F65DF521-D816-4878-B07E-B482760CDFFE}" sibTransId="{8D51F93C-BB69-40D3-9371-70B5DFA8B653}"/>
    <dgm:cxn modelId="{37978B0F-2F92-44BA-B9F0-D5BFEA687FC8}" type="presOf" srcId="{5A57AB9C-E59E-4F2A-A8EF-96D673FD7830}" destId="{3B451830-0ECA-4A5A-BCA9-2D6F692B008A}" srcOrd="0" destOrd="0" presId="urn:microsoft.com/office/officeart/2005/8/layout/process1"/>
    <dgm:cxn modelId="{B36EBF14-937F-408E-8AE3-D24B5DD73AEE}" type="presOf" srcId="{0B669D45-C020-46B5-BED6-EF43CDBDA971}" destId="{B206212E-33BE-457D-AD7E-649546B6532B}" srcOrd="0" destOrd="0" presId="urn:microsoft.com/office/officeart/2005/8/layout/process1"/>
    <dgm:cxn modelId="{4B20C71E-A1F7-48AA-AB33-BA02EAB88229}" srcId="{5A57AB9C-E59E-4F2A-A8EF-96D673FD7830}" destId="{88036E40-378B-4F07-94C8-108B95856283}" srcOrd="1" destOrd="0" parTransId="{AF107792-8BBB-4365-9278-2C4CADEC5050}" sibTransId="{A2425AD8-1A42-4D8B-93AC-AEC0C8234A0C}"/>
    <dgm:cxn modelId="{869F571F-E4BB-4094-858E-529CBDEF5F57}" type="presOf" srcId="{9EC7768D-E5BE-443F-8196-4BAE69D497D6}" destId="{45069B7B-FAA4-4C1E-B0C7-D9CD2056FF37}" srcOrd="1" destOrd="0" presId="urn:microsoft.com/office/officeart/2005/8/layout/process1"/>
    <dgm:cxn modelId="{5B70C037-6F13-4E66-B26E-AD5676C8D693}" type="presOf" srcId="{823BCBBD-FF69-4DCB-A475-142E6E87B687}" destId="{029D2707-0EF4-4B47-9AA3-E00B5AE1A6C0}" srcOrd="0" destOrd="0" presId="urn:microsoft.com/office/officeart/2005/8/layout/process1"/>
    <dgm:cxn modelId="{53ED3386-6183-4446-BEF6-70B0C95E2283}" srcId="{5A57AB9C-E59E-4F2A-A8EF-96D673FD7830}" destId="{0B669D45-C020-46B5-BED6-EF43CDBDA971}" srcOrd="0" destOrd="0" parTransId="{3AF6DFD9-662A-4DFA-9410-A215705DA3C4}" sibTransId="{9EC7768D-E5BE-443F-8196-4BAE69D497D6}"/>
    <dgm:cxn modelId="{15FA1489-3A09-41C1-BCA6-CDE12CE8C801}" type="presOf" srcId="{88036E40-378B-4F07-94C8-108B95856283}" destId="{09B42087-80A1-4DEC-9EB3-20F90EA15027}" srcOrd="0" destOrd="0" presId="urn:microsoft.com/office/officeart/2005/8/layout/process1"/>
    <dgm:cxn modelId="{664CB8AF-E20D-433D-9D22-EF3129EE2A96}" type="presOf" srcId="{A2425AD8-1A42-4D8B-93AC-AEC0C8234A0C}" destId="{3AA15084-7B72-49A1-BDA4-DA275BCBE202}" srcOrd="1" destOrd="0" presId="urn:microsoft.com/office/officeart/2005/8/layout/process1"/>
    <dgm:cxn modelId="{DA6AB4EA-CAD2-40F8-865E-CC109CBF7D67}" type="presOf" srcId="{9EC7768D-E5BE-443F-8196-4BAE69D497D6}" destId="{89B9AB96-8844-4734-8D29-76643773CA49}" srcOrd="0" destOrd="0" presId="urn:microsoft.com/office/officeart/2005/8/layout/process1"/>
    <dgm:cxn modelId="{C90EC1F2-AC8F-46E6-80C2-0AD446059886}" type="presOf" srcId="{A2425AD8-1A42-4D8B-93AC-AEC0C8234A0C}" destId="{A1CCEF2A-E08C-4974-90BA-741F3345251F}" srcOrd="0" destOrd="0" presId="urn:microsoft.com/office/officeart/2005/8/layout/process1"/>
    <dgm:cxn modelId="{7ECE73CD-FC58-4BC6-A8E4-30F99317B6D6}" type="presParOf" srcId="{3B451830-0ECA-4A5A-BCA9-2D6F692B008A}" destId="{B206212E-33BE-457D-AD7E-649546B6532B}" srcOrd="0" destOrd="0" presId="urn:microsoft.com/office/officeart/2005/8/layout/process1"/>
    <dgm:cxn modelId="{B0E9F09E-6ACE-42B0-BFF0-8355EACE719E}" type="presParOf" srcId="{3B451830-0ECA-4A5A-BCA9-2D6F692B008A}" destId="{89B9AB96-8844-4734-8D29-76643773CA49}" srcOrd="1" destOrd="0" presId="urn:microsoft.com/office/officeart/2005/8/layout/process1"/>
    <dgm:cxn modelId="{8DC24E1F-F25C-4B40-BFFA-BCF65686516C}" type="presParOf" srcId="{89B9AB96-8844-4734-8D29-76643773CA49}" destId="{45069B7B-FAA4-4C1E-B0C7-D9CD2056FF37}" srcOrd="0" destOrd="0" presId="urn:microsoft.com/office/officeart/2005/8/layout/process1"/>
    <dgm:cxn modelId="{5E4BE6C0-3C0A-4DF5-9205-86ED9E683A61}" type="presParOf" srcId="{3B451830-0ECA-4A5A-BCA9-2D6F692B008A}" destId="{09B42087-80A1-4DEC-9EB3-20F90EA15027}" srcOrd="2" destOrd="0" presId="urn:microsoft.com/office/officeart/2005/8/layout/process1"/>
    <dgm:cxn modelId="{F6D8F64B-BE5E-4CAE-8B31-09220ABEEFA1}" type="presParOf" srcId="{3B451830-0ECA-4A5A-BCA9-2D6F692B008A}" destId="{A1CCEF2A-E08C-4974-90BA-741F3345251F}" srcOrd="3" destOrd="0" presId="urn:microsoft.com/office/officeart/2005/8/layout/process1"/>
    <dgm:cxn modelId="{70346750-E045-41FD-9289-A5D21CBE533A}" type="presParOf" srcId="{A1CCEF2A-E08C-4974-90BA-741F3345251F}" destId="{3AA15084-7B72-49A1-BDA4-DA275BCBE202}" srcOrd="0" destOrd="0" presId="urn:microsoft.com/office/officeart/2005/8/layout/process1"/>
    <dgm:cxn modelId="{CD742018-C2A7-4930-BE24-8EB7CF2C4DBD}" type="presParOf" srcId="{3B451830-0ECA-4A5A-BCA9-2D6F692B008A}" destId="{029D2707-0EF4-4B47-9AA3-E00B5AE1A6C0}"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A57AB9C-E59E-4F2A-A8EF-96D673FD7830}" type="doc">
      <dgm:prSet loTypeId="urn:microsoft.com/office/officeart/2005/8/layout/process1" loCatId="process" qsTypeId="urn:microsoft.com/office/officeart/2005/8/quickstyle/simple1" qsCatId="simple" csTypeId="urn:microsoft.com/office/officeart/2005/8/colors/accent1_2" csCatId="accent1" phldr="1"/>
      <dgm:spPr/>
    </dgm:pt>
    <dgm:pt modelId="{0B669D45-C020-46B5-BED6-EF43CDBDA971}">
      <dgm:prSet phldrT="[Text]" custT="1"/>
      <dgm:spPr/>
      <dgm:t>
        <a:bodyPr/>
        <a:lstStyle/>
        <a:p>
          <a:r>
            <a:rPr lang="en-US" sz="3200" dirty="0"/>
            <a:t>Level 2</a:t>
          </a:r>
        </a:p>
      </dgm:t>
    </dgm:pt>
    <dgm:pt modelId="{3AF6DFD9-662A-4DFA-9410-A215705DA3C4}" type="parTrans" cxnId="{53ED3386-6183-4446-BEF6-70B0C95E2283}">
      <dgm:prSet/>
      <dgm:spPr/>
      <dgm:t>
        <a:bodyPr/>
        <a:lstStyle/>
        <a:p>
          <a:endParaRPr lang="en-US"/>
        </a:p>
      </dgm:t>
    </dgm:pt>
    <dgm:pt modelId="{9EC7768D-E5BE-443F-8196-4BAE69D497D6}" type="sibTrans" cxnId="{53ED3386-6183-4446-BEF6-70B0C95E2283}">
      <dgm:prSet/>
      <dgm:spPr/>
      <dgm:t>
        <a:bodyPr/>
        <a:lstStyle/>
        <a:p>
          <a:endParaRPr lang="en-US"/>
        </a:p>
      </dgm:t>
    </dgm:pt>
    <dgm:pt modelId="{88036E40-378B-4F07-94C8-108B95856283}">
      <dgm:prSet phldrT="[Text]"/>
      <dgm:spPr/>
      <dgm:t>
        <a:bodyPr/>
        <a:lstStyle/>
        <a:p>
          <a:r>
            <a:rPr lang="en-US" dirty="0"/>
            <a:t>Follow up is Key</a:t>
          </a:r>
        </a:p>
      </dgm:t>
    </dgm:pt>
    <dgm:pt modelId="{AF107792-8BBB-4365-9278-2C4CADEC5050}" type="parTrans" cxnId="{4B20C71E-A1F7-48AA-AB33-BA02EAB88229}">
      <dgm:prSet/>
      <dgm:spPr/>
      <dgm:t>
        <a:bodyPr/>
        <a:lstStyle/>
        <a:p>
          <a:endParaRPr lang="en-US"/>
        </a:p>
      </dgm:t>
    </dgm:pt>
    <dgm:pt modelId="{A2425AD8-1A42-4D8B-93AC-AEC0C8234A0C}" type="sibTrans" cxnId="{4B20C71E-A1F7-48AA-AB33-BA02EAB88229}">
      <dgm:prSet/>
      <dgm:spPr/>
      <dgm:t>
        <a:bodyPr/>
        <a:lstStyle/>
        <a:p>
          <a:endParaRPr lang="en-US"/>
        </a:p>
      </dgm:t>
    </dgm:pt>
    <dgm:pt modelId="{823BCBBD-FF69-4DCB-A475-142E6E87B687}">
      <dgm:prSet phldrT="[Text]" custT="1"/>
      <dgm:spPr/>
      <dgm:t>
        <a:bodyPr/>
        <a:lstStyle/>
        <a:p>
          <a:r>
            <a:rPr lang="en-US" sz="3200" dirty="0"/>
            <a:t>Level 3</a:t>
          </a:r>
        </a:p>
      </dgm:t>
    </dgm:pt>
    <dgm:pt modelId="{F65DF521-D816-4878-B07E-B482760CDFFE}" type="parTrans" cxnId="{D757C507-F1FD-47EA-8CF9-04FD2E26A5ED}">
      <dgm:prSet/>
      <dgm:spPr/>
      <dgm:t>
        <a:bodyPr/>
        <a:lstStyle/>
        <a:p>
          <a:endParaRPr lang="en-US"/>
        </a:p>
      </dgm:t>
    </dgm:pt>
    <dgm:pt modelId="{8D51F93C-BB69-40D3-9371-70B5DFA8B653}" type="sibTrans" cxnId="{D757C507-F1FD-47EA-8CF9-04FD2E26A5ED}">
      <dgm:prSet/>
      <dgm:spPr/>
      <dgm:t>
        <a:bodyPr/>
        <a:lstStyle/>
        <a:p>
          <a:endParaRPr lang="en-US"/>
        </a:p>
      </dgm:t>
    </dgm:pt>
    <dgm:pt modelId="{3B451830-0ECA-4A5A-BCA9-2D6F692B008A}" type="pres">
      <dgm:prSet presAssocID="{5A57AB9C-E59E-4F2A-A8EF-96D673FD7830}" presName="Name0" presStyleCnt="0">
        <dgm:presLayoutVars>
          <dgm:dir/>
          <dgm:resizeHandles val="exact"/>
        </dgm:presLayoutVars>
      </dgm:prSet>
      <dgm:spPr/>
    </dgm:pt>
    <dgm:pt modelId="{B206212E-33BE-457D-AD7E-649546B6532B}" type="pres">
      <dgm:prSet presAssocID="{0B669D45-C020-46B5-BED6-EF43CDBDA971}" presName="node" presStyleLbl="node1" presStyleIdx="0" presStyleCnt="3" custLinFactNeighborX="-5172" custLinFactNeighborY="0">
        <dgm:presLayoutVars>
          <dgm:bulletEnabled val="1"/>
        </dgm:presLayoutVars>
      </dgm:prSet>
      <dgm:spPr/>
    </dgm:pt>
    <dgm:pt modelId="{89B9AB96-8844-4734-8D29-76643773CA49}" type="pres">
      <dgm:prSet presAssocID="{9EC7768D-E5BE-443F-8196-4BAE69D497D6}" presName="sibTrans" presStyleLbl="sibTrans2D1" presStyleIdx="0" presStyleCnt="2"/>
      <dgm:spPr/>
    </dgm:pt>
    <dgm:pt modelId="{45069B7B-FAA4-4C1E-B0C7-D9CD2056FF37}" type="pres">
      <dgm:prSet presAssocID="{9EC7768D-E5BE-443F-8196-4BAE69D497D6}" presName="connectorText" presStyleLbl="sibTrans2D1" presStyleIdx="0" presStyleCnt="2"/>
      <dgm:spPr/>
    </dgm:pt>
    <dgm:pt modelId="{09B42087-80A1-4DEC-9EB3-20F90EA15027}" type="pres">
      <dgm:prSet presAssocID="{88036E40-378B-4F07-94C8-108B95856283}" presName="node" presStyleLbl="node1" presStyleIdx="1" presStyleCnt="3">
        <dgm:presLayoutVars>
          <dgm:bulletEnabled val="1"/>
        </dgm:presLayoutVars>
      </dgm:prSet>
      <dgm:spPr/>
    </dgm:pt>
    <dgm:pt modelId="{A1CCEF2A-E08C-4974-90BA-741F3345251F}" type="pres">
      <dgm:prSet presAssocID="{A2425AD8-1A42-4D8B-93AC-AEC0C8234A0C}" presName="sibTrans" presStyleLbl="sibTrans2D1" presStyleIdx="1" presStyleCnt="2"/>
      <dgm:spPr/>
    </dgm:pt>
    <dgm:pt modelId="{3AA15084-7B72-49A1-BDA4-DA275BCBE202}" type="pres">
      <dgm:prSet presAssocID="{A2425AD8-1A42-4D8B-93AC-AEC0C8234A0C}" presName="connectorText" presStyleLbl="sibTrans2D1" presStyleIdx="1" presStyleCnt="2"/>
      <dgm:spPr/>
    </dgm:pt>
    <dgm:pt modelId="{029D2707-0EF4-4B47-9AA3-E00B5AE1A6C0}" type="pres">
      <dgm:prSet presAssocID="{823BCBBD-FF69-4DCB-A475-142E6E87B687}" presName="node" presStyleLbl="node1" presStyleIdx="2" presStyleCnt="3">
        <dgm:presLayoutVars>
          <dgm:bulletEnabled val="1"/>
        </dgm:presLayoutVars>
      </dgm:prSet>
      <dgm:spPr/>
    </dgm:pt>
  </dgm:ptLst>
  <dgm:cxnLst>
    <dgm:cxn modelId="{D757C507-F1FD-47EA-8CF9-04FD2E26A5ED}" srcId="{5A57AB9C-E59E-4F2A-A8EF-96D673FD7830}" destId="{823BCBBD-FF69-4DCB-A475-142E6E87B687}" srcOrd="2" destOrd="0" parTransId="{F65DF521-D816-4878-B07E-B482760CDFFE}" sibTransId="{8D51F93C-BB69-40D3-9371-70B5DFA8B653}"/>
    <dgm:cxn modelId="{37978B0F-2F92-44BA-B9F0-D5BFEA687FC8}" type="presOf" srcId="{5A57AB9C-E59E-4F2A-A8EF-96D673FD7830}" destId="{3B451830-0ECA-4A5A-BCA9-2D6F692B008A}" srcOrd="0" destOrd="0" presId="urn:microsoft.com/office/officeart/2005/8/layout/process1"/>
    <dgm:cxn modelId="{B36EBF14-937F-408E-8AE3-D24B5DD73AEE}" type="presOf" srcId="{0B669D45-C020-46B5-BED6-EF43CDBDA971}" destId="{B206212E-33BE-457D-AD7E-649546B6532B}" srcOrd="0" destOrd="0" presId="urn:microsoft.com/office/officeart/2005/8/layout/process1"/>
    <dgm:cxn modelId="{4B20C71E-A1F7-48AA-AB33-BA02EAB88229}" srcId="{5A57AB9C-E59E-4F2A-A8EF-96D673FD7830}" destId="{88036E40-378B-4F07-94C8-108B95856283}" srcOrd="1" destOrd="0" parTransId="{AF107792-8BBB-4365-9278-2C4CADEC5050}" sibTransId="{A2425AD8-1A42-4D8B-93AC-AEC0C8234A0C}"/>
    <dgm:cxn modelId="{869F571F-E4BB-4094-858E-529CBDEF5F57}" type="presOf" srcId="{9EC7768D-E5BE-443F-8196-4BAE69D497D6}" destId="{45069B7B-FAA4-4C1E-B0C7-D9CD2056FF37}" srcOrd="1" destOrd="0" presId="urn:microsoft.com/office/officeart/2005/8/layout/process1"/>
    <dgm:cxn modelId="{5B70C037-6F13-4E66-B26E-AD5676C8D693}" type="presOf" srcId="{823BCBBD-FF69-4DCB-A475-142E6E87B687}" destId="{029D2707-0EF4-4B47-9AA3-E00B5AE1A6C0}" srcOrd="0" destOrd="0" presId="urn:microsoft.com/office/officeart/2005/8/layout/process1"/>
    <dgm:cxn modelId="{53ED3386-6183-4446-BEF6-70B0C95E2283}" srcId="{5A57AB9C-E59E-4F2A-A8EF-96D673FD7830}" destId="{0B669D45-C020-46B5-BED6-EF43CDBDA971}" srcOrd="0" destOrd="0" parTransId="{3AF6DFD9-662A-4DFA-9410-A215705DA3C4}" sibTransId="{9EC7768D-E5BE-443F-8196-4BAE69D497D6}"/>
    <dgm:cxn modelId="{15FA1489-3A09-41C1-BCA6-CDE12CE8C801}" type="presOf" srcId="{88036E40-378B-4F07-94C8-108B95856283}" destId="{09B42087-80A1-4DEC-9EB3-20F90EA15027}" srcOrd="0" destOrd="0" presId="urn:microsoft.com/office/officeart/2005/8/layout/process1"/>
    <dgm:cxn modelId="{664CB8AF-E20D-433D-9D22-EF3129EE2A96}" type="presOf" srcId="{A2425AD8-1A42-4D8B-93AC-AEC0C8234A0C}" destId="{3AA15084-7B72-49A1-BDA4-DA275BCBE202}" srcOrd="1" destOrd="0" presId="urn:microsoft.com/office/officeart/2005/8/layout/process1"/>
    <dgm:cxn modelId="{DA6AB4EA-CAD2-40F8-865E-CC109CBF7D67}" type="presOf" srcId="{9EC7768D-E5BE-443F-8196-4BAE69D497D6}" destId="{89B9AB96-8844-4734-8D29-76643773CA49}" srcOrd="0" destOrd="0" presId="urn:microsoft.com/office/officeart/2005/8/layout/process1"/>
    <dgm:cxn modelId="{C90EC1F2-AC8F-46E6-80C2-0AD446059886}" type="presOf" srcId="{A2425AD8-1A42-4D8B-93AC-AEC0C8234A0C}" destId="{A1CCEF2A-E08C-4974-90BA-741F3345251F}" srcOrd="0" destOrd="0" presId="urn:microsoft.com/office/officeart/2005/8/layout/process1"/>
    <dgm:cxn modelId="{7ECE73CD-FC58-4BC6-A8E4-30F99317B6D6}" type="presParOf" srcId="{3B451830-0ECA-4A5A-BCA9-2D6F692B008A}" destId="{B206212E-33BE-457D-AD7E-649546B6532B}" srcOrd="0" destOrd="0" presId="urn:microsoft.com/office/officeart/2005/8/layout/process1"/>
    <dgm:cxn modelId="{B0E9F09E-6ACE-42B0-BFF0-8355EACE719E}" type="presParOf" srcId="{3B451830-0ECA-4A5A-BCA9-2D6F692B008A}" destId="{89B9AB96-8844-4734-8D29-76643773CA49}" srcOrd="1" destOrd="0" presId="urn:microsoft.com/office/officeart/2005/8/layout/process1"/>
    <dgm:cxn modelId="{8DC24E1F-F25C-4B40-BFFA-BCF65686516C}" type="presParOf" srcId="{89B9AB96-8844-4734-8D29-76643773CA49}" destId="{45069B7B-FAA4-4C1E-B0C7-D9CD2056FF37}" srcOrd="0" destOrd="0" presId="urn:microsoft.com/office/officeart/2005/8/layout/process1"/>
    <dgm:cxn modelId="{5E4BE6C0-3C0A-4DF5-9205-86ED9E683A61}" type="presParOf" srcId="{3B451830-0ECA-4A5A-BCA9-2D6F692B008A}" destId="{09B42087-80A1-4DEC-9EB3-20F90EA15027}" srcOrd="2" destOrd="0" presId="urn:microsoft.com/office/officeart/2005/8/layout/process1"/>
    <dgm:cxn modelId="{F6D8F64B-BE5E-4CAE-8B31-09220ABEEFA1}" type="presParOf" srcId="{3B451830-0ECA-4A5A-BCA9-2D6F692B008A}" destId="{A1CCEF2A-E08C-4974-90BA-741F3345251F}" srcOrd="3" destOrd="0" presId="urn:microsoft.com/office/officeart/2005/8/layout/process1"/>
    <dgm:cxn modelId="{70346750-E045-41FD-9289-A5D21CBE533A}" type="presParOf" srcId="{A1CCEF2A-E08C-4974-90BA-741F3345251F}" destId="{3AA15084-7B72-49A1-BDA4-DA275BCBE202}" srcOrd="0" destOrd="0" presId="urn:microsoft.com/office/officeart/2005/8/layout/process1"/>
    <dgm:cxn modelId="{CD742018-C2A7-4930-BE24-8EB7CF2C4DBD}" type="presParOf" srcId="{3B451830-0ECA-4A5A-BCA9-2D6F692B008A}" destId="{029D2707-0EF4-4B47-9AA3-E00B5AE1A6C0}" srcOrd="4"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A57AB9C-E59E-4F2A-A8EF-96D673FD7830}" type="doc">
      <dgm:prSet loTypeId="urn:microsoft.com/office/officeart/2005/8/layout/process1" loCatId="process" qsTypeId="urn:microsoft.com/office/officeart/2005/8/quickstyle/simple1" qsCatId="simple" csTypeId="urn:microsoft.com/office/officeart/2005/8/colors/accent1_2" csCatId="accent1" phldr="1"/>
      <dgm:spPr/>
    </dgm:pt>
    <dgm:pt modelId="{0B669D45-C020-46B5-BED6-EF43CDBDA971}">
      <dgm:prSet phldrT="[Text]"/>
      <dgm:spPr/>
      <dgm:t>
        <a:bodyPr/>
        <a:lstStyle/>
        <a:p>
          <a:r>
            <a:rPr lang="en-US" dirty="0"/>
            <a:t>Level 3</a:t>
          </a:r>
        </a:p>
      </dgm:t>
    </dgm:pt>
    <dgm:pt modelId="{3AF6DFD9-662A-4DFA-9410-A215705DA3C4}" type="parTrans" cxnId="{53ED3386-6183-4446-BEF6-70B0C95E2283}">
      <dgm:prSet/>
      <dgm:spPr/>
      <dgm:t>
        <a:bodyPr/>
        <a:lstStyle/>
        <a:p>
          <a:endParaRPr lang="en-US"/>
        </a:p>
      </dgm:t>
    </dgm:pt>
    <dgm:pt modelId="{9EC7768D-E5BE-443F-8196-4BAE69D497D6}" type="sibTrans" cxnId="{53ED3386-6183-4446-BEF6-70B0C95E2283}">
      <dgm:prSet/>
      <dgm:spPr/>
      <dgm:t>
        <a:bodyPr/>
        <a:lstStyle/>
        <a:p>
          <a:endParaRPr lang="en-US"/>
        </a:p>
      </dgm:t>
    </dgm:pt>
    <dgm:pt modelId="{88036E40-378B-4F07-94C8-108B95856283}">
      <dgm:prSet phldrT="[Text]"/>
      <dgm:spPr/>
      <dgm:t>
        <a:bodyPr/>
        <a:lstStyle/>
        <a:p>
          <a:r>
            <a:rPr lang="en-US" dirty="0"/>
            <a:t>Execution is Success </a:t>
          </a:r>
        </a:p>
      </dgm:t>
    </dgm:pt>
    <dgm:pt modelId="{AF107792-8BBB-4365-9278-2C4CADEC5050}" type="parTrans" cxnId="{4B20C71E-A1F7-48AA-AB33-BA02EAB88229}">
      <dgm:prSet/>
      <dgm:spPr/>
      <dgm:t>
        <a:bodyPr/>
        <a:lstStyle/>
        <a:p>
          <a:endParaRPr lang="en-US"/>
        </a:p>
      </dgm:t>
    </dgm:pt>
    <dgm:pt modelId="{A2425AD8-1A42-4D8B-93AC-AEC0C8234A0C}" type="sibTrans" cxnId="{4B20C71E-A1F7-48AA-AB33-BA02EAB88229}">
      <dgm:prSet/>
      <dgm:spPr/>
      <dgm:t>
        <a:bodyPr/>
        <a:lstStyle/>
        <a:p>
          <a:endParaRPr lang="en-US"/>
        </a:p>
      </dgm:t>
    </dgm:pt>
    <dgm:pt modelId="{823BCBBD-FF69-4DCB-A475-142E6E87B687}">
      <dgm:prSet phldrT="[Text]"/>
      <dgm:spPr/>
      <dgm:t>
        <a:bodyPr/>
        <a:lstStyle/>
        <a:p>
          <a:r>
            <a:rPr lang="en-US" dirty="0"/>
            <a:t>Level 4</a:t>
          </a:r>
        </a:p>
      </dgm:t>
    </dgm:pt>
    <dgm:pt modelId="{F65DF521-D816-4878-B07E-B482760CDFFE}" type="parTrans" cxnId="{D757C507-F1FD-47EA-8CF9-04FD2E26A5ED}">
      <dgm:prSet/>
      <dgm:spPr/>
      <dgm:t>
        <a:bodyPr/>
        <a:lstStyle/>
        <a:p>
          <a:endParaRPr lang="en-US"/>
        </a:p>
      </dgm:t>
    </dgm:pt>
    <dgm:pt modelId="{8D51F93C-BB69-40D3-9371-70B5DFA8B653}" type="sibTrans" cxnId="{D757C507-F1FD-47EA-8CF9-04FD2E26A5ED}">
      <dgm:prSet/>
      <dgm:spPr/>
      <dgm:t>
        <a:bodyPr/>
        <a:lstStyle/>
        <a:p>
          <a:endParaRPr lang="en-US"/>
        </a:p>
      </dgm:t>
    </dgm:pt>
    <dgm:pt modelId="{3B451830-0ECA-4A5A-BCA9-2D6F692B008A}" type="pres">
      <dgm:prSet presAssocID="{5A57AB9C-E59E-4F2A-A8EF-96D673FD7830}" presName="Name0" presStyleCnt="0">
        <dgm:presLayoutVars>
          <dgm:dir/>
          <dgm:resizeHandles val="exact"/>
        </dgm:presLayoutVars>
      </dgm:prSet>
      <dgm:spPr/>
    </dgm:pt>
    <dgm:pt modelId="{B206212E-33BE-457D-AD7E-649546B6532B}" type="pres">
      <dgm:prSet presAssocID="{0B669D45-C020-46B5-BED6-EF43CDBDA971}" presName="node" presStyleLbl="node1" presStyleIdx="0" presStyleCnt="3">
        <dgm:presLayoutVars>
          <dgm:bulletEnabled val="1"/>
        </dgm:presLayoutVars>
      </dgm:prSet>
      <dgm:spPr/>
    </dgm:pt>
    <dgm:pt modelId="{89B9AB96-8844-4734-8D29-76643773CA49}" type="pres">
      <dgm:prSet presAssocID="{9EC7768D-E5BE-443F-8196-4BAE69D497D6}" presName="sibTrans" presStyleLbl="sibTrans2D1" presStyleIdx="0" presStyleCnt="2"/>
      <dgm:spPr/>
    </dgm:pt>
    <dgm:pt modelId="{45069B7B-FAA4-4C1E-B0C7-D9CD2056FF37}" type="pres">
      <dgm:prSet presAssocID="{9EC7768D-E5BE-443F-8196-4BAE69D497D6}" presName="connectorText" presStyleLbl="sibTrans2D1" presStyleIdx="0" presStyleCnt="2"/>
      <dgm:spPr/>
    </dgm:pt>
    <dgm:pt modelId="{09B42087-80A1-4DEC-9EB3-20F90EA15027}" type="pres">
      <dgm:prSet presAssocID="{88036E40-378B-4F07-94C8-108B95856283}" presName="node" presStyleLbl="node1" presStyleIdx="1" presStyleCnt="3">
        <dgm:presLayoutVars>
          <dgm:bulletEnabled val="1"/>
        </dgm:presLayoutVars>
      </dgm:prSet>
      <dgm:spPr/>
    </dgm:pt>
    <dgm:pt modelId="{A1CCEF2A-E08C-4974-90BA-741F3345251F}" type="pres">
      <dgm:prSet presAssocID="{A2425AD8-1A42-4D8B-93AC-AEC0C8234A0C}" presName="sibTrans" presStyleLbl="sibTrans2D1" presStyleIdx="1" presStyleCnt="2"/>
      <dgm:spPr/>
    </dgm:pt>
    <dgm:pt modelId="{3AA15084-7B72-49A1-BDA4-DA275BCBE202}" type="pres">
      <dgm:prSet presAssocID="{A2425AD8-1A42-4D8B-93AC-AEC0C8234A0C}" presName="connectorText" presStyleLbl="sibTrans2D1" presStyleIdx="1" presStyleCnt="2"/>
      <dgm:spPr/>
    </dgm:pt>
    <dgm:pt modelId="{029D2707-0EF4-4B47-9AA3-E00B5AE1A6C0}" type="pres">
      <dgm:prSet presAssocID="{823BCBBD-FF69-4DCB-A475-142E6E87B687}" presName="node" presStyleLbl="node1" presStyleIdx="2" presStyleCnt="3">
        <dgm:presLayoutVars>
          <dgm:bulletEnabled val="1"/>
        </dgm:presLayoutVars>
      </dgm:prSet>
      <dgm:spPr/>
    </dgm:pt>
  </dgm:ptLst>
  <dgm:cxnLst>
    <dgm:cxn modelId="{D757C507-F1FD-47EA-8CF9-04FD2E26A5ED}" srcId="{5A57AB9C-E59E-4F2A-A8EF-96D673FD7830}" destId="{823BCBBD-FF69-4DCB-A475-142E6E87B687}" srcOrd="2" destOrd="0" parTransId="{F65DF521-D816-4878-B07E-B482760CDFFE}" sibTransId="{8D51F93C-BB69-40D3-9371-70B5DFA8B653}"/>
    <dgm:cxn modelId="{37978B0F-2F92-44BA-B9F0-D5BFEA687FC8}" type="presOf" srcId="{5A57AB9C-E59E-4F2A-A8EF-96D673FD7830}" destId="{3B451830-0ECA-4A5A-BCA9-2D6F692B008A}" srcOrd="0" destOrd="0" presId="urn:microsoft.com/office/officeart/2005/8/layout/process1"/>
    <dgm:cxn modelId="{B36EBF14-937F-408E-8AE3-D24B5DD73AEE}" type="presOf" srcId="{0B669D45-C020-46B5-BED6-EF43CDBDA971}" destId="{B206212E-33BE-457D-AD7E-649546B6532B}" srcOrd="0" destOrd="0" presId="urn:microsoft.com/office/officeart/2005/8/layout/process1"/>
    <dgm:cxn modelId="{4B20C71E-A1F7-48AA-AB33-BA02EAB88229}" srcId="{5A57AB9C-E59E-4F2A-A8EF-96D673FD7830}" destId="{88036E40-378B-4F07-94C8-108B95856283}" srcOrd="1" destOrd="0" parTransId="{AF107792-8BBB-4365-9278-2C4CADEC5050}" sibTransId="{A2425AD8-1A42-4D8B-93AC-AEC0C8234A0C}"/>
    <dgm:cxn modelId="{869F571F-E4BB-4094-858E-529CBDEF5F57}" type="presOf" srcId="{9EC7768D-E5BE-443F-8196-4BAE69D497D6}" destId="{45069B7B-FAA4-4C1E-B0C7-D9CD2056FF37}" srcOrd="1" destOrd="0" presId="urn:microsoft.com/office/officeart/2005/8/layout/process1"/>
    <dgm:cxn modelId="{5B70C037-6F13-4E66-B26E-AD5676C8D693}" type="presOf" srcId="{823BCBBD-FF69-4DCB-A475-142E6E87B687}" destId="{029D2707-0EF4-4B47-9AA3-E00B5AE1A6C0}" srcOrd="0" destOrd="0" presId="urn:microsoft.com/office/officeart/2005/8/layout/process1"/>
    <dgm:cxn modelId="{53ED3386-6183-4446-BEF6-70B0C95E2283}" srcId="{5A57AB9C-E59E-4F2A-A8EF-96D673FD7830}" destId="{0B669D45-C020-46B5-BED6-EF43CDBDA971}" srcOrd="0" destOrd="0" parTransId="{3AF6DFD9-662A-4DFA-9410-A215705DA3C4}" sibTransId="{9EC7768D-E5BE-443F-8196-4BAE69D497D6}"/>
    <dgm:cxn modelId="{15FA1489-3A09-41C1-BCA6-CDE12CE8C801}" type="presOf" srcId="{88036E40-378B-4F07-94C8-108B95856283}" destId="{09B42087-80A1-4DEC-9EB3-20F90EA15027}" srcOrd="0" destOrd="0" presId="urn:microsoft.com/office/officeart/2005/8/layout/process1"/>
    <dgm:cxn modelId="{664CB8AF-E20D-433D-9D22-EF3129EE2A96}" type="presOf" srcId="{A2425AD8-1A42-4D8B-93AC-AEC0C8234A0C}" destId="{3AA15084-7B72-49A1-BDA4-DA275BCBE202}" srcOrd="1" destOrd="0" presId="urn:microsoft.com/office/officeart/2005/8/layout/process1"/>
    <dgm:cxn modelId="{DA6AB4EA-CAD2-40F8-865E-CC109CBF7D67}" type="presOf" srcId="{9EC7768D-E5BE-443F-8196-4BAE69D497D6}" destId="{89B9AB96-8844-4734-8D29-76643773CA49}" srcOrd="0" destOrd="0" presId="urn:microsoft.com/office/officeart/2005/8/layout/process1"/>
    <dgm:cxn modelId="{C90EC1F2-AC8F-46E6-80C2-0AD446059886}" type="presOf" srcId="{A2425AD8-1A42-4D8B-93AC-AEC0C8234A0C}" destId="{A1CCEF2A-E08C-4974-90BA-741F3345251F}" srcOrd="0" destOrd="0" presId="urn:microsoft.com/office/officeart/2005/8/layout/process1"/>
    <dgm:cxn modelId="{7ECE73CD-FC58-4BC6-A8E4-30F99317B6D6}" type="presParOf" srcId="{3B451830-0ECA-4A5A-BCA9-2D6F692B008A}" destId="{B206212E-33BE-457D-AD7E-649546B6532B}" srcOrd="0" destOrd="0" presId="urn:microsoft.com/office/officeart/2005/8/layout/process1"/>
    <dgm:cxn modelId="{B0E9F09E-6ACE-42B0-BFF0-8355EACE719E}" type="presParOf" srcId="{3B451830-0ECA-4A5A-BCA9-2D6F692B008A}" destId="{89B9AB96-8844-4734-8D29-76643773CA49}" srcOrd="1" destOrd="0" presId="urn:microsoft.com/office/officeart/2005/8/layout/process1"/>
    <dgm:cxn modelId="{8DC24E1F-F25C-4B40-BFFA-BCF65686516C}" type="presParOf" srcId="{89B9AB96-8844-4734-8D29-76643773CA49}" destId="{45069B7B-FAA4-4C1E-B0C7-D9CD2056FF37}" srcOrd="0" destOrd="0" presId="urn:microsoft.com/office/officeart/2005/8/layout/process1"/>
    <dgm:cxn modelId="{5E4BE6C0-3C0A-4DF5-9205-86ED9E683A61}" type="presParOf" srcId="{3B451830-0ECA-4A5A-BCA9-2D6F692B008A}" destId="{09B42087-80A1-4DEC-9EB3-20F90EA15027}" srcOrd="2" destOrd="0" presId="urn:microsoft.com/office/officeart/2005/8/layout/process1"/>
    <dgm:cxn modelId="{F6D8F64B-BE5E-4CAE-8B31-09220ABEEFA1}" type="presParOf" srcId="{3B451830-0ECA-4A5A-BCA9-2D6F692B008A}" destId="{A1CCEF2A-E08C-4974-90BA-741F3345251F}" srcOrd="3" destOrd="0" presId="urn:microsoft.com/office/officeart/2005/8/layout/process1"/>
    <dgm:cxn modelId="{70346750-E045-41FD-9289-A5D21CBE533A}" type="presParOf" srcId="{A1CCEF2A-E08C-4974-90BA-741F3345251F}" destId="{3AA15084-7B72-49A1-BDA4-DA275BCBE202}" srcOrd="0" destOrd="0" presId="urn:microsoft.com/office/officeart/2005/8/layout/process1"/>
    <dgm:cxn modelId="{CD742018-C2A7-4930-BE24-8EB7CF2C4DBD}" type="presParOf" srcId="{3B451830-0ECA-4A5A-BCA9-2D6F692B008A}" destId="{029D2707-0EF4-4B47-9AA3-E00B5AE1A6C0}" srcOrd="4" destOrd="0" presId="urn:microsoft.com/office/officeart/2005/8/layout/process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A57AB9C-E59E-4F2A-A8EF-96D673FD7830}" type="doc">
      <dgm:prSet loTypeId="urn:microsoft.com/office/officeart/2005/8/layout/process1" loCatId="process" qsTypeId="urn:microsoft.com/office/officeart/2005/8/quickstyle/simple1" qsCatId="simple" csTypeId="urn:microsoft.com/office/officeart/2005/8/colors/accent1_2" csCatId="accent1" phldr="1"/>
      <dgm:spPr/>
    </dgm:pt>
    <dgm:pt modelId="{0B669D45-C020-46B5-BED6-EF43CDBDA971}">
      <dgm:prSet phldrT="[Text]" custT="1"/>
      <dgm:spPr/>
      <dgm:t>
        <a:bodyPr/>
        <a:lstStyle/>
        <a:p>
          <a:r>
            <a:rPr lang="en-US" sz="3400" dirty="0"/>
            <a:t>Level 4</a:t>
          </a:r>
        </a:p>
      </dgm:t>
    </dgm:pt>
    <dgm:pt modelId="{3AF6DFD9-662A-4DFA-9410-A215705DA3C4}" type="parTrans" cxnId="{53ED3386-6183-4446-BEF6-70B0C95E2283}">
      <dgm:prSet/>
      <dgm:spPr/>
      <dgm:t>
        <a:bodyPr/>
        <a:lstStyle/>
        <a:p>
          <a:endParaRPr lang="en-US"/>
        </a:p>
      </dgm:t>
    </dgm:pt>
    <dgm:pt modelId="{9EC7768D-E5BE-443F-8196-4BAE69D497D6}" type="sibTrans" cxnId="{53ED3386-6183-4446-BEF6-70B0C95E2283}">
      <dgm:prSet/>
      <dgm:spPr/>
      <dgm:t>
        <a:bodyPr/>
        <a:lstStyle/>
        <a:p>
          <a:endParaRPr lang="en-US"/>
        </a:p>
      </dgm:t>
    </dgm:pt>
    <dgm:pt modelId="{88036E40-378B-4F07-94C8-108B95856283}">
      <dgm:prSet phldrT="[Text]"/>
      <dgm:spPr/>
      <dgm:t>
        <a:bodyPr/>
        <a:lstStyle/>
        <a:p>
          <a:r>
            <a:rPr lang="en-US" dirty="0"/>
            <a:t>Documentation = Completion</a:t>
          </a:r>
        </a:p>
      </dgm:t>
    </dgm:pt>
    <dgm:pt modelId="{AF107792-8BBB-4365-9278-2C4CADEC5050}" type="parTrans" cxnId="{4B20C71E-A1F7-48AA-AB33-BA02EAB88229}">
      <dgm:prSet/>
      <dgm:spPr/>
      <dgm:t>
        <a:bodyPr/>
        <a:lstStyle/>
        <a:p>
          <a:endParaRPr lang="en-US"/>
        </a:p>
      </dgm:t>
    </dgm:pt>
    <dgm:pt modelId="{A2425AD8-1A42-4D8B-93AC-AEC0C8234A0C}" type="sibTrans" cxnId="{4B20C71E-A1F7-48AA-AB33-BA02EAB88229}">
      <dgm:prSet/>
      <dgm:spPr/>
      <dgm:t>
        <a:bodyPr/>
        <a:lstStyle/>
        <a:p>
          <a:endParaRPr lang="en-US"/>
        </a:p>
      </dgm:t>
    </dgm:pt>
    <dgm:pt modelId="{823BCBBD-FF69-4DCB-A475-142E6E87B687}">
      <dgm:prSet phldrT="[Text]" custT="1"/>
      <dgm:spPr/>
      <dgm:t>
        <a:bodyPr/>
        <a:lstStyle/>
        <a:p>
          <a:r>
            <a:rPr lang="en-US" sz="3400" dirty="0"/>
            <a:t>Level 5</a:t>
          </a:r>
        </a:p>
      </dgm:t>
    </dgm:pt>
    <dgm:pt modelId="{F65DF521-D816-4878-B07E-B482760CDFFE}" type="parTrans" cxnId="{D757C507-F1FD-47EA-8CF9-04FD2E26A5ED}">
      <dgm:prSet/>
      <dgm:spPr/>
      <dgm:t>
        <a:bodyPr/>
        <a:lstStyle/>
        <a:p>
          <a:endParaRPr lang="en-US"/>
        </a:p>
      </dgm:t>
    </dgm:pt>
    <dgm:pt modelId="{8D51F93C-BB69-40D3-9371-70B5DFA8B653}" type="sibTrans" cxnId="{D757C507-F1FD-47EA-8CF9-04FD2E26A5ED}">
      <dgm:prSet/>
      <dgm:spPr/>
      <dgm:t>
        <a:bodyPr/>
        <a:lstStyle/>
        <a:p>
          <a:endParaRPr lang="en-US"/>
        </a:p>
      </dgm:t>
    </dgm:pt>
    <dgm:pt modelId="{3B451830-0ECA-4A5A-BCA9-2D6F692B008A}" type="pres">
      <dgm:prSet presAssocID="{5A57AB9C-E59E-4F2A-A8EF-96D673FD7830}" presName="Name0" presStyleCnt="0">
        <dgm:presLayoutVars>
          <dgm:dir/>
          <dgm:resizeHandles val="exact"/>
        </dgm:presLayoutVars>
      </dgm:prSet>
      <dgm:spPr/>
    </dgm:pt>
    <dgm:pt modelId="{B206212E-33BE-457D-AD7E-649546B6532B}" type="pres">
      <dgm:prSet presAssocID="{0B669D45-C020-46B5-BED6-EF43CDBDA971}" presName="node" presStyleLbl="node1" presStyleIdx="0" presStyleCnt="3">
        <dgm:presLayoutVars>
          <dgm:bulletEnabled val="1"/>
        </dgm:presLayoutVars>
      </dgm:prSet>
      <dgm:spPr/>
    </dgm:pt>
    <dgm:pt modelId="{89B9AB96-8844-4734-8D29-76643773CA49}" type="pres">
      <dgm:prSet presAssocID="{9EC7768D-E5BE-443F-8196-4BAE69D497D6}" presName="sibTrans" presStyleLbl="sibTrans2D1" presStyleIdx="0" presStyleCnt="2"/>
      <dgm:spPr/>
    </dgm:pt>
    <dgm:pt modelId="{45069B7B-FAA4-4C1E-B0C7-D9CD2056FF37}" type="pres">
      <dgm:prSet presAssocID="{9EC7768D-E5BE-443F-8196-4BAE69D497D6}" presName="connectorText" presStyleLbl="sibTrans2D1" presStyleIdx="0" presStyleCnt="2"/>
      <dgm:spPr/>
    </dgm:pt>
    <dgm:pt modelId="{09B42087-80A1-4DEC-9EB3-20F90EA15027}" type="pres">
      <dgm:prSet presAssocID="{88036E40-378B-4F07-94C8-108B95856283}" presName="node" presStyleLbl="node1" presStyleIdx="1" presStyleCnt="3">
        <dgm:presLayoutVars>
          <dgm:bulletEnabled val="1"/>
        </dgm:presLayoutVars>
      </dgm:prSet>
      <dgm:spPr/>
    </dgm:pt>
    <dgm:pt modelId="{A1CCEF2A-E08C-4974-90BA-741F3345251F}" type="pres">
      <dgm:prSet presAssocID="{A2425AD8-1A42-4D8B-93AC-AEC0C8234A0C}" presName="sibTrans" presStyleLbl="sibTrans2D1" presStyleIdx="1" presStyleCnt="2"/>
      <dgm:spPr/>
    </dgm:pt>
    <dgm:pt modelId="{3AA15084-7B72-49A1-BDA4-DA275BCBE202}" type="pres">
      <dgm:prSet presAssocID="{A2425AD8-1A42-4D8B-93AC-AEC0C8234A0C}" presName="connectorText" presStyleLbl="sibTrans2D1" presStyleIdx="1" presStyleCnt="2"/>
      <dgm:spPr/>
    </dgm:pt>
    <dgm:pt modelId="{029D2707-0EF4-4B47-9AA3-E00B5AE1A6C0}" type="pres">
      <dgm:prSet presAssocID="{823BCBBD-FF69-4DCB-A475-142E6E87B687}" presName="node" presStyleLbl="node1" presStyleIdx="2" presStyleCnt="3">
        <dgm:presLayoutVars>
          <dgm:bulletEnabled val="1"/>
        </dgm:presLayoutVars>
      </dgm:prSet>
      <dgm:spPr/>
    </dgm:pt>
  </dgm:ptLst>
  <dgm:cxnLst>
    <dgm:cxn modelId="{D757C507-F1FD-47EA-8CF9-04FD2E26A5ED}" srcId="{5A57AB9C-E59E-4F2A-A8EF-96D673FD7830}" destId="{823BCBBD-FF69-4DCB-A475-142E6E87B687}" srcOrd="2" destOrd="0" parTransId="{F65DF521-D816-4878-B07E-B482760CDFFE}" sibTransId="{8D51F93C-BB69-40D3-9371-70B5DFA8B653}"/>
    <dgm:cxn modelId="{37978B0F-2F92-44BA-B9F0-D5BFEA687FC8}" type="presOf" srcId="{5A57AB9C-E59E-4F2A-A8EF-96D673FD7830}" destId="{3B451830-0ECA-4A5A-BCA9-2D6F692B008A}" srcOrd="0" destOrd="0" presId="urn:microsoft.com/office/officeart/2005/8/layout/process1"/>
    <dgm:cxn modelId="{B36EBF14-937F-408E-8AE3-D24B5DD73AEE}" type="presOf" srcId="{0B669D45-C020-46B5-BED6-EF43CDBDA971}" destId="{B206212E-33BE-457D-AD7E-649546B6532B}" srcOrd="0" destOrd="0" presId="urn:microsoft.com/office/officeart/2005/8/layout/process1"/>
    <dgm:cxn modelId="{4B20C71E-A1F7-48AA-AB33-BA02EAB88229}" srcId="{5A57AB9C-E59E-4F2A-A8EF-96D673FD7830}" destId="{88036E40-378B-4F07-94C8-108B95856283}" srcOrd="1" destOrd="0" parTransId="{AF107792-8BBB-4365-9278-2C4CADEC5050}" sibTransId="{A2425AD8-1A42-4D8B-93AC-AEC0C8234A0C}"/>
    <dgm:cxn modelId="{869F571F-E4BB-4094-858E-529CBDEF5F57}" type="presOf" srcId="{9EC7768D-E5BE-443F-8196-4BAE69D497D6}" destId="{45069B7B-FAA4-4C1E-B0C7-D9CD2056FF37}" srcOrd="1" destOrd="0" presId="urn:microsoft.com/office/officeart/2005/8/layout/process1"/>
    <dgm:cxn modelId="{5B70C037-6F13-4E66-B26E-AD5676C8D693}" type="presOf" srcId="{823BCBBD-FF69-4DCB-A475-142E6E87B687}" destId="{029D2707-0EF4-4B47-9AA3-E00B5AE1A6C0}" srcOrd="0" destOrd="0" presId="urn:microsoft.com/office/officeart/2005/8/layout/process1"/>
    <dgm:cxn modelId="{53ED3386-6183-4446-BEF6-70B0C95E2283}" srcId="{5A57AB9C-E59E-4F2A-A8EF-96D673FD7830}" destId="{0B669D45-C020-46B5-BED6-EF43CDBDA971}" srcOrd="0" destOrd="0" parTransId="{3AF6DFD9-662A-4DFA-9410-A215705DA3C4}" sibTransId="{9EC7768D-E5BE-443F-8196-4BAE69D497D6}"/>
    <dgm:cxn modelId="{15FA1489-3A09-41C1-BCA6-CDE12CE8C801}" type="presOf" srcId="{88036E40-378B-4F07-94C8-108B95856283}" destId="{09B42087-80A1-4DEC-9EB3-20F90EA15027}" srcOrd="0" destOrd="0" presId="urn:microsoft.com/office/officeart/2005/8/layout/process1"/>
    <dgm:cxn modelId="{664CB8AF-E20D-433D-9D22-EF3129EE2A96}" type="presOf" srcId="{A2425AD8-1A42-4D8B-93AC-AEC0C8234A0C}" destId="{3AA15084-7B72-49A1-BDA4-DA275BCBE202}" srcOrd="1" destOrd="0" presId="urn:microsoft.com/office/officeart/2005/8/layout/process1"/>
    <dgm:cxn modelId="{DA6AB4EA-CAD2-40F8-865E-CC109CBF7D67}" type="presOf" srcId="{9EC7768D-E5BE-443F-8196-4BAE69D497D6}" destId="{89B9AB96-8844-4734-8D29-76643773CA49}" srcOrd="0" destOrd="0" presId="urn:microsoft.com/office/officeart/2005/8/layout/process1"/>
    <dgm:cxn modelId="{C90EC1F2-AC8F-46E6-80C2-0AD446059886}" type="presOf" srcId="{A2425AD8-1A42-4D8B-93AC-AEC0C8234A0C}" destId="{A1CCEF2A-E08C-4974-90BA-741F3345251F}" srcOrd="0" destOrd="0" presId="urn:microsoft.com/office/officeart/2005/8/layout/process1"/>
    <dgm:cxn modelId="{7ECE73CD-FC58-4BC6-A8E4-30F99317B6D6}" type="presParOf" srcId="{3B451830-0ECA-4A5A-BCA9-2D6F692B008A}" destId="{B206212E-33BE-457D-AD7E-649546B6532B}" srcOrd="0" destOrd="0" presId="urn:microsoft.com/office/officeart/2005/8/layout/process1"/>
    <dgm:cxn modelId="{B0E9F09E-6ACE-42B0-BFF0-8355EACE719E}" type="presParOf" srcId="{3B451830-0ECA-4A5A-BCA9-2D6F692B008A}" destId="{89B9AB96-8844-4734-8D29-76643773CA49}" srcOrd="1" destOrd="0" presId="urn:microsoft.com/office/officeart/2005/8/layout/process1"/>
    <dgm:cxn modelId="{8DC24E1F-F25C-4B40-BFFA-BCF65686516C}" type="presParOf" srcId="{89B9AB96-8844-4734-8D29-76643773CA49}" destId="{45069B7B-FAA4-4C1E-B0C7-D9CD2056FF37}" srcOrd="0" destOrd="0" presId="urn:microsoft.com/office/officeart/2005/8/layout/process1"/>
    <dgm:cxn modelId="{5E4BE6C0-3C0A-4DF5-9205-86ED9E683A61}" type="presParOf" srcId="{3B451830-0ECA-4A5A-BCA9-2D6F692B008A}" destId="{09B42087-80A1-4DEC-9EB3-20F90EA15027}" srcOrd="2" destOrd="0" presId="urn:microsoft.com/office/officeart/2005/8/layout/process1"/>
    <dgm:cxn modelId="{F6D8F64B-BE5E-4CAE-8B31-09220ABEEFA1}" type="presParOf" srcId="{3B451830-0ECA-4A5A-BCA9-2D6F692B008A}" destId="{A1CCEF2A-E08C-4974-90BA-741F3345251F}" srcOrd="3" destOrd="0" presId="urn:microsoft.com/office/officeart/2005/8/layout/process1"/>
    <dgm:cxn modelId="{70346750-E045-41FD-9289-A5D21CBE533A}" type="presParOf" srcId="{A1CCEF2A-E08C-4974-90BA-741F3345251F}" destId="{3AA15084-7B72-49A1-BDA4-DA275BCBE202}" srcOrd="0" destOrd="0" presId="urn:microsoft.com/office/officeart/2005/8/layout/process1"/>
    <dgm:cxn modelId="{CD742018-C2A7-4930-BE24-8EB7CF2C4DBD}" type="presParOf" srcId="{3B451830-0ECA-4A5A-BCA9-2D6F692B008A}" destId="{029D2707-0EF4-4B47-9AA3-E00B5AE1A6C0}" srcOrd="4" destOrd="0" presId="urn:microsoft.com/office/officeart/2005/8/layout/process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D302A0E-0FA0-47F0-A21E-2937EB26ECC4}"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FEE52FA3-ABFD-458D-934C-0671FE0E6DEC}">
      <dgm:prSet phldrT="[Text]"/>
      <dgm:spPr/>
      <dgm:t>
        <a:bodyPr/>
        <a:lstStyle/>
        <a:p>
          <a:r>
            <a:rPr lang="en-US" dirty="0">
              <a:latin typeface="Haettenschweiler" panose="020B0706040902060204" pitchFamily="34" charset="0"/>
            </a:rPr>
            <a:t>Level 1</a:t>
          </a:r>
        </a:p>
      </dgm:t>
    </dgm:pt>
    <dgm:pt modelId="{FBFC032F-C2FA-41B4-AF67-396A33480F89}" type="parTrans" cxnId="{E5D0EE31-3B15-4656-9256-D2A495CD9F15}">
      <dgm:prSet/>
      <dgm:spPr/>
      <dgm:t>
        <a:bodyPr/>
        <a:lstStyle/>
        <a:p>
          <a:endParaRPr lang="en-US">
            <a:latin typeface="Haettenschweiler" panose="020B0706040902060204" pitchFamily="34" charset="0"/>
          </a:endParaRPr>
        </a:p>
      </dgm:t>
    </dgm:pt>
    <dgm:pt modelId="{9EB9BB84-C1C5-4C63-A579-5E131571A5F2}" type="sibTrans" cxnId="{E5D0EE31-3B15-4656-9256-D2A495CD9F15}">
      <dgm:prSet/>
      <dgm:spPr/>
      <dgm:t>
        <a:bodyPr/>
        <a:lstStyle/>
        <a:p>
          <a:endParaRPr lang="en-US">
            <a:latin typeface="Haettenschweiler" panose="020B0706040902060204" pitchFamily="34" charset="0"/>
          </a:endParaRPr>
        </a:p>
      </dgm:t>
    </dgm:pt>
    <dgm:pt modelId="{77751FD4-D465-4ECD-9B90-3470CC873F96}">
      <dgm:prSet phldrT="[Text]"/>
      <dgm:spPr/>
      <dgm:t>
        <a:bodyPr/>
        <a:lstStyle/>
        <a:p>
          <a:r>
            <a:rPr lang="en-US" dirty="0">
              <a:latin typeface="Haettenschweiler" panose="020B0706040902060204" pitchFamily="34" charset="0"/>
            </a:rPr>
            <a:t>Level 2</a:t>
          </a:r>
        </a:p>
      </dgm:t>
    </dgm:pt>
    <dgm:pt modelId="{35EE8103-49AC-4D20-8EBA-0F8F95099650}" type="parTrans" cxnId="{67C85647-D1C8-4B8D-B31A-2A73DA34D458}">
      <dgm:prSet/>
      <dgm:spPr/>
      <dgm:t>
        <a:bodyPr/>
        <a:lstStyle/>
        <a:p>
          <a:endParaRPr lang="en-US">
            <a:latin typeface="Haettenschweiler" panose="020B0706040902060204" pitchFamily="34" charset="0"/>
          </a:endParaRPr>
        </a:p>
      </dgm:t>
    </dgm:pt>
    <dgm:pt modelId="{F34EFCD7-4B74-446F-B26F-7D4BEC88F63F}" type="sibTrans" cxnId="{67C85647-D1C8-4B8D-B31A-2A73DA34D458}">
      <dgm:prSet/>
      <dgm:spPr/>
      <dgm:t>
        <a:bodyPr/>
        <a:lstStyle/>
        <a:p>
          <a:endParaRPr lang="en-US">
            <a:latin typeface="Haettenschweiler" panose="020B0706040902060204" pitchFamily="34" charset="0"/>
          </a:endParaRPr>
        </a:p>
      </dgm:t>
    </dgm:pt>
    <dgm:pt modelId="{64C79DDE-A039-43E1-8537-4A74849CA90E}">
      <dgm:prSet phldrT="[Text]"/>
      <dgm:spPr/>
      <dgm:t>
        <a:bodyPr/>
        <a:lstStyle/>
        <a:p>
          <a:r>
            <a:rPr lang="en-US" dirty="0">
              <a:latin typeface="Haettenschweiler" panose="020B0706040902060204" pitchFamily="34" charset="0"/>
            </a:rPr>
            <a:t>Level 3</a:t>
          </a:r>
        </a:p>
      </dgm:t>
    </dgm:pt>
    <dgm:pt modelId="{35E97617-3D36-400E-8DB7-7BDD38C40D6C}" type="parTrans" cxnId="{BF037407-7475-4BE5-A84B-3FB5E890C474}">
      <dgm:prSet/>
      <dgm:spPr/>
      <dgm:t>
        <a:bodyPr/>
        <a:lstStyle/>
        <a:p>
          <a:endParaRPr lang="en-US">
            <a:latin typeface="Haettenschweiler" panose="020B0706040902060204" pitchFamily="34" charset="0"/>
          </a:endParaRPr>
        </a:p>
      </dgm:t>
    </dgm:pt>
    <dgm:pt modelId="{71C9D5D4-AD82-4B4B-9497-C3FE2E36CB3D}" type="sibTrans" cxnId="{BF037407-7475-4BE5-A84B-3FB5E890C474}">
      <dgm:prSet/>
      <dgm:spPr/>
      <dgm:t>
        <a:bodyPr/>
        <a:lstStyle/>
        <a:p>
          <a:endParaRPr lang="en-US">
            <a:latin typeface="Haettenschweiler" panose="020B0706040902060204" pitchFamily="34" charset="0"/>
          </a:endParaRPr>
        </a:p>
      </dgm:t>
    </dgm:pt>
    <dgm:pt modelId="{AFB136E0-1E21-4BE2-9D81-72AF6D3AC641}">
      <dgm:prSet phldrT="[Text]"/>
      <dgm:spPr/>
      <dgm:t>
        <a:bodyPr/>
        <a:lstStyle/>
        <a:p>
          <a:r>
            <a:rPr lang="en-US" dirty="0">
              <a:latin typeface="Haettenschweiler" panose="020B0706040902060204" pitchFamily="34" charset="0"/>
            </a:rPr>
            <a:t>Level 4 </a:t>
          </a:r>
        </a:p>
      </dgm:t>
    </dgm:pt>
    <dgm:pt modelId="{E84D212B-2D20-46A3-9475-AED78DF05FE6}" type="parTrans" cxnId="{CBA65470-4ACD-45A4-AA7E-98AC7EFA0BE0}">
      <dgm:prSet/>
      <dgm:spPr/>
      <dgm:t>
        <a:bodyPr/>
        <a:lstStyle/>
        <a:p>
          <a:endParaRPr lang="en-US">
            <a:latin typeface="Haettenschweiler" panose="020B0706040902060204" pitchFamily="34" charset="0"/>
          </a:endParaRPr>
        </a:p>
      </dgm:t>
    </dgm:pt>
    <dgm:pt modelId="{95713FCF-097B-4947-8820-365D282A01F1}" type="sibTrans" cxnId="{CBA65470-4ACD-45A4-AA7E-98AC7EFA0BE0}">
      <dgm:prSet/>
      <dgm:spPr/>
      <dgm:t>
        <a:bodyPr/>
        <a:lstStyle/>
        <a:p>
          <a:endParaRPr lang="en-US">
            <a:latin typeface="Haettenschweiler" panose="020B0706040902060204" pitchFamily="34" charset="0"/>
          </a:endParaRPr>
        </a:p>
      </dgm:t>
    </dgm:pt>
    <dgm:pt modelId="{EDA96A52-1552-4A9A-8727-709656EDD85F}">
      <dgm:prSet phldrT="[Text]"/>
      <dgm:spPr/>
      <dgm:t>
        <a:bodyPr/>
        <a:lstStyle/>
        <a:p>
          <a:r>
            <a:rPr lang="en-US" dirty="0">
              <a:latin typeface="Haettenschweiler" panose="020B0706040902060204" pitchFamily="34" charset="0"/>
            </a:rPr>
            <a:t>Level 5</a:t>
          </a:r>
        </a:p>
      </dgm:t>
    </dgm:pt>
    <dgm:pt modelId="{152F00AC-B497-4E5F-874E-C9EAC4986E02}" type="parTrans" cxnId="{A804E640-E148-4EB4-9EDB-81693337C185}">
      <dgm:prSet/>
      <dgm:spPr/>
      <dgm:t>
        <a:bodyPr/>
        <a:lstStyle/>
        <a:p>
          <a:endParaRPr lang="en-US"/>
        </a:p>
      </dgm:t>
    </dgm:pt>
    <dgm:pt modelId="{AF53B8C3-86CD-4C3D-814D-07D9708C6A16}" type="sibTrans" cxnId="{A804E640-E148-4EB4-9EDB-81693337C185}">
      <dgm:prSet/>
      <dgm:spPr/>
      <dgm:t>
        <a:bodyPr/>
        <a:lstStyle/>
        <a:p>
          <a:endParaRPr lang="en-US"/>
        </a:p>
      </dgm:t>
    </dgm:pt>
    <dgm:pt modelId="{FFD5CA2B-E11F-4F71-9B4C-2BB0369BA757}" type="pres">
      <dgm:prSet presAssocID="{5D302A0E-0FA0-47F0-A21E-2937EB26ECC4}" presName="Name0" presStyleCnt="0">
        <dgm:presLayoutVars>
          <dgm:chMax val="11"/>
          <dgm:chPref val="11"/>
          <dgm:dir/>
          <dgm:resizeHandles/>
        </dgm:presLayoutVars>
      </dgm:prSet>
      <dgm:spPr/>
    </dgm:pt>
    <dgm:pt modelId="{CF3642A5-D0DF-4D74-B9B7-42785B16232A}" type="pres">
      <dgm:prSet presAssocID="{EDA96A52-1552-4A9A-8727-709656EDD85F}" presName="Accent5" presStyleCnt="0"/>
      <dgm:spPr/>
    </dgm:pt>
    <dgm:pt modelId="{F1533F94-0F1F-425D-B379-E5D5464A6D3D}" type="pres">
      <dgm:prSet presAssocID="{EDA96A52-1552-4A9A-8727-709656EDD85F}" presName="Accent" presStyleLbl="node1" presStyleIdx="0" presStyleCnt="5"/>
      <dgm:spPr/>
    </dgm:pt>
    <dgm:pt modelId="{365E03F7-26DC-43E7-88F9-8BA76BD43A1B}" type="pres">
      <dgm:prSet presAssocID="{EDA96A52-1552-4A9A-8727-709656EDD85F}" presName="ParentBackground5" presStyleCnt="0"/>
      <dgm:spPr/>
    </dgm:pt>
    <dgm:pt modelId="{0D0C6285-6AE5-4874-819F-B893A1C4D98B}" type="pres">
      <dgm:prSet presAssocID="{EDA96A52-1552-4A9A-8727-709656EDD85F}" presName="ParentBackground" presStyleLbl="fgAcc1" presStyleIdx="0" presStyleCnt="5"/>
      <dgm:spPr/>
    </dgm:pt>
    <dgm:pt modelId="{AFB01652-3D61-4BBC-9B9A-9A3D8C41F3F3}" type="pres">
      <dgm:prSet presAssocID="{EDA96A52-1552-4A9A-8727-709656EDD85F}" presName="Parent5" presStyleLbl="revTx" presStyleIdx="0" presStyleCnt="0">
        <dgm:presLayoutVars>
          <dgm:chMax val="1"/>
          <dgm:chPref val="1"/>
          <dgm:bulletEnabled val="1"/>
        </dgm:presLayoutVars>
      </dgm:prSet>
      <dgm:spPr/>
    </dgm:pt>
    <dgm:pt modelId="{0A2A71EA-D38E-4C4E-BBDD-94E29E5F9ADF}" type="pres">
      <dgm:prSet presAssocID="{AFB136E0-1E21-4BE2-9D81-72AF6D3AC641}" presName="Accent4" presStyleCnt="0"/>
      <dgm:spPr/>
    </dgm:pt>
    <dgm:pt modelId="{1865CE9C-DE16-46D0-AE80-A4140637E008}" type="pres">
      <dgm:prSet presAssocID="{AFB136E0-1E21-4BE2-9D81-72AF6D3AC641}" presName="Accent" presStyleLbl="node1" presStyleIdx="1" presStyleCnt="5"/>
      <dgm:spPr/>
    </dgm:pt>
    <dgm:pt modelId="{FA28633E-FA92-4DE2-A79D-FCA4D1F0AA1C}" type="pres">
      <dgm:prSet presAssocID="{AFB136E0-1E21-4BE2-9D81-72AF6D3AC641}" presName="ParentBackground4" presStyleCnt="0"/>
      <dgm:spPr/>
    </dgm:pt>
    <dgm:pt modelId="{18AC741F-C919-402A-8758-D45B545DD30F}" type="pres">
      <dgm:prSet presAssocID="{AFB136E0-1E21-4BE2-9D81-72AF6D3AC641}" presName="ParentBackground" presStyleLbl="fgAcc1" presStyleIdx="1" presStyleCnt="5"/>
      <dgm:spPr/>
    </dgm:pt>
    <dgm:pt modelId="{6A098718-8A85-4EF0-B792-8C21796C5A89}" type="pres">
      <dgm:prSet presAssocID="{AFB136E0-1E21-4BE2-9D81-72AF6D3AC641}" presName="Parent4" presStyleLbl="revTx" presStyleIdx="0" presStyleCnt="0">
        <dgm:presLayoutVars>
          <dgm:chMax val="1"/>
          <dgm:chPref val="1"/>
          <dgm:bulletEnabled val="1"/>
        </dgm:presLayoutVars>
      </dgm:prSet>
      <dgm:spPr/>
    </dgm:pt>
    <dgm:pt modelId="{5F173571-878B-4D0F-8C3F-882EC59FE737}" type="pres">
      <dgm:prSet presAssocID="{64C79DDE-A039-43E1-8537-4A74849CA90E}" presName="Accent3" presStyleCnt="0"/>
      <dgm:spPr/>
    </dgm:pt>
    <dgm:pt modelId="{5E6AE498-ABCC-4B9A-AECA-6F8696CE42FD}" type="pres">
      <dgm:prSet presAssocID="{64C79DDE-A039-43E1-8537-4A74849CA90E}" presName="Accent" presStyleLbl="node1" presStyleIdx="2" presStyleCnt="5"/>
      <dgm:spPr/>
    </dgm:pt>
    <dgm:pt modelId="{5EC9BB34-7ABC-4A8F-8DA5-1F45F4235BC0}" type="pres">
      <dgm:prSet presAssocID="{64C79DDE-A039-43E1-8537-4A74849CA90E}" presName="ParentBackground3" presStyleCnt="0"/>
      <dgm:spPr/>
    </dgm:pt>
    <dgm:pt modelId="{FE1A7CEB-CDD0-4CC8-B389-F0AF0486C474}" type="pres">
      <dgm:prSet presAssocID="{64C79DDE-A039-43E1-8537-4A74849CA90E}" presName="ParentBackground" presStyleLbl="fgAcc1" presStyleIdx="2" presStyleCnt="5"/>
      <dgm:spPr/>
    </dgm:pt>
    <dgm:pt modelId="{7283630E-8F7B-4C76-A144-5C8A26FC7030}" type="pres">
      <dgm:prSet presAssocID="{64C79DDE-A039-43E1-8537-4A74849CA90E}" presName="Parent3" presStyleLbl="revTx" presStyleIdx="0" presStyleCnt="0">
        <dgm:presLayoutVars>
          <dgm:chMax val="1"/>
          <dgm:chPref val="1"/>
          <dgm:bulletEnabled val="1"/>
        </dgm:presLayoutVars>
      </dgm:prSet>
      <dgm:spPr/>
    </dgm:pt>
    <dgm:pt modelId="{8907F86A-F573-46D7-8762-F901EAA839AD}" type="pres">
      <dgm:prSet presAssocID="{77751FD4-D465-4ECD-9B90-3470CC873F96}" presName="Accent2" presStyleCnt="0"/>
      <dgm:spPr/>
    </dgm:pt>
    <dgm:pt modelId="{1E5A84E6-6C57-4D9F-B09A-6DFCD70A361F}" type="pres">
      <dgm:prSet presAssocID="{77751FD4-D465-4ECD-9B90-3470CC873F96}" presName="Accent" presStyleLbl="node1" presStyleIdx="3" presStyleCnt="5"/>
      <dgm:spPr/>
    </dgm:pt>
    <dgm:pt modelId="{23910AE9-C628-4FEE-A6FF-5AF18388C3DB}" type="pres">
      <dgm:prSet presAssocID="{77751FD4-D465-4ECD-9B90-3470CC873F96}" presName="ParentBackground2" presStyleCnt="0"/>
      <dgm:spPr/>
    </dgm:pt>
    <dgm:pt modelId="{4970D63B-E4BD-477A-9F06-8BC257D5836F}" type="pres">
      <dgm:prSet presAssocID="{77751FD4-D465-4ECD-9B90-3470CC873F96}" presName="ParentBackground" presStyleLbl="fgAcc1" presStyleIdx="3" presStyleCnt="5"/>
      <dgm:spPr/>
    </dgm:pt>
    <dgm:pt modelId="{C456B5A7-CC8A-423E-AE11-E76B674DCEAC}" type="pres">
      <dgm:prSet presAssocID="{77751FD4-D465-4ECD-9B90-3470CC873F96}" presName="Parent2" presStyleLbl="revTx" presStyleIdx="0" presStyleCnt="0">
        <dgm:presLayoutVars>
          <dgm:chMax val="1"/>
          <dgm:chPref val="1"/>
          <dgm:bulletEnabled val="1"/>
        </dgm:presLayoutVars>
      </dgm:prSet>
      <dgm:spPr/>
    </dgm:pt>
    <dgm:pt modelId="{787975CE-B82B-4BB7-B9F4-82D23E8A85A9}" type="pres">
      <dgm:prSet presAssocID="{FEE52FA3-ABFD-458D-934C-0671FE0E6DEC}" presName="Accent1" presStyleCnt="0"/>
      <dgm:spPr/>
    </dgm:pt>
    <dgm:pt modelId="{191EAEEA-DC4F-4FD6-82DC-FA41E74C8EE6}" type="pres">
      <dgm:prSet presAssocID="{FEE52FA3-ABFD-458D-934C-0671FE0E6DEC}" presName="Accent" presStyleLbl="node1" presStyleIdx="4" presStyleCnt="5"/>
      <dgm:spPr/>
    </dgm:pt>
    <dgm:pt modelId="{B0E780EE-155A-4CC8-91BA-01A0C16D4479}" type="pres">
      <dgm:prSet presAssocID="{FEE52FA3-ABFD-458D-934C-0671FE0E6DEC}" presName="ParentBackground1" presStyleCnt="0"/>
      <dgm:spPr/>
    </dgm:pt>
    <dgm:pt modelId="{A49D3BE7-7089-47D1-AF2A-754089455B8E}" type="pres">
      <dgm:prSet presAssocID="{FEE52FA3-ABFD-458D-934C-0671FE0E6DEC}" presName="ParentBackground" presStyleLbl="fgAcc1" presStyleIdx="4" presStyleCnt="5"/>
      <dgm:spPr/>
    </dgm:pt>
    <dgm:pt modelId="{B7A344B6-9D8E-48BE-9273-1BE620440470}" type="pres">
      <dgm:prSet presAssocID="{FEE52FA3-ABFD-458D-934C-0671FE0E6DEC}" presName="Parent1" presStyleLbl="revTx" presStyleIdx="0" presStyleCnt="0">
        <dgm:presLayoutVars>
          <dgm:chMax val="1"/>
          <dgm:chPref val="1"/>
          <dgm:bulletEnabled val="1"/>
        </dgm:presLayoutVars>
      </dgm:prSet>
      <dgm:spPr/>
    </dgm:pt>
  </dgm:ptLst>
  <dgm:cxnLst>
    <dgm:cxn modelId="{BF037407-7475-4BE5-A84B-3FB5E890C474}" srcId="{5D302A0E-0FA0-47F0-A21E-2937EB26ECC4}" destId="{64C79DDE-A039-43E1-8537-4A74849CA90E}" srcOrd="2" destOrd="0" parTransId="{35E97617-3D36-400E-8DB7-7BDD38C40D6C}" sibTransId="{71C9D5D4-AD82-4B4B-9497-C3FE2E36CB3D}"/>
    <dgm:cxn modelId="{3952E720-59F0-4E46-B009-35608CEE886A}" type="presOf" srcId="{AFB136E0-1E21-4BE2-9D81-72AF6D3AC641}" destId="{18AC741F-C919-402A-8758-D45B545DD30F}" srcOrd="0" destOrd="0" presId="urn:microsoft.com/office/officeart/2011/layout/CircleProcess"/>
    <dgm:cxn modelId="{AAC3C724-22D6-4089-9120-05CB41AAD253}" type="presOf" srcId="{77751FD4-D465-4ECD-9B90-3470CC873F96}" destId="{4970D63B-E4BD-477A-9F06-8BC257D5836F}" srcOrd="0" destOrd="0" presId="urn:microsoft.com/office/officeart/2011/layout/CircleProcess"/>
    <dgm:cxn modelId="{44F2CA2A-B4C5-45C6-9E2D-32915450AEFE}" type="presOf" srcId="{64C79DDE-A039-43E1-8537-4A74849CA90E}" destId="{FE1A7CEB-CDD0-4CC8-B389-F0AF0486C474}" srcOrd="0" destOrd="0" presId="urn:microsoft.com/office/officeart/2011/layout/CircleProcess"/>
    <dgm:cxn modelId="{E5D0EE31-3B15-4656-9256-D2A495CD9F15}" srcId="{5D302A0E-0FA0-47F0-A21E-2937EB26ECC4}" destId="{FEE52FA3-ABFD-458D-934C-0671FE0E6DEC}" srcOrd="0" destOrd="0" parTransId="{FBFC032F-C2FA-41B4-AF67-396A33480F89}" sibTransId="{9EB9BB84-C1C5-4C63-A579-5E131571A5F2}"/>
    <dgm:cxn modelId="{E6668C3D-FF75-4ABE-81BD-873899BCF82D}" type="presOf" srcId="{77751FD4-D465-4ECD-9B90-3470CC873F96}" destId="{C456B5A7-CC8A-423E-AE11-E76B674DCEAC}" srcOrd="1" destOrd="0" presId="urn:microsoft.com/office/officeart/2011/layout/CircleProcess"/>
    <dgm:cxn modelId="{A804E640-E148-4EB4-9EDB-81693337C185}" srcId="{5D302A0E-0FA0-47F0-A21E-2937EB26ECC4}" destId="{EDA96A52-1552-4A9A-8727-709656EDD85F}" srcOrd="4" destOrd="0" parTransId="{152F00AC-B497-4E5F-874E-C9EAC4986E02}" sibTransId="{AF53B8C3-86CD-4C3D-814D-07D9708C6A16}"/>
    <dgm:cxn modelId="{67C85647-D1C8-4B8D-B31A-2A73DA34D458}" srcId="{5D302A0E-0FA0-47F0-A21E-2937EB26ECC4}" destId="{77751FD4-D465-4ECD-9B90-3470CC873F96}" srcOrd="1" destOrd="0" parTransId="{35EE8103-49AC-4D20-8EBA-0F8F95099650}" sibTransId="{F34EFCD7-4B74-446F-B26F-7D4BEC88F63F}"/>
    <dgm:cxn modelId="{CBA65470-4ACD-45A4-AA7E-98AC7EFA0BE0}" srcId="{5D302A0E-0FA0-47F0-A21E-2937EB26ECC4}" destId="{AFB136E0-1E21-4BE2-9D81-72AF6D3AC641}" srcOrd="3" destOrd="0" parTransId="{E84D212B-2D20-46A3-9475-AED78DF05FE6}" sibTransId="{95713FCF-097B-4947-8820-365D282A01F1}"/>
    <dgm:cxn modelId="{6F7A2171-6DD4-400F-9C4E-B5E85F830C72}" type="presOf" srcId="{FEE52FA3-ABFD-458D-934C-0671FE0E6DEC}" destId="{B7A344B6-9D8E-48BE-9273-1BE620440470}" srcOrd="1" destOrd="0" presId="urn:microsoft.com/office/officeart/2011/layout/CircleProcess"/>
    <dgm:cxn modelId="{C08F6D93-562B-45EC-9173-F4E877897EDA}" type="presOf" srcId="{AFB136E0-1E21-4BE2-9D81-72AF6D3AC641}" destId="{6A098718-8A85-4EF0-B792-8C21796C5A89}" srcOrd="1" destOrd="0" presId="urn:microsoft.com/office/officeart/2011/layout/CircleProcess"/>
    <dgm:cxn modelId="{4252DD9B-CF22-4DE2-A28F-9BE02115EE6D}" type="presOf" srcId="{EDA96A52-1552-4A9A-8727-709656EDD85F}" destId="{AFB01652-3D61-4BBC-9B9A-9A3D8C41F3F3}" srcOrd="1" destOrd="0" presId="urn:microsoft.com/office/officeart/2011/layout/CircleProcess"/>
    <dgm:cxn modelId="{5393F3B1-8916-4ACC-8C4B-3D69F2F5A397}" type="presOf" srcId="{EDA96A52-1552-4A9A-8727-709656EDD85F}" destId="{0D0C6285-6AE5-4874-819F-B893A1C4D98B}" srcOrd="0" destOrd="0" presId="urn:microsoft.com/office/officeart/2011/layout/CircleProcess"/>
    <dgm:cxn modelId="{7A5E13C4-4A61-4A0C-8BCC-BCC1F0F01CE9}" type="presOf" srcId="{5D302A0E-0FA0-47F0-A21E-2937EB26ECC4}" destId="{FFD5CA2B-E11F-4F71-9B4C-2BB0369BA757}" srcOrd="0" destOrd="0" presId="urn:microsoft.com/office/officeart/2011/layout/CircleProcess"/>
    <dgm:cxn modelId="{E491E5CB-9B0D-4EE5-802E-60DD292A76BD}" type="presOf" srcId="{64C79DDE-A039-43E1-8537-4A74849CA90E}" destId="{7283630E-8F7B-4C76-A144-5C8A26FC7030}" srcOrd="1" destOrd="0" presId="urn:microsoft.com/office/officeart/2011/layout/CircleProcess"/>
    <dgm:cxn modelId="{3520BEF9-5BE8-43BE-8B73-3E7CD8E9B899}" type="presOf" srcId="{FEE52FA3-ABFD-458D-934C-0671FE0E6DEC}" destId="{A49D3BE7-7089-47D1-AF2A-754089455B8E}" srcOrd="0" destOrd="0" presId="urn:microsoft.com/office/officeart/2011/layout/CircleProcess"/>
    <dgm:cxn modelId="{2A00FA59-EDDF-4F93-8C26-C99FEA4566EB}" type="presParOf" srcId="{FFD5CA2B-E11F-4F71-9B4C-2BB0369BA757}" destId="{CF3642A5-D0DF-4D74-B9B7-42785B16232A}" srcOrd="0" destOrd="0" presId="urn:microsoft.com/office/officeart/2011/layout/CircleProcess"/>
    <dgm:cxn modelId="{751C4DF1-8CC0-41DA-9534-67A90D5C0C4B}" type="presParOf" srcId="{CF3642A5-D0DF-4D74-B9B7-42785B16232A}" destId="{F1533F94-0F1F-425D-B379-E5D5464A6D3D}" srcOrd="0" destOrd="0" presId="urn:microsoft.com/office/officeart/2011/layout/CircleProcess"/>
    <dgm:cxn modelId="{534D64C2-7E80-4A30-9673-10E7CD0438AE}" type="presParOf" srcId="{FFD5CA2B-E11F-4F71-9B4C-2BB0369BA757}" destId="{365E03F7-26DC-43E7-88F9-8BA76BD43A1B}" srcOrd="1" destOrd="0" presId="urn:microsoft.com/office/officeart/2011/layout/CircleProcess"/>
    <dgm:cxn modelId="{5B68B067-7997-44E4-94B2-7EBAD1F67A7A}" type="presParOf" srcId="{365E03F7-26DC-43E7-88F9-8BA76BD43A1B}" destId="{0D0C6285-6AE5-4874-819F-B893A1C4D98B}" srcOrd="0" destOrd="0" presId="urn:microsoft.com/office/officeart/2011/layout/CircleProcess"/>
    <dgm:cxn modelId="{D15D37E0-77BD-4643-9642-9F937B193589}" type="presParOf" srcId="{FFD5CA2B-E11F-4F71-9B4C-2BB0369BA757}" destId="{AFB01652-3D61-4BBC-9B9A-9A3D8C41F3F3}" srcOrd="2" destOrd="0" presId="urn:microsoft.com/office/officeart/2011/layout/CircleProcess"/>
    <dgm:cxn modelId="{A843471F-BD5A-466A-AF19-94F3F63C591B}" type="presParOf" srcId="{FFD5CA2B-E11F-4F71-9B4C-2BB0369BA757}" destId="{0A2A71EA-D38E-4C4E-BBDD-94E29E5F9ADF}" srcOrd="3" destOrd="0" presId="urn:microsoft.com/office/officeart/2011/layout/CircleProcess"/>
    <dgm:cxn modelId="{3DFC092D-69ED-48A5-A631-0F469C9CEC1C}" type="presParOf" srcId="{0A2A71EA-D38E-4C4E-BBDD-94E29E5F9ADF}" destId="{1865CE9C-DE16-46D0-AE80-A4140637E008}" srcOrd="0" destOrd="0" presId="urn:microsoft.com/office/officeart/2011/layout/CircleProcess"/>
    <dgm:cxn modelId="{E9E42D7C-7275-49BA-9AD4-F34A2A0345CD}" type="presParOf" srcId="{FFD5CA2B-E11F-4F71-9B4C-2BB0369BA757}" destId="{FA28633E-FA92-4DE2-A79D-FCA4D1F0AA1C}" srcOrd="4" destOrd="0" presId="urn:microsoft.com/office/officeart/2011/layout/CircleProcess"/>
    <dgm:cxn modelId="{D87E9F40-AC0D-44C6-A114-C9DAA3E9D38E}" type="presParOf" srcId="{FA28633E-FA92-4DE2-A79D-FCA4D1F0AA1C}" destId="{18AC741F-C919-402A-8758-D45B545DD30F}" srcOrd="0" destOrd="0" presId="urn:microsoft.com/office/officeart/2011/layout/CircleProcess"/>
    <dgm:cxn modelId="{4281B856-649F-41D5-9AA3-E1883E6F04EB}" type="presParOf" srcId="{FFD5CA2B-E11F-4F71-9B4C-2BB0369BA757}" destId="{6A098718-8A85-4EF0-B792-8C21796C5A89}" srcOrd="5" destOrd="0" presId="urn:microsoft.com/office/officeart/2011/layout/CircleProcess"/>
    <dgm:cxn modelId="{9BE8CB4F-A72E-4B0D-9593-DC9A0039DC8F}" type="presParOf" srcId="{FFD5CA2B-E11F-4F71-9B4C-2BB0369BA757}" destId="{5F173571-878B-4D0F-8C3F-882EC59FE737}" srcOrd="6" destOrd="0" presId="urn:microsoft.com/office/officeart/2011/layout/CircleProcess"/>
    <dgm:cxn modelId="{14CDD3C4-8892-44AE-8C3D-F1D3D9B203A8}" type="presParOf" srcId="{5F173571-878B-4D0F-8C3F-882EC59FE737}" destId="{5E6AE498-ABCC-4B9A-AECA-6F8696CE42FD}" srcOrd="0" destOrd="0" presId="urn:microsoft.com/office/officeart/2011/layout/CircleProcess"/>
    <dgm:cxn modelId="{8C69FA25-5D64-4492-B0DF-CCCCD169C98A}" type="presParOf" srcId="{FFD5CA2B-E11F-4F71-9B4C-2BB0369BA757}" destId="{5EC9BB34-7ABC-4A8F-8DA5-1F45F4235BC0}" srcOrd="7" destOrd="0" presId="urn:microsoft.com/office/officeart/2011/layout/CircleProcess"/>
    <dgm:cxn modelId="{A9CEBE5D-8AC6-49F3-BE92-4A7EDCA9C0E7}" type="presParOf" srcId="{5EC9BB34-7ABC-4A8F-8DA5-1F45F4235BC0}" destId="{FE1A7CEB-CDD0-4CC8-B389-F0AF0486C474}" srcOrd="0" destOrd="0" presId="urn:microsoft.com/office/officeart/2011/layout/CircleProcess"/>
    <dgm:cxn modelId="{27359380-8597-455D-B539-2C5DFAEE7DFD}" type="presParOf" srcId="{FFD5CA2B-E11F-4F71-9B4C-2BB0369BA757}" destId="{7283630E-8F7B-4C76-A144-5C8A26FC7030}" srcOrd="8" destOrd="0" presId="urn:microsoft.com/office/officeart/2011/layout/CircleProcess"/>
    <dgm:cxn modelId="{B8FB1793-3A36-4EAB-9527-5B9A461EDCB5}" type="presParOf" srcId="{FFD5CA2B-E11F-4F71-9B4C-2BB0369BA757}" destId="{8907F86A-F573-46D7-8762-F901EAA839AD}" srcOrd="9" destOrd="0" presId="urn:microsoft.com/office/officeart/2011/layout/CircleProcess"/>
    <dgm:cxn modelId="{B152D726-F307-4A83-BF0E-1EF37C01BD83}" type="presParOf" srcId="{8907F86A-F573-46D7-8762-F901EAA839AD}" destId="{1E5A84E6-6C57-4D9F-B09A-6DFCD70A361F}" srcOrd="0" destOrd="0" presId="urn:microsoft.com/office/officeart/2011/layout/CircleProcess"/>
    <dgm:cxn modelId="{B191DD0C-B22A-42D1-83AB-D2C331FFD39A}" type="presParOf" srcId="{FFD5CA2B-E11F-4F71-9B4C-2BB0369BA757}" destId="{23910AE9-C628-4FEE-A6FF-5AF18388C3DB}" srcOrd="10" destOrd="0" presId="urn:microsoft.com/office/officeart/2011/layout/CircleProcess"/>
    <dgm:cxn modelId="{D612BA6A-EE02-4030-806B-7C6BFB6DA9D1}" type="presParOf" srcId="{23910AE9-C628-4FEE-A6FF-5AF18388C3DB}" destId="{4970D63B-E4BD-477A-9F06-8BC257D5836F}" srcOrd="0" destOrd="0" presId="urn:microsoft.com/office/officeart/2011/layout/CircleProcess"/>
    <dgm:cxn modelId="{4C836905-1BC7-48B8-B933-7DEBD32BEDF7}" type="presParOf" srcId="{FFD5CA2B-E11F-4F71-9B4C-2BB0369BA757}" destId="{C456B5A7-CC8A-423E-AE11-E76B674DCEAC}" srcOrd="11" destOrd="0" presId="urn:microsoft.com/office/officeart/2011/layout/CircleProcess"/>
    <dgm:cxn modelId="{8681B256-854C-483F-B3C3-FAC8A15DEC95}" type="presParOf" srcId="{FFD5CA2B-E11F-4F71-9B4C-2BB0369BA757}" destId="{787975CE-B82B-4BB7-B9F4-82D23E8A85A9}" srcOrd="12" destOrd="0" presId="urn:microsoft.com/office/officeart/2011/layout/CircleProcess"/>
    <dgm:cxn modelId="{DBDBC7D9-C417-4523-B2ED-A6EF1D4A296C}" type="presParOf" srcId="{787975CE-B82B-4BB7-B9F4-82D23E8A85A9}" destId="{191EAEEA-DC4F-4FD6-82DC-FA41E74C8EE6}" srcOrd="0" destOrd="0" presId="urn:microsoft.com/office/officeart/2011/layout/CircleProcess"/>
    <dgm:cxn modelId="{C76A53B2-C213-4579-A935-5656B4054996}" type="presParOf" srcId="{FFD5CA2B-E11F-4F71-9B4C-2BB0369BA757}" destId="{B0E780EE-155A-4CC8-91BA-01A0C16D4479}" srcOrd="13" destOrd="0" presId="urn:microsoft.com/office/officeart/2011/layout/CircleProcess"/>
    <dgm:cxn modelId="{3009A91E-1D7E-42DD-9AA9-16FB4038C742}" type="presParOf" srcId="{B0E780EE-155A-4CC8-91BA-01A0C16D4479}" destId="{A49D3BE7-7089-47D1-AF2A-754089455B8E}" srcOrd="0" destOrd="0" presId="urn:microsoft.com/office/officeart/2011/layout/CircleProcess"/>
    <dgm:cxn modelId="{93BFB699-FE6F-40DE-958C-C7A46F2CE6CB}" type="presParOf" srcId="{FFD5CA2B-E11F-4F71-9B4C-2BB0369BA757}" destId="{B7A344B6-9D8E-48BE-9273-1BE620440470}" srcOrd="14"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D302A0E-0FA0-47F0-A21E-2937EB26ECC4}"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FFD5CA2B-E11F-4F71-9B4C-2BB0369BA757}" type="pres">
      <dgm:prSet presAssocID="{5D302A0E-0FA0-47F0-A21E-2937EB26ECC4}" presName="Name0" presStyleCnt="0">
        <dgm:presLayoutVars>
          <dgm:chMax val="11"/>
          <dgm:chPref val="11"/>
          <dgm:dir/>
          <dgm:resizeHandles/>
        </dgm:presLayoutVars>
      </dgm:prSet>
      <dgm:spPr/>
    </dgm:pt>
  </dgm:ptLst>
  <dgm:cxnLst>
    <dgm:cxn modelId="{7A5E13C4-4A61-4A0C-8BCC-BCC1F0F01CE9}" type="presOf" srcId="{5D302A0E-0FA0-47F0-A21E-2937EB26ECC4}" destId="{FFD5CA2B-E11F-4F71-9B4C-2BB0369BA757}" srcOrd="0"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533F94-0F1F-425D-B379-E5D5464A6D3D}">
      <dsp:nvSpPr>
        <dsp:cNvPr id="0" name=""/>
        <dsp:cNvSpPr/>
      </dsp:nvSpPr>
      <dsp:spPr>
        <a:xfrm>
          <a:off x="6161955" y="1329495"/>
          <a:ext cx="1405025" cy="1405255"/>
        </a:xfrm>
        <a:prstGeom prst="ellipse">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0C6285-6AE5-4874-819F-B893A1C4D98B}">
      <dsp:nvSpPr>
        <dsp:cNvPr id="0" name=""/>
        <dsp:cNvSpPr/>
      </dsp:nvSpPr>
      <dsp:spPr>
        <a:xfrm>
          <a:off x="6208315" y="1376345"/>
          <a:ext cx="1311556" cy="1311555"/>
        </a:xfrm>
        <a:prstGeom prst="ellipse">
          <a:avLst/>
        </a:prstGeom>
        <a:solidFill>
          <a:schemeClr val="lt1">
            <a:alpha val="90000"/>
            <a:hueOff val="0"/>
            <a:satOff val="0"/>
            <a:lumOff val="0"/>
            <a:alphaOff val="0"/>
          </a:schemeClr>
        </a:solidFill>
        <a:ln w="425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en-US" sz="3400" kern="1200" dirty="0">
              <a:latin typeface="Haettenschweiler" panose="020B0706040902060204" pitchFamily="34" charset="0"/>
            </a:rPr>
            <a:t>Level 5</a:t>
          </a:r>
        </a:p>
      </dsp:txBody>
      <dsp:txXfrm>
        <a:off x="6396001" y="1563745"/>
        <a:ext cx="936933" cy="936755"/>
      </dsp:txXfrm>
    </dsp:sp>
    <dsp:sp modelId="{1865CE9C-DE16-46D0-AE80-A4140637E008}">
      <dsp:nvSpPr>
        <dsp:cNvPr id="0" name=""/>
        <dsp:cNvSpPr/>
      </dsp:nvSpPr>
      <dsp:spPr>
        <a:xfrm rot="2700000">
          <a:off x="4709154" y="1329568"/>
          <a:ext cx="1404863" cy="1404863"/>
        </a:xfrm>
        <a:prstGeom prst="teardrop">
          <a:avLst>
            <a:gd name="adj" fmla="val 100000"/>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AC741F-C919-402A-8758-D45B545DD30F}">
      <dsp:nvSpPr>
        <dsp:cNvPr id="0" name=""/>
        <dsp:cNvSpPr/>
      </dsp:nvSpPr>
      <dsp:spPr>
        <a:xfrm>
          <a:off x="4756929" y="1376345"/>
          <a:ext cx="1311556" cy="1311555"/>
        </a:xfrm>
        <a:prstGeom prst="ellipse">
          <a:avLst/>
        </a:prstGeom>
        <a:solidFill>
          <a:schemeClr val="lt1">
            <a:alpha val="90000"/>
            <a:hueOff val="0"/>
            <a:satOff val="0"/>
            <a:lumOff val="0"/>
            <a:alphaOff val="0"/>
          </a:schemeClr>
        </a:solidFill>
        <a:ln w="425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en-US" sz="3400" kern="1200" dirty="0">
              <a:latin typeface="Haettenschweiler" panose="020B0706040902060204" pitchFamily="34" charset="0"/>
            </a:rPr>
            <a:t>Level 4 </a:t>
          </a:r>
        </a:p>
      </dsp:txBody>
      <dsp:txXfrm>
        <a:off x="4943867" y="1563745"/>
        <a:ext cx="936933" cy="936755"/>
      </dsp:txXfrm>
    </dsp:sp>
    <dsp:sp modelId="{5E6AE498-ABCC-4B9A-AECA-6F8696CE42FD}">
      <dsp:nvSpPr>
        <dsp:cNvPr id="0" name=""/>
        <dsp:cNvSpPr/>
      </dsp:nvSpPr>
      <dsp:spPr>
        <a:xfrm rot="2700000">
          <a:off x="3257768" y="1329568"/>
          <a:ext cx="1404863" cy="1404863"/>
        </a:xfrm>
        <a:prstGeom prst="teardrop">
          <a:avLst>
            <a:gd name="adj" fmla="val 100000"/>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1A7CEB-CDD0-4CC8-B389-F0AF0486C474}">
      <dsp:nvSpPr>
        <dsp:cNvPr id="0" name=""/>
        <dsp:cNvSpPr/>
      </dsp:nvSpPr>
      <dsp:spPr>
        <a:xfrm>
          <a:off x="3304795" y="1376345"/>
          <a:ext cx="1311556" cy="1311555"/>
        </a:xfrm>
        <a:prstGeom prst="ellipse">
          <a:avLst/>
        </a:prstGeom>
        <a:solidFill>
          <a:schemeClr val="lt1">
            <a:alpha val="90000"/>
            <a:hueOff val="0"/>
            <a:satOff val="0"/>
            <a:lumOff val="0"/>
            <a:alphaOff val="0"/>
          </a:schemeClr>
        </a:solidFill>
        <a:ln w="425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en-US" sz="3400" kern="1200" dirty="0">
              <a:latin typeface="Haettenschweiler" panose="020B0706040902060204" pitchFamily="34" charset="0"/>
            </a:rPr>
            <a:t>Level 3</a:t>
          </a:r>
        </a:p>
      </dsp:txBody>
      <dsp:txXfrm>
        <a:off x="3491733" y="1563745"/>
        <a:ext cx="936933" cy="936755"/>
      </dsp:txXfrm>
    </dsp:sp>
    <dsp:sp modelId="{1E5A84E6-6C57-4D9F-B09A-6DFCD70A361F}">
      <dsp:nvSpPr>
        <dsp:cNvPr id="0" name=""/>
        <dsp:cNvSpPr/>
      </dsp:nvSpPr>
      <dsp:spPr>
        <a:xfrm rot="2700000">
          <a:off x="1805633" y="1329568"/>
          <a:ext cx="1404863" cy="1404863"/>
        </a:xfrm>
        <a:prstGeom prst="teardrop">
          <a:avLst>
            <a:gd name="adj" fmla="val 100000"/>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70D63B-E4BD-477A-9F06-8BC257D5836F}">
      <dsp:nvSpPr>
        <dsp:cNvPr id="0" name=""/>
        <dsp:cNvSpPr/>
      </dsp:nvSpPr>
      <dsp:spPr>
        <a:xfrm>
          <a:off x="1852660" y="1376345"/>
          <a:ext cx="1311556" cy="1311555"/>
        </a:xfrm>
        <a:prstGeom prst="ellipse">
          <a:avLst/>
        </a:prstGeom>
        <a:solidFill>
          <a:schemeClr val="lt1">
            <a:alpha val="90000"/>
            <a:hueOff val="0"/>
            <a:satOff val="0"/>
            <a:lumOff val="0"/>
            <a:alphaOff val="0"/>
          </a:schemeClr>
        </a:solidFill>
        <a:ln w="425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en-US" sz="3400" kern="1200" dirty="0">
              <a:latin typeface="Haettenschweiler" panose="020B0706040902060204" pitchFamily="34" charset="0"/>
            </a:rPr>
            <a:t>Level 2</a:t>
          </a:r>
        </a:p>
      </dsp:txBody>
      <dsp:txXfrm>
        <a:off x="2040346" y="1563745"/>
        <a:ext cx="936933" cy="936755"/>
      </dsp:txXfrm>
    </dsp:sp>
    <dsp:sp modelId="{191EAEEA-DC4F-4FD6-82DC-FA41E74C8EE6}">
      <dsp:nvSpPr>
        <dsp:cNvPr id="0" name=""/>
        <dsp:cNvSpPr/>
      </dsp:nvSpPr>
      <dsp:spPr>
        <a:xfrm rot="2700000">
          <a:off x="353499" y="1329568"/>
          <a:ext cx="1404863" cy="1404863"/>
        </a:xfrm>
        <a:prstGeom prst="teardrop">
          <a:avLst>
            <a:gd name="adj" fmla="val 100000"/>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9D3BE7-7089-47D1-AF2A-754089455B8E}">
      <dsp:nvSpPr>
        <dsp:cNvPr id="0" name=""/>
        <dsp:cNvSpPr/>
      </dsp:nvSpPr>
      <dsp:spPr>
        <a:xfrm>
          <a:off x="400526" y="1376345"/>
          <a:ext cx="1311556" cy="1311555"/>
        </a:xfrm>
        <a:prstGeom prst="ellipse">
          <a:avLst/>
        </a:prstGeom>
        <a:solidFill>
          <a:schemeClr val="lt1">
            <a:alpha val="90000"/>
            <a:hueOff val="0"/>
            <a:satOff val="0"/>
            <a:lumOff val="0"/>
            <a:alphaOff val="0"/>
          </a:schemeClr>
        </a:solidFill>
        <a:ln w="425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en-US" sz="3400" kern="1200" dirty="0">
              <a:latin typeface="Haettenschweiler" panose="020B0706040902060204" pitchFamily="34" charset="0"/>
            </a:rPr>
            <a:t>Level 1</a:t>
          </a:r>
        </a:p>
      </dsp:txBody>
      <dsp:txXfrm>
        <a:off x="588212" y="1563745"/>
        <a:ext cx="936933" cy="93675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2453B2-9BAD-48CE-BF3D-4BA2AE525931}">
      <dsp:nvSpPr>
        <dsp:cNvPr id="0" name=""/>
        <dsp:cNvSpPr/>
      </dsp:nvSpPr>
      <dsp:spPr>
        <a:xfrm>
          <a:off x="3371989" y="0"/>
          <a:ext cx="2077290" cy="2077394"/>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52AF98-758C-4EA0-AC41-0F9BBDA32E98}">
      <dsp:nvSpPr>
        <dsp:cNvPr id="0" name=""/>
        <dsp:cNvSpPr/>
      </dsp:nvSpPr>
      <dsp:spPr>
        <a:xfrm>
          <a:off x="3830622" y="752368"/>
          <a:ext cx="1159245" cy="579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dirty="0"/>
            <a:t>Level 2</a:t>
          </a:r>
        </a:p>
      </dsp:txBody>
      <dsp:txXfrm>
        <a:off x="3830622" y="752368"/>
        <a:ext cx="1159245" cy="579363"/>
      </dsp:txXfrm>
    </dsp:sp>
    <dsp:sp modelId="{B41BC767-4309-46DE-B98B-1CA1AF97F864}">
      <dsp:nvSpPr>
        <dsp:cNvPr id="0" name=""/>
        <dsp:cNvSpPr/>
      </dsp:nvSpPr>
      <dsp:spPr>
        <a:xfrm>
          <a:off x="2794899" y="1193596"/>
          <a:ext cx="2077290" cy="2077394"/>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9D2365-D6C7-4992-BDF2-F6C6F4F8D47C}">
      <dsp:nvSpPr>
        <dsp:cNvPr id="0" name=""/>
        <dsp:cNvSpPr/>
      </dsp:nvSpPr>
      <dsp:spPr>
        <a:xfrm>
          <a:off x="3251194" y="1948647"/>
          <a:ext cx="1159245" cy="579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dirty="0"/>
            <a:t>Level 3</a:t>
          </a:r>
        </a:p>
      </dsp:txBody>
      <dsp:txXfrm>
        <a:off x="3251194" y="1948647"/>
        <a:ext cx="1159245" cy="579363"/>
      </dsp:txXfrm>
    </dsp:sp>
    <dsp:sp modelId="{52FBD616-5918-42FA-95B2-E34966438374}">
      <dsp:nvSpPr>
        <dsp:cNvPr id="0" name=""/>
        <dsp:cNvSpPr/>
      </dsp:nvSpPr>
      <dsp:spPr>
        <a:xfrm>
          <a:off x="3371989" y="2392558"/>
          <a:ext cx="2077290" cy="2077394"/>
        </a:xfrm>
        <a:prstGeom prst="circularArrow">
          <a:avLst>
            <a:gd name="adj1" fmla="val 10980"/>
            <a:gd name="adj2" fmla="val 1142322"/>
            <a:gd name="adj3" fmla="val 4500000"/>
            <a:gd name="adj4" fmla="val 13500000"/>
            <a:gd name="adj5" fmla="val 12500"/>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F248C7-7953-4BD1-B79B-87494844BCA6}">
      <dsp:nvSpPr>
        <dsp:cNvPr id="0" name=""/>
        <dsp:cNvSpPr/>
      </dsp:nvSpPr>
      <dsp:spPr>
        <a:xfrm>
          <a:off x="3830622" y="3144255"/>
          <a:ext cx="1159245" cy="579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dirty="0"/>
            <a:t>Level 4 </a:t>
          </a:r>
        </a:p>
      </dsp:txBody>
      <dsp:txXfrm>
        <a:off x="3830622" y="3144255"/>
        <a:ext cx="1159245" cy="579363"/>
      </dsp:txXfrm>
    </dsp:sp>
    <dsp:sp modelId="{2E3395CB-7765-4B83-A9E7-B2BC7A6CE925}">
      <dsp:nvSpPr>
        <dsp:cNvPr id="0" name=""/>
        <dsp:cNvSpPr/>
      </dsp:nvSpPr>
      <dsp:spPr>
        <a:xfrm>
          <a:off x="2794899" y="3588166"/>
          <a:ext cx="2077290" cy="2077394"/>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571196-589E-4F9F-82D8-3F9D93E6F225}">
      <dsp:nvSpPr>
        <dsp:cNvPr id="0" name=""/>
        <dsp:cNvSpPr/>
      </dsp:nvSpPr>
      <dsp:spPr>
        <a:xfrm>
          <a:off x="3251194" y="4340534"/>
          <a:ext cx="1159245" cy="579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dirty="0"/>
            <a:t>Level 5</a:t>
          </a:r>
        </a:p>
      </dsp:txBody>
      <dsp:txXfrm>
        <a:off x="3251194" y="4340534"/>
        <a:ext cx="1159245" cy="579363"/>
      </dsp:txXfrm>
    </dsp:sp>
    <dsp:sp modelId="{330FDF88-D93A-45D8-A49D-99584E0C9FA9}">
      <dsp:nvSpPr>
        <dsp:cNvPr id="0" name=""/>
        <dsp:cNvSpPr/>
      </dsp:nvSpPr>
      <dsp:spPr>
        <a:xfrm>
          <a:off x="3519671" y="4919898"/>
          <a:ext cx="1784653" cy="1785701"/>
        </a:xfrm>
        <a:prstGeom prst="blockArc">
          <a:avLst>
            <a:gd name="adj1" fmla="val 13500000"/>
            <a:gd name="adj2" fmla="val 10800000"/>
            <a:gd name="adj3" fmla="val 12740"/>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5404A2-3284-4C89-A960-83491294D6A4}">
      <dsp:nvSpPr>
        <dsp:cNvPr id="0" name=""/>
        <dsp:cNvSpPr/>
      </dsp:nvSpPr>
      <dsp:spPr>
        <a:xfrm>
          <a:off x="3830622" y="5536813"/>
          <a:ext cx="1159245" cy="579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b="1" kern="1200" dirty="0"/>
            <a:t>BEGIN</a:t>
          </a:r>
        </a:p>
      </dsp:txBody>
      <dsp:txXfrm>
        <a:off x="3830622" y="5536813"/>
        <a:ext cx="1159245" cy="57936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E93DAD-32FD-44C9-9D6D-8FEE0582A7E8}">
      <dsp:nvSpPr>
        <dsp:cNvPr id="0" name=""/>
        <dsp:cNvSpPr/>
      </dsp:nvSpPr>
      <dsp:spPr>
        <a:xfrm>
          <a:off x="586239" y="2330"/>
          <a:ext cx="1806697" cy="1806697"/>
        </a:xfrm>
        <a:prstGeom prst="ellipse">
          <a:avLst/>
        </a:prstGeom>
        <a:gradFill rotWithShape="0">
          <a:gsLst>
            <a:gs pos="0">
              <a:schemeClr val="accent6">
                <a:shade val="50000"/>
                <a:hueOff val="0"/>
                <a:satOff val="0"/>
                <a:lumOff val="0"/>
                <a:alphaOff val="0"/>
                <a:shade val="45000"/>
                <a:satMod val="155000"/>
              </a:schemeClr>
            </a:gs>
            <a:gs pos="60000">
              <a:schemeClr val="accent6">
                <a:shade val="50000"/>
                <a:hueOff val="0"/>
                <a:satOff val="0"/>
                <a:lumOff val="0"/>
                <a:alphaOff val="0"/>
                <a:shade val="95000"/>
                <a:satMod val="150000"/>
              </a:schemeClr>
            </a:gs>
            <a:gs pos="100000">
              <a:schemeClr val="accent6">
                <a:shade val="50000"/>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Income Discrepancy Report</a:t>
          </a:r>
        </a:p>
      </dsp:txBody>
      <dsp:txXfrm>
        <a:off x="850824" y="266915"/>
        <a:ext cx="1277527" cy="1277527"/>
      </dsp:txXfrm>
    </dsp:sp>
    <dsp:sp modelId="{66E8C215-4E10-44C5-9CFE-16889080E89B}">
      <dsp:nvSpPr>
        <dsp:cNvPr id="0" name=""/>
        <dsp:cNvSpPr/>
      </dsp:nvSpPr>
      <dsp:spPr>
        <a:xfrm>
          <a:off x="965646" y="1955732"/>
          <a:ext cx="1047884" cy="1047884"/>
        </a:xfrm>
        <a:prstGeom prst="mathPlus">
          <a:avLst/>
        </a:prstGeom>
        <a:gradFill rotWithShape="0">
          <a:gsLst>
            <a:gs pos="0">
              <a:schemeClr val="accent6">
                <a:shade val="90000"/>
                <a:hueOff val="0"/>
                <a:satOff val="0"/>
                <a:lumOff val="0"/>
                <a:alphaOff val="0"/>
                <a:shade val="45000"/>
                <a:satMod val="155000"/>
              </a:schemeClr>
            </a:gs>
            <a:gs pos="60000">
              <a:schemeClr val="accent6">
                <a:shade val="90000"/>
                <a:hueOff val="0"/>
                <a:satOff val="0"/>
                <a:lumOff val="0"/>
                <a:alphaOff val="0"/>
                <a:shade val="95000"/>
                <a:satMod val="150000"/>
              </a:schemeClr>
            </a:gs>
            <a:gs pos="100000">
              <a:schemeClr val="accent6">
                <a:shade val="90000"/>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a:off x="1104543" y="2356443"/>
        <a:ext cx="770090" cy="246462"/>
      </dsp:txXfrm>
    </dsp:sp>
    <dsp:sp modelId="{B0112AFF-FBA3-42AD-9549-EBD57DB42125}">
      <dsp:nvSpPr>
        <dsp:cNvPr id="0" name=""/>
        <dsp:cNvSpPr/>
      </dsp:nvSpPr>
      <dsp:spPr>
        <a:xfrm>
          <a:off x="586239" y="3150320"/>
          <a:ext cx="1806697" cy="1806697"/>
        </a:xfrm>
        <a:prstGeom prst="ellipse">
          <a:avLst/>
        </a:prstGeom>
        <a:gradFill rotWithShape="0">
          <a:gsLst>
            <a:gs pos="0">
              <a:schemeClr val="accent6">
                <a:shade val="50000"/>
                <a:hueOff val="-197121"/>
                <a:satOff val="22913"/>
                <a:lumOff val="26913"/>
                <a:alphaOff val="0"/>
                <a:shade val="45000"/>
                <a:satMod val="155000"/>
              </a:schemeClr>
            </a:gs>
            <a:gs pos="60000">
              <a:schemeClr val="accent6">
                <a:shade val="50000"/>
                <a:hueOff val="-197121"/>
                <a:satOff val="22913"/>
                <a:lumOff val="26913"/>
                <a:alphaOff val="0"/>
                <a:shade val="95000"/>
                <a:satMod val="150000"/>
              </a:schemeClr>
            </a:gs>
            <a:gs pos="100000">
              <a:schemeClr val="accent6">
                <a:shade val="50000"/>
                <a:hueOff val="-197121"/>
                <a:satOff val="22913"/>
                <a:lumOff val="26913"/>
                <a:alphaOff val="0"/>
                <a:tint val="87000"/>
                <a:satMod val="250000"/>
              </a:schemeClr>
            </a:gs>
          </a:gsLst>
          <a:lin ang="16200000" scaled="0"/>
        </a:gradFill>
        <a:ln>
          <a:noFill/>
        </a:ln>
        <a:effectLst>
          <a:outerShdw blurRad="65500" dist="38100"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Income Report</a:t>
          </a:r>
        </a:p>
      </dsp:txBody>
      <dsp:txXfrm>
        <a:off x="850824" y="3414905"/>
        <a:ext cx="1277527" cy="1277527"/>
      </dsp:txXfrm>
    </dsp:sp>
    <dsp:sp modelId="{1B265BCA-A100-41F9-8717-17D5833B4D0C}">
      <dsp:nvSpPr>
        <dsp:cNvPr id="0" name=""/>
        <dsp:cNvSpPr/>
      </dsp:nvSpPr>
      <dsp:spPr>
        <a:xfrm>
          <a:off x="2663942" y="2143628"/>
          <a:ext cx="574529" cy="672091"/>
        </a:xfrm>
        <a:prstGeom prst="rightArrow">
          <a:avLst>
            <a:gd name="adj1" fmla="val 60000"/>
            <a:gd name="adj2" fmla="val 50000"/>
          </a:avLst>
        </a:prstGeom>
        <a:gradFill rotWithShape="0">
          <a:gsLst>
            <a:gs pos="0">
              <a:schemeClr val="accent6">
                <a:shade val="90000"/>
                <a:hueOff val="-314026"/>
                <a:satOff val="8735"/>
                <a:lumOff val="27848"/>
                <a:alphaOff val="0"/>
                <a:shade val="45000"/>
                <a:satMod val="155000"/>
              </a:schemeClr>
            </a:gs>
            <a:gs pos="60000">
              <a:schemeClr val="accent6">
                <a:shade val="90000"/>
                <a:hueOff val="-314026"/>
                <a:satOff val="8735"/>
                <a:lumOff val="27848"/>
                <a:alphaOff val="0"/>
                <a:shade val="95000"/>
                <a:satMod val="150000"/>
              </a:schemeClr>
            </a:gs>
            <a:gs pos="100000">
              <a:schemeClr val="accent6">
                <a:shade val="90000"/>
                <a:hueOff val="-314026"/>
                <a:satOff val="8735"/>
                <a:lumOff val="27848"/>
                <a:alphaOff val="0"/>
                <a:tint val="87000"/>
                <a:satMod val="250000"/>
              </a:schemeClr>
            </a:gs>
          </a:gsLst>
          <a:lin ang="16200000" scaled="0"/>
        </a:gradFill>
        <a:ln>
          <a:noFill/>
        </a:ln>
        <a:effectLst>
          <a:outerShdw blurRad="65500" dist="38100"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a:off x="2663942" y="2278046"/>
        <a:ext cx="402170" cy="403255"/>
      </dsp:txXfrm>
    </dsp:sp>
    <dsp:sp modelId="{39209F8C-9A83-4E6D-BB87-C45CEB8C6DDE}">
      <dsp:nvSpPr>
        <dsp:cNvPr id="0" name=""/>
        <dsp:cNvSpPr/>
      </dsp:nvSpPr>
      <dsp:spPr>
        <a:xfrm>
          <a:off x="3476956" y="672976"/>
          <a:ext cx="3613395" cy="3613395"/>
        </a:xfrm>
        <a:prstGeom prst="ellipse">
          <a:avLst/>
        </a:prstGeom>
        <a:gradFill rotWithShape="0">
          <a:gsLst>
            <a:gs pos="0">
              <a:schemeClr val="accent6">
                <a:shade val="50000"/>
                <a:hueOff val="-197121"/>
                <a:satOff val="22913"/>
                <a:lumOff val="26913"/>
                <a:alphaOff val="0"/>
                <a:shade val="45000"/>
                <a:satMod val="155000"/>
              </a:schemeClr>
            </a:gs>
            <a:gs pos="60000">
              <a:schemeClr val="accent6">
                <a:shade val="50000"/>
                <a:hueOff val="-197121"/>
                <a:satOff val="22913"/>
                <a:lumOff val="26913"/>
                <a:alphaOff val="0"/>
                <a:shade val="95000"/>
                <a:satMod val="150000"/>
              </a:schemeClr>
            </a:gs>
            <a:gs pos="100000">
              <a:schemeClr val="accent6">
                <a:shade val="50000"/>
                <a:hueOff val="-197121"/>
                <a:satOff val="22913"/>
                <a:lumOff val="26913"/>
                <a:alphaOff val="0"/>
                <a:tint val="87000"/>
                <a:satMod val="250000"/>
              </a:schemeClr>
            </a:gs>
          </a:gsLst>
          <a:lin ang="16200000" scaled="0"/>
        </a:gradFill>
        <a:ln>
          <a:noFill/>
        </a:ln>
        <a:effectLst>
          <a:outerShdw blurRad="65500" dist="38100"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r>
            <a:rPr lang="en-US" sz="5700" kern="1200" dirty="0"/>
            <a:t>Unlocks a bigger picture </a:t>
          </a:r>
        </a:p>
      </dsp:txBody>
      <dsp:txXfrm>
        <a:off x="4006125" y="1202145"/>
        <a:ext cx="2555057" cy="25550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1EAEEA-DC4F-4FD6-82DC-FA41E74C8EE6}">
      <dsp:nvSpPr>
        <dsp:cNvPr id="0" name=""/>
        <dsp:cNvSpPr/>
      </dsp:nvSpPr>
      <dsp:spPr>
        <a:xfrm>
          <a:off x="2106765" y="1240269"/>
          <a:ext cx="4377461" cy="4377461"/>
        </a:xfrm>
        <a:prstGeom prst="ellipse">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9D3BE7-7089-47D1-AF2A-754089455B8E}">
      <dsp:nvSpPr>
        <dsp:cNvPr id="0" name=""/>
        <dsp:cNvSpPr/>
      </dsp:nvSpPr>
      <dsp:spPr>
        <a:xfrm>
          <a:off x="2760278" y="1402073"/>
          <a:ext cx="4085484" cy="4085310"/>
        </a:xfrm>
        <a:prstGeom prst="ellipse">
          <a:avLst/>
        </a:prstGeom>
        <a:solidFill>
          <a:schemeClr val="lt1">
            <a:alpha val="90000"/>
            <a:hueOff val="0"/>
            <a:satOff val="0"/>
            <a:lumOff val="0"/>
            <a:alphaOff val="0"/>
          </a:schemeClr>
        </a:solidFill>
        <a:ln w="425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6500" kern="1200" dirty="0">
              <a:latin typeface="Haettenschweiler" panose="020B0706040902060204" pitchFamily="34" charset="0"/>
            </a:rPr>
            <a:t>Level 1</a:t>
          </a:r>
        </a:p>
        <a:p>
          <a:pPr marL="0" lvl="0" indent="0" algn="ctr" defTabSz="2889250">
            <a:lnSpc>
              <a:spcPct val="90000"/>
            </a:lnSpc>
            <a:spcBef>
              <a:spcPct val="0"/>
            </a:spcBef>
            <a:spcAft>
              <a:spcPct val="35000"/>
            </a:spcAft>
            <a:buNone/>
          </a:pPr>
          <a:r>
            <a:rPr lang="en-US" sz="6500" kern="1200" dirty="0">
              <a:latin typeface="Haettenschweiler" panose="020B0706040902060204" pitchFamily="34" charset="0"/>
            </a:rPr>
            <a:t>Begin</a:t>
          </a:r>
        </a:p>
      </dsp:txBody>
      <dsp:txXfrm>
        <a:off x="3344232" y="1985688"/>
        <a:ext cx="2918453" cy="29180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0A9212-FFBB-4311-8B6E-E5FE3800E89B}">
      <dsp:nvSpPr>
        <dsp:cNvPr id="0" name=""/>
        <dsp:cNvSpPr/>
      </dsp:nvSpPr>
      <dsp:spPr>
        <a:xfrm>
          <a:off x="572214" y="0"/>
          <a:ext cx="6485095" cy="40640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015DEF-F346-40AE-8B38-8EFF4A5B2503}">
      <dsp:nvSpPr>
        <dsp:cNvPr id="0" name=""/>
        <dsp:cNvSpPr/>
      </dsp:nvSpPr>
      <dsp:spPr>
        <a:xfrm>
          <a:off x="250157" y="1219199"/>
          <a:ext cx="2288857" cy="1625600"/>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solidFill>
                <a:schemeClr val="tx1"/>
              </a:solidFill>
              <a:latin typeface="Haettenschweiler" panose="020B0706040902060204" pitchFamily="34" charset="0"/>
            </a:rPr>
            <a:t>Level 1 - Printing Reports </a:t>
          </a:r>
        </a:p>
      </dsp:txBody>
      <dsp:txXfrm>
        <a:off x="329512" y="1298554"/>
        <a:ext cx="2130147" cy="1466890"/>
      </dsp:txXfrm>
    </dsp:sp>
    <dsp:sp modelId="{09C8A8DB-6F2F-4E7A-9386-92E1A77EB60A}">
      <dsp:nvSpPr>
        <dsp:cNvPr id="0" name=""/>
        <dsp:cNvSpPr/>
      </dsp:nvSpPr>
      <dsp:spPr>
        <a:xfrm>
          <a:off x="2670333" y="1219199"/>
          <a:ext cx="2288857" cy="1625600"/>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solidFill>
                <a:schemeClr val="tx1"/>
              </a:solidFill>
              <a:latin typeface="Haettenschweiler" panose="020B0706040902060204" pitchFamily="34" charset="0"/>
            </a:rPr>
            <a:t>Complete</a:t>
          </a:r>
        </a:p>
      </dsp:txBody>
      <dsp:txXfrm>
        <a:off x="2749688" y="1298554"/>
        <a:ext cx="2130147" cy="1466890"/>
      </dsp:txXfrm>
    </dsp:sp>
    <dsp:sp modelId="{EB784541-A964-4ECF-AC5F-AD456362D0B4}">
      <dsp:nvSpPr>
        <dsp:cNvPr id="0" name=""/>
        <dsp:cNvSpPr/>
      </dsp:nvSpPr>
      <dsp:spPr>
        <a:xfrm>
          <a:off x="5090509" y="1219199"/>
          <a:ext cx="2288857" cy="1625600"/>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solidFill>
                <a:schemeClr val="tx1"/>
              </a:solidFill>
              <a:latin typeface="Haettenschweiler" panose="020B0706040902060204" pitchFamily="34" charset="0"/>
            </a:rPr>
            <a:t>Now what?</a:t>
          </a:r>
        </a:p>
      </dsp:txBody>
      <dsp:txXfrm>
        <a:off x="5169864" y="1298554"/>
        <a:ext cx="2130147" cy="14668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06212E-33BE-457D-AD7E-649546B6532B}">
      <dsp:nvSpPr>
        <dsp:cNvPr id="0" name=""/>
        <dsp:cNvSpPr/>
      </dsp:nvSpPr>
      <dsp:spPr>
        <a:xfrm>
          <a:off x="7090" y="469141"/>
          <a:ext cx="2119193" cy="1271516"/>
        </a:xfrm>
        <a:prstGeom prst="roundRect">
          <a:avLst>
            <a:gd name="adj" fmla="val 10000"/>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Level 1</a:t>
          </a:r>
        </a:p>
      </dsp:txBody>
      <dsp:txXfrm>
        <a:off x="44331" y="506382"/>
        <a:ext cx="2044711" cy="1197034"/>
      </dsp:txXfrm>
    </dsp:sp>
    <dsp:sp modelId="{89B9AB96-8844-4734-8D29-76643773CA49}">
      <dsp:nvSpPr>
        <dsp:cNvPr id="0" name=""/>
        <dsp:cNvSpPr/>
      </dsp:nvSpPr>
      <dsp:spPr>
        <a:xfrm>
          <a:off x="2338203" y="842119"/>
          <a:ext cx="449269" cy="52556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2338203" y="947231"/>
        <a:ext cx="314488" cy="315336"/>
      </dsp:txXfrm>
    </dsp:sp>
    <dsp:sp modelId="{09B42087-80A1-4DEC-9EB3-20F90EA15027}">
      <dsp:nvSpPr>
        <dsp:cNvPr id="0" name=""/>
        <dsp:cNvSpPr/>
      </dsp:nvSpPr>
      <dsp:spPr>
        <a:xfrm>
          <a:off x="2973961" y="469141"/>
          <a:ext cx="2119193" cy="1271516"/>
        </a:xfrm>
        <a:prstGeom prst="roundRect">
          <a:avLst>
            <a:gd name="adj" fmla="val 10000"/>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Knowledge is Power</a:t>
          </a:r>
        </a:p>
      </dsp:txBody>
      <dsp:txXfrm>
        <a:off x="3011202" y="506382"/>
        <a:ext cx="2044711" cy="1197034"/>
      </dsp:txXfrm>
    </dsp:sp>
    <dsp:sp modelId="{A1CCEF2A-E08C-4974-90BA-741F3345251F}">
      <dsp:nvSpPr>
        <dsp:cNvPr id="0" name=""/>
        <dsp:cNvSpPr/>
      </dsp:nvSpPr>
      <dsp:spPr>
        <a:xfrm>
          <a:off x="5305074" y="842119"/>
          <a:ext cx="449269" cy="52556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5305074" y="947231"/>
        <a:ext cx="314488" cy="315336"/>
      </dsp:txXfrm>
    </dsp:sp>
    <dsp:sp modelId="{029D2707-0EF4-4B47-9AA3-E00B5AE1A6C0}">
      <dsp:nvSpPr>
        <dsp:cNvPr id="0" name=""/>
        <dsp:cNvSpPr/>
      </dsp:nvSpPr>
      <dsp:spPr>
        <a:xfrm>
          <a:off x="5940832" y="469141"/>
          <a:ext cx="2119193" cy="1271516"/>
        </a:xfrm>
        <a:prstGeom prst="roundRect">
          <a:avLst>
            <a:gd name="adj" fmla="val 10000"/>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Level 2</a:t>
          </a:r>
        </a:p>
      </dsp:txBody>
      <dsp:txXfrm>
        <a:off x="5978073" y="506382"/>
        <a:ext cx="2044711" cy="119703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06212E-33BE-457D-AD7E-649546B6532B}">
      <dsp:nvSpPr>
        <dsp:cNvPr id="0" name=""/>
        <dsp:cNvSpPr/>
      </dsp:nvSpPr>
      <dsp:spPr>
        <a:xfrm>
          <a:off x="0" y="438184"/>
          <a:ext cx="2119193" cy="1271516"/>
        </a:xfrm>
        <a:prstGeom prst="roundRect">
          <a:avLst>
            <a:gd name="adj" fmla="val 10000"/>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Level 2</a:t>
          </a:r>
        </a:p>
      </dsp:txBody>
      <dsp:txXfrm>
        <a:off x="37241" y="475425"/>
        <a:ext cx="2044711" cy="1197034"/>
      </dsp:txXfrm>
    </dsp:sp>
    <dsp:sp modelId="{89B9AB96-8844-4734-8D29-76643773CA49}">
      <dsp:nvSpPr>
        <dsp:cNvPr id="0" name=""/>
        <dsp:cNvSpPr/>
      </dsp:nvSpPr>
      <dsp:spPr>
        <a:xfrm>
          <a:off x="2332885" y="811162"/>
          <a:ext cx="453026" cy="52556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2332885" y="916274"/>
        <a:ext cx="317118" cy="315336"/>
      </dsp:txXfrm>
    </dsp:sp>
    <dsp:sp modelId="{09B42087-80A1-4DEC-9EB3-20F90EA15027}">
      <dsp:nvSpPr>
        <dsp:cNvPr id="0" name=""/>
        <dsp:cNvSpPr/>
      </dsp:nvSpPr>
      <dsp:spPr>
        <a:xfrm>
          <a:off x="2973961" y="438184"/>
          <a:ext cx="2119193" cy="1271516"/>
        </a:xfrm>
        <a:prstGeom prst="roundRect">
          <a:avLst>
            <a:gd name="adj" fmla="val 10000"/>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Follow up is Key</a:t>
          </a:r>
        </a:p>
      </dsp:txBody>
      <dsp:txXfrm>
        <a:off x="3011202" y="475425"/>
        <a:ext cx="2044711" cy="1197034"/>
      </dsp:txXfrm>
    </dsp:sp>
    <dsp:sp modelId="{A1CCEF2A-E08C-4974-90BA-741F3345251F}">
      <dsp:nvSpPr>
        <dsp:cNvPr id="0" name=""/>
        <dsp:cNvSpPr/>
      </dsp:nvSpPr>
      <dsp:spPr>
        <a:xfrm>
          <a:off x="5305074" y="811162"/>
          <a:ext cx="449269" cy="52556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5305074" y="916274"/>
        <a:ext cx="314488" cy="315336"/>
      </dsp:txXfrm>
    </dsp:sp>
    <dsp:sp modelId="{029D2707-0EF4-4B47-9AA3-E00B5AE1A6C0}">
      <dsp:nvSpPr>
        <dsp:cNvPr id="0" name=""/>
        <dsp:cNvSpPr/>
      </dsp:nvSpPr>
      <dsp:spPr>
        <a:xfrm>
          <a:off x="5940832" y="438184"/>
          <a:ext cx="2119193" cy="1271516"/>
        </a:xfrm>
        <a:prstGeom prst="roundRect">
          <a:avLst>
            <a:gd name="adj" fmla="val 10000"/>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Level 3</a:t>
          </a:r>
        </a:p>
      </dsp:txBody>
      <dsp:txXfrm>
        <a:off x="5978073" y="475425"/>
        <a:ext cx="2044711" cy="119703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06212E-33BE-457D-AD7E-649546B6532B}">
      <dsp:nvSpPr>
        <dsp:cNvPr id="0" name=""/>
        <dsp:cNvSpPr/>
      </dsp:nvSpPr>
      <dsp:spPr>
        <a:xfrm>
          <a:off x="7157" y="448848"/>
          <a:ext cx="2139210" cy="1283526"/>
        </a:xfrm>
        <a:prstGeom prst="roundRect">
          <a:avLst>
            <a:gd name="adj" fmla="val 10000"/>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Level 3</a:t>
          </a:r>
        </a:p>
      </dsp:txBody>
      <dsp:txXfrm>
        <a:off x="44750" y="486441"/>
        <a:ext cx="2064024" cy="1208340"/>
      </dsp:txXfrm>
    </dsp:sp>
    <dsp:sp modelId="{89B9AB96-8844-4734-8D29-76643773CA49}">
      <dsp:nvSpPr>
        <dsp:cNvPr id="0" name=""/>
        <dsp:cNvSpPr/>
      </dsp:nvSpPr>
      <dsp:spPr>
        <a:xfrm>
          <a:off x="2360289" y="825349"/>
          <a:ext cx="453512" cy="53052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2360289" y="931454"/>
        <a:ext cx="317458" cy="318314"/>
      </dsp:txXfrm>
    </dsp:sp>
    <dsp:sp modelId="{09B42087-80A1-4DEC-9EB3-20F90EA15027}">
      <dsp:nvSpPr>
        <dsp:cNvPr id="0" name=""/>
        <dsp:cNvSpPr/>
      </dsp:nvSpPr>
      <dsp:spPr>
        <a:xfrm>
          <a:off x="3002052" y="448848"/>
          <a:ext cx="2139210" cy="1283526"/>
        </a:xfrm>
        <a:prstGeom prst="roundRect">
          <a:avLst>
            <a:gd name="adj" fmla="val 10000"/>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Execution is Success </a:t>
          </a:r>
        </a:p>
      </dsp:txBody>
      <dsp:txXfrm>
        <a:off x="3039645" y="486441"/>
        <a:ext cx="2064024" cy="1208340"/>
      </dsp:txXfrm>
    </dsp:sp>
    <dsp:sp modelId="{A1CCEF2A-E08C-4974-90BA-741F3345251F}">
      <dsp:nvSpPr>
        <dsp:cNvPr id="0" name=""/>
        <dsp:cNvSpPr/>
      </dsp:nvSpPr>
      <dsp:spPr>
        <a:xfrm>
          <a:off x="5355184" y="825349"/>
          <a:ext cx="453512" cy="53052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5355184" y="931454"/>
        <a:ext cx="317458" cy="318314"/>
      </dsp:txXfrm>
    </dsp:sp>
    <dsp:sp modelId="{029D2707-0EF4-4B47-9AA3-E00B5AE1A6C0}">
      <dsp:nvSpPr>
        <dsp:cNvPr id="0" name=""/>
        <dsp:cNvSpPr/>
      </dsp:nvSpPr>
      <dsp:spPr>
        <a:xfrm>
          <a:off x="5996947" y="448848"/>
          <a:ext cx="2139210" cy="1283526"/>
        </a:xfrm>
        <a:prstGeom prst="roundRect">
          <a:avLst>
            <a:gd name="adj" fmla="val 10000"/>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Level 4</a:t>
          </a:r>
        </a:p>
      </dsp:txBody>
      <dsp:txXfrm>
        <a:off x="6034540" y="486441"/>
        <a:ext cx="2064024" cy="12083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06212E-33BE-457D-AD7E-649546B6532B}">
      <dsp:nvSpPr>
        <dsp:cNvPr id="0" name=""/>
        <dsp:cNvSpPr/>
      </dsp:nvSpPr>
      <dsp:spPr>
        <a:xfrm>
          <a:off x="7157" y="432179"/>
          <a:ext cx="2139210" cy="1283526"/>
        </a:xfrm>
        <a:prstGeom prst="roundRect">
          <a:avLst>
            <a:gd name="adj" fmla="val 10000"/>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Level 4</a:t>
          </a:r>
        </a:p>
      </dsp:txBody>
      <dsp:txXfrm>
        <a:off x="44750" y="469772"/>
        <a:ext cx="2064024" cy="1208340"/>
      </dsp:txXfrm>
    </dsp:sp>
    <dsp:sp modelId="{89B9AB96-8844-4734-8D29-76643773CA49}">
      <dsp:nvSpPr>
        <dsp:cNvPr id="0" name=""/>
        <dsp:cNvSpPr/>
      </dsp:nvSpPr>
      <dsp:spPr>
        <a:xfrm>
          <a:off x="2360289" y="808680"/>
          <a:ext cx="453512" cy="53052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2360289" y="914785"/>
        <a:ext cx="317458" cy="318314"/>
      </dsp:txXfrm>
    </dsp:sp>
    <dsp:sp modelId="{09B42087-80A1-4DEC-9EB3-20F90EA15027}">
      <dsp:nvSpPr>
        <dsp:cNvPr id="0" name=""/>
        <dsp:cNvSpPr/>
      </dsp:nvSpPr>
      <dsp:spPr>
        <a:xfrm>
          <a:off x="3002052" y="432179"/>
          <a:ext cx="2139210" cy="1283526"/>
        </a:xfrm>
        <a:prstGeom prst="roundRect">
          <a:avLst>
            <a:gd name="adj" fmla="val 10000"/>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Documentation = Completion</a:t>
          </a:r>
        </a:p>
      </dsp:txBody>
      <dsp:txXfrm>
        <a:off x="3039645" y="469772"/>
        <a:ext cx="2064024" cy="1208340"/>
      </dsp:txXfrm>
    </dsp:sp>
    <dsp:sp modelId="{A1CCEF2A-E08C-4974-90BA-741F3345251F}">
      <dsp:nvSpPr>
        <dsp:cNvPr id="0" name=""/>
        <dsp:cNvSpPr/>
      </dsp:nvSpPr>
      <dsp:spPr>
        <a:xfrm>
          <a:off x="5355184" y="808680"/>
          <a:ext cx="453512" cy="53052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5355184" y="914785"/>
        <a:ext cx="317458" cy="318314"/>
      </dsp:txXfrm>
    </dsp:sp>
    <dsp:sp modelId="{029D2707-0EF4-4B47-9AA3-E00B5AE1A6C0}">
      <dsp:nvSpPr>
        <dsp:cNvPr id="0" name=""/>
        <dsp:cNvSpPr/>
      </dsp:nvSpPr>
      <dsp:spPr>
        <a:xfrm>
          <a:off x="5996947" y="432179"/>
          <a:ext cx="2139210" cy="1283526"/>
        </a:xfrm>
        <a:prstGeom prst="roundRect">
          <a:avLst>
            <a:gd name="adj" fmla="val 10000"/>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Level 5</a:t>
          </a:r>
        </a:p>
      </dsp:txBody>
      <dsp:txXfrm>
        <a:off x="6034540" y="469772"/>
        <a:ext cx="2064024" cy="120834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533F94-0F1F-425D-B379-E5D5464A6D3D}">
      <dsp:nvSpPr>
        <dsp:cNvPr id="0" name=""/>
        <dsp:cNvSpPr/>
      </dsp:nvSpPr>
      <dsp:spPr>
        <a:xfrm>
          <a:off x="6161955" y="1329495"/>
          <a:ext cx="1405025" cy="1405255"/>
        </a:xfrm>
        <a:prstGeom prst="ellipse">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0C6285-6AE5-4874-819F-B893A1C4D98B}">
      <dsp:nvSpPr>
        <dsp:cNvPr id="0" name=""/>
        <dsp:cNvSpPr/>
      </dsp:nvSpPr>
      <dsp:spPr>
        <a:xfrm>
          <a:off x="6208315" y="1376345"/>
          <a:ext cx="1311556" cy="1311555"/>
        </a:xfrm>
        <a:prstGeom prst="ellipse">
          <a:avLst/>
        </a:prstGeom>
        <a:solidFill>
          <a:schemeClr val="lt1">
            <a:alpha val="90000"/>
            <a:hueOff val="0"/>
            <a:satOff val="0"/>
            <a:lumOff val="0"/>
            <a:alphaOff val="0"/>
          </a:schemeClr>
        </a:solidFill>
        <a:ln w="425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en-US" sz="3400" kern="1200" dirty="0">
              <a:latin typeface="Haettenschweiler" panose="020B0706040902060204" pitchFamily="34" charset="0"/>
            </a:rPr>
            <a:t>Level 5</a:t>
          </a:r>
        </a:p>
      </dsp:txBody>
      <dsp:txXfrm>
        <a:off x="6396001" y="1563745"/>
        <a:ext cx="936933" cy="936755"/>
      </dsp:txXfrm>
    </dsp:sp>
    <dsp:sp modelId="{1865CE9C-DE16-46D0-AE80-A4140637E008}">
      <dsp:nvSpPr>
        <dsp:cNvPr id="0" name=""/>
        <dsp:cNvSpPr/>
      </dsp:nvSpPr>
      <dsp:spPr>
        <a:xfrm rot="2700000">
          <a:off x="4709154" y="1329568"/>
          <a:ext cx="1404863" cy="1404863"/>
        </a:xfrm>
        <a:prstGeom prst="teardrop">
          <a:avLst>
            <a:gd name="adj" fmla="val 100000"/>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AC741F-C919-402A-8758-D45B545DD30F}">
      <dsp:nvSpPr>
        <dsp:cNvPr id="0" name=""/>
        <dsp:cNvSpPr/>
      </dsp:nvSpPr>
      <dsp:spPr>
        <a:xfrm>
          <a:off x="4756929" y="1376345"/>
          <a:ext cx="1311556" cy="1311555"/>
        </a:xfrm>
        <a:prstGeom prst="ellipse">
          <a:avLst/>
        </a:prstGeom>
        <a:solidFill>
          <a:schemeClr val="lt1">
            <a:alpha val="90000"/>
            <a:hueOff val="0"/>
            <a:satOff val="0"/>
            <a:lumOff val="0"/>
            <a:alphaOff val="0"/>
          </a:schemeClr>
        </a:solidFill>
        <a:ln w="425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en-US" sz="3400" kern="1200" dirty="0">
              <a:latin typeface="Haettenschweiler" panose="020B0706040902060204" pitchFamily="34" charset="0"/>
            </a:rPr>
            <a:t>Level 4 </a:t>
          </a:r>
        </a:p>
      </dsp:txBody>
      <dsp:txXfrm>
        <a:off x="4943867" y="1563745"/>
        <a:ext cx="936933" cy="936755"/>
      </dsp:txXfrm>
    </dsp:sp>
    <dsp:sp modelId="{5E6AE498-ABCC-4B9A-AECA-6F8696CE42FD}">
      <dsp:nvSpPr>
        <dsp:cNvPr id="0" name=""/>
        <dsp:cNvSpPr/>
      </dsp:nvSpPr>
      <dsp:spPr>
        <a:xfrm rot="2700000">
          <a:off x="3257768" y="1329568"/>
          <a:ext cx="1404863" cy="1404863"/>
        </a:xfrm>
        <a:prstGeom prst="teardrop">
          <a:avLst>
            <a:gd name="adj" fmla="val 100000"/>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1A7CEB-CDD0-4CC8-B389-F0AF0486C474}">
      <dsp:nvSpPr>
        <dsp:cNvPr id="0" name=""/>
        <dsp:cNvSpPr/>
      </dsp:nvSpPr>
      <dsp:spPr>
        <a:xfrm>
          <a:off x="3304795" y="1376345"/>
          <a:ext cx="1311556" cy="1311555"/>
        </a:xfrm>
        <a:prstGeom prst="ellipse">
          <a:avLst/>
        </a:prstGeom>
        <a:solidFill>
          <a:schemeClr val="lt1">
            <a:alpha val="90000"/>
            <a:hueOff val="0"/>
            <a:satOff val="0"/>
            <a:lumOff val="0"/>
            <a:alphaOff val="0"/>
          </a:schemeClr>
        </a:solidFill>
        <a:ln w="425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en-US" sz="3400" kern="1200" dirty="0">
              <a:latin typeface="Haettenschweiler" panose="020B0706040902060204" pitchFamily="34" charset="0"/>
            </a:rPr>
            <a:t>Level 3</a:t>
          </a:r>
        </a:p>
      </dsp:txBody>
      <dsp:txXfrm>
        <a:off x="3491733" y="1563745"/>
        <a:ext cx="936933" cy="936755"/>
      </dsp:txXfrm>
    </dsp:sp>
    <dsp:sp modelId="{1E5A84E6-6C57-4D9F-B09A-6DFCD70A361F}">
      <dsp:nvSpPr>
        <dsp:cNvPr id="0" name=""/>
        <dsp:cNvSpPr/>
      </dsp:nvSpPr>
      <dsp:spPr>
        <a:xfrm rot="2700000">
          <a:off x="1805633" y="1329568"/>
          <a:ext cx="1404863" cy="1404863"/>
        </a:xfrm>
        <a:prstGeom prst="teardrop">
          <a:avLst>
            <a:gd name="adj" fmla="val 100000"/>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70D63B-E4BD-477A-9F06-8BC257D5836F}">
      <dsp:nvSpPr>
        <dsp:cNvPr id="0" name=""/>
        <dsp:cNvSpPr/>
      </dsp:nvSpPr>
      <dsp:spPr>
        <a:xfrm>
          <a:off x="1852660" y="1376345"/>
          <a:ext cx="1311556" cy="1311555"/>
        </a:xfrm>
        <a:prstGeom prst="ellipse">
          <a:avLst/>
        </a:prstGeom>
        <a:solidFill>
          <a:schemeClr val="lt1">
            <a:alpha val="90000"/>
            <a:hueOff val="0"/>
            <a:satOff val="0"/>
            <a:lumOff val="0"/>
            <a:alphaOff val="0"/>
          </a:schemeClr>
        </a:solidFill>
        <a:ln w="425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en-US" sz="3400" kern="1200" dirty="0">
              <a:latin typeface="Haettenschweiler" panose="020B0706040902060204" pitchFamily="34" charset="0"/>
            </a:rPr>
            <a:t>Level 2</a:t>
          </a:r>
        </a:p>
      </dsp:txBody>
      <dsp:txXfrm>
        <a:off x="2040346" y="1563745"/>
        <a:ext cx="936933" cy="936755"/>
      </dsp:txXfrm>
    </dsp:sp>
    <dsp:sp modelId="{191EAEEA-DC4F-4FD6-82DC-FA41E74C8EE6}">
      <dsp:nvSpPr>
        <dsp:cNvPr id="0" name=""/>
        <dsp:cNvSpPr/>
      </dsp:nvSpPr>
      <dsp:spPr>
        <a:xfrm rot="2700000">
          <a:off x="353499" y="1329568"/>
          <a:ext cx="1404863" cy="1404863"/>
        </a:xfrm>
        <a:prstGeom prst="teardrop">
          <a:avLst>
            <a:gd name="adj" fmla="val 100000"/>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9D3BE7-7089-47D1-AF2A-754089455B8E}">
      <dsp:nvSpPr>
        <dsp:cNvPr id="0" name=""/>
        <dsp:cNvSpPr/>
      </dsp:nvSpPr>
      <dsp:spPr>
        <a:xfrm>
          <a:off x="400526" y="1376345"/>
          <a:ext cx="1311556" cy="1311555"/>
        </a:xfrm>
        <a:prstGeom prst="ellipse">
          <a:avLst/>
        </a:prstGeom>
        <a:solidFill>
          <a:schemeClr val="lt1">
            <a:alpha val="90000"/>
            <a:hueOff val="0"/>
            <a:satOff val="0"/>
            <a:lumOff val="0"/>
            <a:alphaOff val="0"/>
          </a:schemeClr>
        </a:solidFill>
        <a:ln w="425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en-US" sz="3400" kern="1200" dirty="0">
              <a:latin typeface="Haettenschweiler" panose="020B0706040902060204" pitchFamily="34" charset="0"/>
            </a:rPr>
            <a:t>Level 1</a:t>
          </a:r>
        </a:p>
      </dsp:txBody>
      <dsp:txXfrm>
        <a:off x="588212" y="1563745"/>
        <a:ext cx="936933" cy="93675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321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dirty="0"/>
          </a:p>
        </p:txBody>
      </p:sp>
      <p:sp>
        <p:nvSpPr>
          <p:cNvPr id="393219"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dirty="0"/>
          </a:p>
        </p:txBody>
      </p:sp>
      <p:sp>
        <p:nvSpPr>
          <p:cNvPr id="393220"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dirty="0"/>
          </a:p>
        </p:txBody>
      </p:sp>
      <p:sp>
        <p:nvSpPr>
          <p:cNvPr id="393221"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AF4C0AA5-AD25-4F11-98F1-D7915D1C7128}" type="slidenum">
              <a:rPr lang="en-US" altLang="en-US"/>
              <a:pPr>
                <a:defRPr/>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6" tIns="46588" rIns="93176" bIns="46588" numCol="1" anchor="t" anchorCtr="0" compatLnSpc="1">
            <a:prstTxWarp prst="textNoShape">
              <a:avLst/>
            </a:prstTxWarp>
          </a:bodyPr>
          <a:lstStyle>
            <a:lvl1pPr defTabSz="931863" eaLnBrk="1" hangingPunct="1">
              <a:defRPr sz="1200">
                <a:latin typeface="Arial" charset="0"/>
              </a:defRPr>
            </a:lvl1pPr>
          </a:lstStyle>
          <a:p>
            <a:pPr>
              <a:defRPr/>
            </a:pPr>
            <a:endParaRPr lang="en-US" dirty="0"/>
          </a:p>
        </p:txBody>
      </p:sp>
      <p:sp>
        <p:nvSpPr>
          <p:cNvPr id="6147"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6" tIns="46588" rIns="93176" bIns="46588" numCol="1" anchor="t" anchorCtr="0" compatLnSpc="1">
            <a:prstTxWarp prst="textNoShape">
              <a:avLst/>
            </a:prstTxWarp>
          </a:bodyPr>
          <a:lstStyle>
            <a:lvl1pPr algn="r" defTabSz="931863" eaLnBrk="1" hangingPunct="1">
              <a:defRPr sz="1200">
                <a:latin typeface="Arial" charset="0"/>
              </a:defRPr>
            </a:lvl1pPr>
          </a:lstStyle>
          <a:p>
            <a:pPr>
              <a:defRPr/>
            </a:pPr>
            <a:endParaRPr lang="en-US" dirty="0"/>
          </a:p>
        </p:txBody>
      </p:sp>
      <p:sp>
        <p:nvSpPr>
          <p:cNvPr id="1536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701675" y="4414838"/>
            <a:ext cx="5607050" cy="4184650"/>
          </a:xfrm>
          <a:prstGeom prst="rect">
            <a:avLst/>
          </a:prstGeom>
          <a:noFill/>
          <a:ln w="9525">
            <a:noFill/>
            <a:miter lim="800000"/>
            <a:headEnd/>
            <a:tailEnd/>
          </a:ln>
          <a:effectLst/>
        </p:spPr>
        <p:txBody>
          <a:bodyPr vert="horz" wrap="square" lIns="93176" tIns="46588" rIns="93176" bIns="4658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6" tIns="46588" rIns="93176" bIns="46588" numCol="1" anchor="b" anchorCtr="0" compatLnSpc="1">
            <a:prstTxWarp prst="textNoShape">
              <a:avLst/>
            </a:prstTxWarp>
          </a:bodyPr>
          <a:lstStyle>
            <a:lvl1pPr defTabSz="931863" eaLnBrk="1" hangingPunct="1">
              <a:defRPr sz="1200">
                <a:latin typeface="Arial" charset="0"/>
              </a:defRPr>
            </a:lvl1pPr>
          </a:lstStyle>
          <a:p>
            <a:pPr>
              <a:defRPr/>
            </a:pPr>
            <a:endParaRPr lang="en-US" dirty="0"/>
          </a:p>
        </p:txBody>
      </p:sp>
      <p:sp>
        <p:nvSpPr>
          <p:cNvPr id="6151"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6" tIns="46588" rIns="93176" bIns="46588" numCol="1" anchor="b" anchorCtr="0" compatLnSpc="1">
            <a:prstTxWarp prst="textNoShape">
              <a:avLst/>
            </a:prstTxWarp>
          </a:bodyPr>
          <a:lstStyle>
            <a:lvl1pPr algn="r" defTabSz="931863" eaLnBrk="1" hangingPunct="1">
              <a:defRPr sz="1200"/>
            </a:lvl1pPr>
          </a:lstStyle>
          <a:p>
            <a:pPr>
              <a:defRPr/>
            </a:pPr>
            <a:fld id="{13B107B4-1188-4F60-A6A7-CDC22EA92FE6}"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21">
              <a:spcBef>
                <a:spcPct val="30000"/>
              </a:spcBef>
              <a:defRPr sz="1200">
                <a:solidFill>
                  <a:schemeClr val="tx1"/>
                </a:solidFill>
                <a:latin typeface="Arial" panose="020B0604020202020204" pitchFamily="34" charset="0"/>
              </a:defRPr>
            </a:lvl1pPr>
            <a:lvl2pPr marL="770662" indent="-296408" defTabSz="966621">
              <a:spcBef>
                <a:spcPct val="30000"/>
              </a:spcBef>
              <a:defRPr sz="1200">
                <a:solidFill>
                  <a:schemeClr val="tx1"/>
                </a:solidFill>
                <a:latin typeface="Arial" panose="020B0604020202020204" pitchFamily="34" charset="0"/>
              </a:defRPr>
            </a:lvl2pPr>
            <a:lvl3pPr marL="1185634" indent="-237127" defTabSz="966621">
              <a:spcBef>
                <a:spcPct val="30000"/>
              </a:spcBef>
              <a:defRPr sz="1200">
                <a:solidFill>
                  <a:schemeClr val="tx1"/>
                </a:solidFill>
                <a:latin typeface="Arial" panose="020B0604020202020204" pitchFamily="34" charset="0"/>
              </a:defRPr>
            </a:lvl3pPr>
            <a:lvl4pPr marL="1659887" indent="-237127" defTabSz="966621">
              <a:spcBef>
                <a:spcPct val="30000"/>
              </a:spcBef>
              <a:defRPr sz="1200">
                <a:solidFill>
                  <a:schemeClr val="tx1"/>
                </a:solidFill>
                <a:latin typeface="Arial" panose="020B0604020202020204" pitchFamily="34" charset="0"/>
              </a:defRPr>
            </a:lvl4pPr>
            <a:lvl5pPr marL="2134141" indent="-237127" defTabSz="966621">
              <a:spcBef>
                <a:spcPct val="30000"/>
              </a:spcBef>
              <a:defRPr sz="1200">
                <a:solidFill>
                  <a:schemeClr val="tx1"/>
                </a:solidFill>
                <a:latin typeface="Arial" panose="020B0604020202020204" pitchFamily="34" charset="0"/>
              </a:defRPr>
            </a:lvl5pPr>
            <a:lvl6pPr marL="2608395" indent="-237127" defTabSz="966621" eaLnBrk="0" fontAlgn="base" hangingPunct="0">
              <a:spcBef>
                <a:spcPct val="30000"/>
              </a:spcBef>
              <a:spcAft>
                <a:spcPct val="0"/>
              </a:spcAft>
              <a:defRPr sz="1200">
                <a:solidFill>
                  <a:schemeClr val="tx1"/>
                </a:solidFill>
                <a:latin typeface="Arial" panose="020B0604020202020204" pitchFamily="34" charset="0"/>
              </a:defRPr>
            </a:lvl6pPr>
            <a:lvl7pPr marL="3082648" indent="-237127" defTabSz="966621" eaLnBrk="0" fontAlgn="base" hangingPunct="0">
              <a:spcBef>
                <a:spcPct val="30000"/>
              </a:spcBef>
              <a:spcAft>
                <a:spcPct val="0"/>
              </a:spcAft>
              <a:defRPr sz="1200">
                <a:solidFill>
                  <a:schemeClr val="tx1"/>
                </a:solidFill>
                <a:latin typeface="Arial" panose="020B0604020202020204" pitchFamily="34" charset="0"/>
              </a:defRPr>
            </a:lvl7pPr>
            <a:lvl8pPr marL="3556902" indent="-237127" defTabSz="966621" eaLnBrk="0" fontAlgn="base" hangingPunct="0">
              <a:spcBef>
                <a:spcPct val="30000"/>
              </a:spcBef>
              <a:spcAft>
                <a:spcPct val="0"/>
              </a:spcAft>
              <a:defRPr sz="1200">
                <a:solidFill>
                  <a:schemeClr val="tx1"/>
                </a:solidFill>
                <a:latin typeface="Arial" panose="020B0604020202020204" pitchFamily="34" charset="0"/>
              </a:defRPr>
            </a:lvl8pPr>
            <a:lvl9pPr marL="4031155" indent="-237127" defTabSz="966621"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9849784-698F-4232-A90D-9B803A6A7557}" type="slidenum">
              <a:rPr lang="en-US" altLang="en-US" smtClean="0"/>
              <a:pPr>
                <a:spcBef>
                  <a:spcPct val="0"/>
                </a:spcBef>
              </a:pPr>
              <a:t>1</a:t>
            </a:fld>
            <a:endParaRPr lang="en-US" altLang="en-US"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CA" altLang="en-US" dirty="0">
                <a:latin typeface="Arial" panose="020B0604020202020204" pitchFamily="34" charset="0"/>
              </a:rPr>
              <a:t>Welcome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Tenant had unemployment benefits and appears they have stopped since tenant is working again.  Pay attention to the unemployment for Q3 2020 as this corresponds with the COVID rules on the previous slide and some of this unemployment may or may not be counted as income.  </a:t>
            </a:r>
          </a:p>
        </p:txBody>
      </p:sp>
      <p:sp>
        <p:nvSpPr>
          <p:cNvPr id="4" name="Slide Number Placeholder 3"/>
          <p:cNvSpPr>
            <a:spLocks noGrp="1"/>
          </p:cNvSpPr>
          <p:nvPr>
            <p:ph type="sldNum" sz="quarter" idx="5"/>
          </p:nvPr>
        </p:nvSpPr>
        <p:spPr/>
        <p:txBody>
          <a:bodyPr/>
          <a:lstStyle/>
          <a:p>
            <a:pPr>
              <a:defRPr/>
            </a:pPr>
            <a:fld id="{13B107B4-1188-4F60-A6A7-CDC22EA92FE6}" type="slidenum">
              <a:rPr lang="en-US" altLang="en-US" smtClean="0"/>
              <a:pPr>
                <a:defRPr/>
              </a:pPr>
              <a:t>69</a:t>
            </a:fld>
            <a:endParaRPr lang="en-US" altLang="en-US" dirty="0"/>
          </a:p>
        </p:txBody>
      </p:sp>
    </p:spTree>
    <p:extLst>
      <p:ext uri="{BB962C8B-B14F-4D97-AF65-F5344CB8AC3E}">
        <p14:creationId xmlns:p14="http://schemas.microsoft.com/office/powerpoint/2010/main" val="935676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74747"/>
                </a:solidFill>
                <a:effectLst/>
                <a:latin typeface="Google Sans"/>
              </a:rPr>
              <a:t>If the tenant agrees with the social security benefit information on the EIV Income Report, the owner must use the EIV Income Report as third party verification, receiving social security benefits and also for calculating the tenant's annual income.</a:t>
            </a:r>
            <a:endParaRPr lang="en-US" dirty="0"/>
          </a:p>
        </p:txBody>
      </p:sp>
      <p:sp>
        <p:nvSpPr>
          <p:cNvPr id="4" name="Slide Number Placeholder 3"/>
          <p:cNvSpPr>
            <a:spLocks noGrp="1"/>
          </p:cNvSpPr>
          <p:nvPr>
            <p:ph type="sldNum" sz="quarter" idx="5"/>
          </p:nvPr>
        </p:nvSpPr>
        <p:spPr/>
        <p:txBody>
          <a:bodyPr/>
          <a:lstStyle/>
          <a:p>
            <a:pPr>
              <a:defRPr/>
            </a:pPr>
            <a:fld id="{13B107B4-1188-4F60-A6A7-CDC22EA92FE6}" type="slidenum">
              <a:rPr lang="en-US" altLang="en-US" smtClean="0"/>
              <a:pPr>
                <a:defRPr/>
              </a:pPr>
              <a:t>71</a:t>
            </a:fld>
            <a:endParaRPr lang="en-US" altLang="en-US" dirty="0"/>
          </a:p>
        </p:txBody>
      </p:sp>
    </p:spTree>
    <p:extLst>
      <p:ext uri="{BB962C8B-B14F-4D97-AF65-F5344CB8AC3E}">
        <p14:creationId xmlns:p14="http://schemas.microsoft.com/office/powerpoint/2010/main" val="372373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74747"/>
                </a:solidFill>
                <a:effectLst/>
                <a:latin typeface="Google Sans"/>
              </a:rPr>
              <a:t>Dual entitlement means </a:t>
            </a:r>
            <a:r>
              <a:rPr lang="en-US" b="0" i="0" dirty="0">
                <a:solidFill>
                  <a:srgbClr val="040C28"/>
                </a:solidFill>
                <a:effectLst/>
                <a:latin typeface="Google Sans"/>
              </a:rPr>
              <a:t>benefits paid to an individual on behalf of a deceased individual that earned the benefit</a:t>
            </a:r>
            <a:r>
              <a:rPr lang="en-US" b="0" i="0" dirty="0">
                <a:solidFill>
                  <a:srgbClr val="474747"/>
                </a:solidFill>
                <a:effectLst/>
                <a:latin typeface="Google Sans"/>
              </a:rPr>
              <a:t>.</a:t>
            </a:r>
            <a:endParaRPr lang="en-US" dirty="0"/>
          </a:p>
        </p:txBody>
      </p:sp>
      <p:sp>
        <p:nvSpPr>
          <p:cNvPr id="4" name="Slide Number Placeholder 3"/>
          <p:cNvSpPr>
            <a:spLocks noGrp="1"/>
          </p:cNvSpPr>
          <p:nvPr>
            <p:ph type="sldNum" sz="quarter" idx="5"/>
          </p:nvPr>
        </p:nvSpPr>
        <p:spPr/>
        <p:txBody>
          <a:bodyPr/>
          <a:lstStyle/>
          <a:p>
            <a:pPr>
              <a:defRPr/>
            </a:pPr>
            <a:fld id="{13B107B4-1188-4F60-A6A7-CDC22EA92FE6}" type="slidenum">
              <a:rPr lang="en-US" altLang="en-US" smtClean="0"/>
              <a:pPr>
                <a:defRPr/>
              </a:pPr>
              <a:t>72</a:t>
            </a:fld>
            <a:endParaRPr lang="en-US" altLang="en-US" dirty="0"/>
          </a:p>
        </p:txBody>
      </p:sp>
    </p:spTree>
    <p:extLst>
      <p:ext uri="{BB962C8B-B14F-4D97-AF65-F5344CB8AC3E}">
        <p14:creationId xmlns:p14="http://schemas.microsoft.com/office/powerpoint/2010/main" val="18085124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F1F1F"/>
                </a:solidFill>
                <a:effectLst/>
                <a:latin typeface="Google Sans"/>
              </a:rPr>
              <a:t>The EIV Income Discrepancy Report is </a:t>
            </a:r>
            <a:r>
              <a:rPr lang="en-US" b="0" i="0" dirty="0">
                <a:solidFill>
                  <a:srgbClr val="040C28"/>
                </a:solidFill>
                <a:effectLst/>
                <a:latin typeface="Google Sans"/>
              </a:rPr>
              <a:t>a tool for identifying families that might have concealed or underreported their household income</a:t>
            </a:r>
            <a:r>
              <a:rPr lang="en-US" b="0" i="0" dirty="0">
                <a:solidFill>
                  <a:srgbClr val="1F1F1F"/>
                </a:solidFill>
                <a:effectLst/>
                <a:latin typeface="Google Sans"/>
              </a:rPr>
              <a:t>. Data in the discrepancy report represents income for past reporting periods and may be between 4 and 30 months old at the time the report is generated.</a:t>
            </a:r>
            <a:endParaRPr lang="en-US" dirty="0"/>
          </a:p>
        </p:txBody>
      </p:sp>
      <p:sp>
        <p:nvSpPr>
          <p:cNvPr id="4" name="Slide Number Placeholder 3"/>
          <p:cNvSpPr>
            <a:spLocks noGrp="1"/>
          </p:cNvSpPr>
          <p:nvPr>
            <p:ph type="sldNum" sz="quarter" idx="5"/>
          </p:nvPr>
        </p:nvSpPr>
        <p:spPr/>
        <p:txBody>
          <a:bodyPr/>
          <a:lstStyle/>
          <a:p>
            <a:pPr>
              <a:defRPr/>
            </a:pPr>
            <a:fld id="{13B107B4-1188-4F60-A6A7-CDC22EA92FE6}" type="slidenum">
              <a:rPr lang="en-US" altLang="en-US" smtClean="0"/>
              <a:pPr>
                <a:defRPr/>
              </a:pPr>
              <a:t>76</a:t>
            </a:fld>
            <a:endParaRPr lang="en-US" altLang="en-US" dirty="0"/>
          </a:p>
        </p:txBody>
      </p:sp>
    </p:spTree>
    <p:extLst>
      <p:ext uri="{BB962C8B-B14F-4D97-AF65-F5344CB8AC3E}">
        <p14:creationId xmlns:p14="http://schemas.microsoft.com/office/powerpoint/2010/main" val="21918962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on next slide</a:t>
            </a:r>
          </a:p>
        </p:txBody>
      </p:sp>
      <p:sp>
        <p:nvSpPr>
          <p:cNvPr id="4" name="Slide Number Placeholder 3"/>
          <p:cNvSpPr>
            <a:spLocks noGrp="1"/>
          </p:cNvSpPr>
          <p:nvPr>
            <p:ph type="sldNum" sz="quarter" idx="5"/>
          </p:nvPr>
        </p:nvSpPr>
        <p:spPr/>
        <p:txBody>
          <a:bodyPr/>
          <a:lstStyle/>
          <a:p>
            <a:pPr>
              <a:defRPr/>
            </a:pPr>
            <a:fld id="{13B107B4-1188-4F60-A6A7-CDC22EA92FE6}" type="slidenum">
              <a:rPr lang="en-US" altLang="en-US" smtClean="0"/>
              <a:pPr>
                <a:defRPr/>
              </a:pPr>
              <a:t>80</a:t>
            </a:fld>
            <a:endParaRPr lang="en-US" altLang="en-US" dirty="0"/>
          </a:p>
        </p:txBody>
      </p:sp>
    </p:spTree>
    <p:extLst>
      <p:ext uri="{BB962C8B-B14F-4D97-AF65-F5344CB8AC3E}">
        <p14:creationId xmlns:p14="http://schemas.microsoft.com/office/powerpoint/2010/main" val="10381720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tenant had reported annual wages and benefits of $20,350.53 and annualized last quester of $21,320.80. The annualized last quarter exceeds the $2400 discrepancy threshold.  OA must investigate this to determine if the tenant should have reported a increase of $200 per month or more.  If valid OA would obtain 3</a:t>
            </a:r>
            <a:r>
              <a:rPr lang="en-US" baseline="30000" dirty="0"/>
              <a:t>rd</a:t>
            </a:r>
            <a:r>
              <a:rPr lang="en-US" dirty="0"/>
              <a:t> party verification and process a IR. If not a valid discrepancy OA will document the file with the results of the investigation.  </a:t>
            </a:r>
          </a:p>
        </p:txBody>
      </p:sp>
      <p:sp>
        <p:nvSpPr>
          <p:cNvPr id="4" name="Slide Number Placeholder 3"/>
          <p:cNvSpPr>
            <a:spLocks noGrp="1"/>
          </p:cNvSpPr>
          <p:nvPr>
            <p:ph type="sldNum" sz="quarter" idx="5"/>
          </p:nvPr>
        </p:nvSpPr>
        <p:spPr/>
        <p:txBody>
          <a:bodyPr/>
          <a:lstStyle/>
          <a:p>
            <a:pPr>
              <a:defRPr/>
            </a:pPr>
            <a:fld id="{13B107B4-1188-4F60-A6A7-CDC22EA92FE6}" type="slidenum">
              <a:rPr lang="en-US" altLang="en-US" smtClean="0"/>
              <a:pPr>
                <a:defRPr/>
              </a:pPr>
              <a:t>82</a:t>
            </a:fld>
            <a:endParaRPr lang="en-US" altLang="en-US" dirty="0"/>
          </a:p>
        </p:txBody>
      </p:sp>
    </p:spTree>
    <p:extLst>
      <p:ext uri="{BB962C8B-B14F-4D97-AF65-F5344CB8AC3E}">
        <p14:creationId xmlns:p14="http://schemas.microsoft.com/office/powerpoint/2010/main" val="33124175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because the tenant could have still been working when they moved in and not reported it</a:t>
            </a:r>
          </a:p>
        </p:txBody>
      </p:sp>
      <p:sp>
        <p:nvSpPr>
          <p:cNvPr id="4" name="Slide Number Placeholder 3"/>
          <p:cNvSpPr>
            <a:spLocks noGrp="1"/>
          </p:cNvSpPr>
          <p:nvPr>
            <p:ph type="sldNum" sz="quarter" idx="5"/>
          </p:nvPr>
        </p:nvSpPr>
        <p:spPr/>
        <p:txBody>
          <a:bodyPr/>
          <a:lstStyle/>
          <a:p>
            <a:pPr>
              <a:defRPr/>
            </a:pPr>
            <a:fld id="{13B107B4-1188-4F60-A6A7-CDC22EA92FE6}" type="slidenum">
              <a:rPr lang="en-US" altLang="en-US" smtClean="0"/>
              <a:pPr>
                <a:defRPr/>
              </a:pPr>
              <a:t>85</a:t>
            </a:fld>
            <a:endParaRPr lang="en-US" altLang="en-US" dirty="0"/>
          </a:p>
        </p:txBody>
      </p:sp>
    </p:spTree>
    <p:extLst>
      <p:ext uri="{BB962C8B-B14F-4D97-AF65-F5344CB8AC3E}">
        <p14:creationId xmlns:p14="http://schemas.microsoft.com/office/powerpoint/2010/main" val="36916447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Depends if the tenant complies with the reporting requirements or does not comply.  If does comply for rent increase then need 30 day notice and the effective date of the increase will be the first of the month after the end of the 30 days period.  For decrease will be the first of the month after loss of employment.  If DOESN’T COMPLY then rent increase retroactive to the first month following the date of action. Decrease first rent period following completion of the recertification. </a:t>
            </a:r>
          </a:p>
        </p:txBody>
      </p:sp>
      <p:sp>
        <p:nvSpPr>
          <p:cNvPr id="4" name="Slide Number Placeholder 3"/>
          <p:cNvSpPr>
            <a:spLocks noGrp="1"/>
          </p:cNvSpPr>
          <p:nvPr>
            <p:ph type="sldNum" sz="quarter" idx="5"/>
          </p:nvPr>
        </p:nvSpPr>
        <p:spPr/>
        <p:txBody>
          <a:bodyPr/>
          <a:lstStyle/>
          <a:p>
            <a:pPr>
              <a:defRPr/>
            </a:pPr>
            <a:fld id="{13B107B4-1188-4F60-A6A7-CDC22EA92FE6}" type="slidenum">
              <a:rPr lang="en-US" altLang="en-US" smtClean="0"/>
              <a:pPr>
                <a:defRPr/>
              </a:pPr>
              <a:t>88</a:t>
            </a:fld>
            <a:endParaRPr lang="en-US" altLang="en-US" dirty="0"/>
          </a:p>
        </p:txBody>
      </p:sp>
    </p:spTree>
    <p:extLst>
      <p:ext uri="{BB962C8B-B14F-4D97-AF65-F5344CB8AC3E}">
        <p14:creationId xmlns:p14="http://schemas.microsoft.com/office/powerpoint/2010/main" val="20759510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0275"/>
            <a:endParaRPr lang="en-US" altLang="en-US" dirty="0">
              <a:latin typeface="Arial" panose="020B0604020202020204" pitchFamily="34"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FF1A659-4099-42BE-A27A-5B4EA9B6D9B2}" type="slidenum">
              <a:rPr lang="en-US" altLang="en-US" smtClean="0"/>
              <a:pPr>
                <a:spcBef>
                  <a:spcPct val="0"/>
                </a:spcBef>
              </a:pPr>
              <a:t>93</a:t>
            </a:fld>
            <a:endParaRPr lang="en-US" altLang="en-US" dirty="0"/>
          </a:p>
        </p:txBody>
      </p:sp>
    </p:spTree>
    <p:extLst>
      <p:ext uri="{BB962C8B-B14F-4D97-AF65-F5344CB8AC3E}">
        <p14:creationId xmlns:p14="http://schemas.microsoft.com/office/powerpoint/2010/main" val="1323373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3B107B4-1188-4F60-A6A7-CDC22EA92FE6}" type="slidenum">
              <a:rPr lang="en-US" altLang="en-US" smtClean="0"/>
              <a:pPr>
                <a:defRPr/>
              </a:pPr>
              <a:t>7</a:t>
            </a:fld>
            <a:endParaRPr lang="en-US" altLang="en-US" dirty="0"/>
          </a:p>
        </p:txBody>
      </p:sp>
    </p:spTree>
    <p:extLst>
      <p:ext uri="{BB962C8B-B14F-4D97-AF65-F5344CB8AC3E}">
        <p14:creationId xmlns:p14="http://schemas.microsoft.com/office/powerpoint/2010/main" val="3539754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3B107B4-1188-4F60-A6A7-CDC22EA92FE6}" type="slidenum">
              <a:rPr lang="en-US" altLang="en-US" smtClean="0"/>
              <a:pPr>
                <a:defRPr/>
              </a:pPr>
              <a:t>52</a:t>
            </a:fld>
            <a:endParaRPr lang="en-US" altLang="en-US" dirty="0"/>
          </a:p>
        </p:txBody>
      </p:sp>
    </p:spTree>
    <p:extLst>
      <p:ext uri="{BB962C8B-B14F-4D97-AF65-F5344CB8AC3E}">
        <p14:creationId xmlns:p14="http://schemas.microsoft.com/office/powerpoint/2010/main" val="4086977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3B107B4-1188-4F60-A6A7-CDC22EA92FE6}" type="slidenum">
              <a:rPr lang="en-US" altLang="en-US" smtClean="0"/>
              <a:pPr>
                <a:defRPr/>
              </a:pPr>
              <a:t>53</a:t>
            </a:fld>
            <a:endParaRPr lang="en-US" altLang="en-US" dirty="0"/>
          </a:p>
        </p:txBody>
      </p:sp>
    </p:spTree>
    <p:extLst>
      <p:ext uri="{BB962C8B-B14F-4D97-AF65-F5344CB8AC3E}">
        <p14:creationId xmlns:p14="http://schemas.microsoft.com/office/powerpoint/2010/main" val="3439156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Personal identifiers are last name, DOB and SSN </a:t>
            </a:r>
          </a:p>
        </p:txBody>
      </p:sp>
      <p:sp>
        <p:nvSpPr>
          <p:cNvPr id="4" name="Slide Number Placeholder 3"/>
          <p:cNvSpPr>
            <a:spLocks noGrp="1"/>
          </p:cNvSpPr>
          <p:nvPr>
            <p:ph type="sldNum" sz="quarter" idx="5"/>
          </p:nvPr>
        </p:nvSpPr>
        <p:spPr/>
        <p:txBody>
          <a:bodyPr/>
          <a:lstStyle/>
          <a:p>
            <a:pPr>
              <a:defRPr/>
            </a:pPr>
            <a:fld id="{13B107B4-1188-4F60-A6A7-CDC22EA92FE6}" type="slidenum">
              <a:rPr lang="en-US" altLang="en-US" smtClean="0"/>
              <a:pPr>
                <a:defRPr/>
              </a:pPr>
              <a:t>55</a:t>
            </a:fld>
            <a:endParaRPr lang="en-US" altLang="en-US" dirty="0"/>
          </a:p>
        </p:txBody>
      </p:sp>
    </p:spTree>
    <p:extLst>
      <p:ext uri="{BB962C8B-B14F-4D97-AF65-F5344CB8AC3E}">
        <p14:creationId xmlns:p14="http://schemas.microsoft.com/office/powerpoint/2010/main" val="849603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 2:  Means either last name, DOB or SSN doesn’t match SSA database and further investigation is need. </a:t>
            </a:r>
          </a:p>
          <a:p>
            <a:r>
              <a:rPr lang="en-US" dirty="0"/>
              <a:t>EXAMPLE 3: Owners do not have to do anything at the time of recertification when the status is “Not Verified”. However, the owner must check the Failed SSA Identity Test report monthly as changes in the Identity Verification Status for these tenants may occur.</a:t>
            </a:r>
          </a:p>
        </p:txBody>
      </p:sp>
      <p:sp>
        <p:nvSpPr>
          <p:cNvPr id="4" name="Slide Number Placeholder 3"/>
          <p:cNvSpPr>
            <a:spLocks noGrp="1"/>
          </p:cNvSpPr>
          <p:nvPr>
            <p:ph type="sldNum" sz="quarter" idx="5"/>
          </p:nvPr>
        </p:nvSpPr>
        <p:spPr/>
        <p:txBody>
          <a:bodyPr/>
          <a:lstStyle/>
          <a:p>
            <a:pPr>
              <a:defRPr/>
            </a:pPr>
            <a:fld id="{13B107B4-1188-4F60-A6A7-CDC22EA92FE6}" type="slidenum">
              <a:rPr lang="en-US" altLang="en-US" smtClean="0"/>
              <a:pPr>
                <a:defRPr/>
              </a:pPr>
              <a:t>56</a:t>
            </a:fld>
            <a:endParaRPr lang="en-US" altLang="en-US" dirty="0"/>
          </a:p>
        </p:txBody>
      </p:sp>
    </p:spTree>
    <p:extLst>
      <p:ext uri="{BB962C8B-B14F-4D97-AF65-F5344CB8AC3E}">
        <p14:creationId xmlns:p14="http://schemas.microsoft.com/office/powerpoint/2010/main" val="2700842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Exempt from SSN disclosure and verification requirements:  Tenants who were 62 years of age or older as of January 31, 2010, and whose initial determination of eligibility was begun before January 31, 2010, and Individuals who do not contend eligible immigration status.  These individuals will continue to have a TRACS generated identification number in the SSN field. No employment or income</a:t>
            </a:r>
          </a:p>
          <a:p>
            <a:r>
              <a:rPr lang="en-US" sz="1000" dirty="0"/>
              <a:t>information will be provided in EIV for these individuals, therefore, third party verification from income source will have to be obtained.</a:t>
            </a:r>
          </a:p>
        </p:txBody>
      </p:sp>
      <p:sp>
        <p:nvSpPr>
          <p:cNvPr id="4" name="Slide Number Placeholder 3"/>
          <p:cNvSpPr>
            <a:spLocks noGrp="1"/>
          </p:cNvSpPr>
          <p:nvPr>
            <p:ph type="sldNum" sz="quarter" idx="5"/>
          </p:nvPr>
        </p:nvSpPr>
        <p:spPr/>
        <p:txBody>
          <a:bodyPr/>
          <a:lstStyle/>
          <a:p>
            <a:pPr>
              <a:defRPr/>
            </a:pPr>
            <a:fld id="{13B107B4-1188-4F60-A6A7-CDC22EA92FE6}" type="slidenum">
              <a:rPr lang="en-US" altLang="en-US" smtClean="0"/>
              <a:pPr>
                <a:defRPr/>
              </a:pPr>
              <a:t>58</a:t>
            </a:fld>
            <a:endParaRPr lang="en-US" altLang="en-US" dirty="0"/>
          </a:p>
        </p:txBody>
      </p:sp>
    </p:spTree>
    <p:extLst>
      <p:ext uri="{BB962C8B-B14F-4D97-AF65-F5344CB8AC3E}">
        <p14:creationId xmlns:p14="http://schemas.microsoft.com/office/powerpoint/2010/main" val="3517708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Fasttrack also appears to be </a:t>
            </a:r>
            <a:r>
              <a:rPr lang="en-US" dirty="0" err="1"/>
              <a:t>kinda</a:t>
            </a:r>
            <a:r>
              <a:rPr lang="en-US" dirty="0"/>
              <a:t> sporadic.  It appears this tenant was working at FastTrack and is now appearing on the new hire report for </a:t>
            </a:r>
            <a:r>
              <a:rPr lang="en-US" dirty="0" err="1"/>
              <a:t>Happytowne</a:t>
            </a:r>
            <a:r>
              <a:rPr lang="en-US" dirty="0"/>
              <a:t>.  If the tenant has not come and reported this you will need to contact the tenant.  They might have quit working at Fasttrack or they might still be working there and also now working at </a:t>
            </a:r>
            <a:r>
              <a:rPr lang="en-US" dirty="0" err="1"/>
              <a:t>Happytowne</a:t>
            </a:r>
            <a:r>
              <a:rPr lang="en-US" dirty="0"/>
              <a:t>. </a:t>
            </a:r>
          </a:p>
        </p:txBody>
      </p:sp>
      <p:sp>
        <p:nvSpPr>
          <p:cNvPr id="4" name="Slide Number Placeholder 3"/>
          <p:cNvSpPr>
            <a:spLocks noGrp="1"/>
          </p:cNvSpPr>
          <p:nvPr>
            <p:ph type="sldNum" sz="quarter" idx="5"/>
          </p:nvPr>
        </p:nvSpPr>
        <p:spPr/>
        <p:txBody>
          <a:bodyPr/>
          <a:lstStyle/>
          <a:p>
            <a:pPr>
              <a:defRPr/>
            </a:pPr>
            <a:fld id="{13B107B4-1188-4F60-A6A7-CDC22EA92FE6}" type="slidenum">
              <a:rPr lang="en-US" altLang="en-US" smtClean="0"/>
              <a:pPr>
                <a:defRPr/>
              </a:pPr>
              <a:t>63</a:t>
            </a:fld>
            <a:endParaRPr lang="en-US" altLang="en-US" dirty="0"/>
          </a:p>
        </p:txBody>
      </p:sp>
    </p:spTree>
    <p:extLst>
      <p:ext uri="{BB962C8B-B14F-4D97-AF65-F5344CB8AC3E}">
        <p14:creationId xmlns:p14="http://schemas.microsoft.com/office/powerpoint/2010/main" val="4149647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Household member receiving wages is Mary Jane Watson.  So it appears Mary Jane has now started working at Ross Dress for Less showing as income from wages in Q2 but its not showing as a new hire? Why is that? Might have been more than 6 months since the tenant started this job at Ross and New Hires usually fall off after a certain time.  Doesn’t look like she stopped working at Queens but added Ross Dress. Looks like 2</a:t>
            </a:r>
            <a:r>
              <a:rPr lang="en-US" baseline="30000" dirty="0"/>
              <a:t>nd</a:t>
            </a:r>
            <a:r>
              <a:rPr lang="en-US" dirty="0"/>
              <a:t> job.  </a:t>
            </a:r>
            <a:r>
              <a:rPr lang="en-US" dirty="0" err="1"/>
              <a:t>Havent</a:t>
            </a:r>
            <a:r>
              <a:rPr lang="en-US" dirty="0"/>
              <a:t> </a:t>
            </a:r>
            <a:r>
              <a:rPr lang="en-US" dirty="0" err="1"/>
              <a:t>rerpoted</a:t>
            </a:r>
            <a:r>
              <a:rPr lang="en-US" dirty="0"/>
              <a:t> </a:t>
            </a:r>
            <a:r>
              <a:rPr lang="en-US" dirty="0" err="1"/>
              <a:t>Roos</a:t>
            </a:r>
            <a:r>
              <a:rPr lang="en-US" dirty="0"/>
              <a:t> then something you would need to follow up on appears to be more than $200 month. </a:t>
            </a:r>
          </a:p>
        </p:txBody>
      </p:sp>
      <p:sp>
        <p:nvSpPr>
          <p:cNvPr id="4" name="Slide Number Placeholder 3"/>
          <p:cNvSpPr>
            <a:spLocks noGrp="1"/>
          </p:cNvSpPr>
          <p:nvPr>
            <p:ph type="sldNum" sz="quarter" idx="5"/>
          </p:nvPr>
        </p:nvSpPr>
        <p:spPr/>
        <p:txBody>
          <a:bodyPr/>
          <a:lstStyle/>
          <a:p>
            <a:pPr>
              <a:defRPr/>
            </a:pPr>
            <a:fld id="{13B107B4-1188-4F60-A6A7-CDC22EA92FE6}" type="slidenum">
              <a:rPr lang="en-US" altLang="en-US" smtClean="0"/>
              <a:pPr>
                <a:defRPr/>
              </a:pPr>
              <a:t>64</a:t>
            </a:fld>
            <a:endParaRPr lang="en-US" altLang="en-US" dirty="0"/>
          </a:p>
        </p:txBody>
      </p:sp>
    </p:spTree>
    <p:extLst>
      <p:ext uri="{BB962C8B-B14F-4D97-AF65-F5344CB8AC3E}">
        <p14:creationId xmlns:p14="http://schemas.microsoft.com/office/powerpoint/2010/main" val="132227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p:spTree>
      <p:nvGrpSpPr>
        <p:cNvPr id="1" name=""/>
        <p:cNvGrpSpPr/>
        <p:nvPr/>
      </p:nvGrpSpPr>
      <p:grpSpPr>
        <a:xfrm>
          <a:off x="0" y="0"/>
          <a:ext cx="0" cy="0"/>
          <a:chOff x="0" y="0"/>
          <a:chExt cx="0" cy="0"/>
        </a:xfrm>
      </p:grpSpPr>
      <p:sp>
        <p:nvSpPr>
          <p:cNvPr id="4" name="Rectangle 10"/>
          <p:cNvSpPr/>
          <p:nvPr/>
        </p:nvSpPr>
        <p:spPr>
          <a:xfrm>
            <a:off x="0" y="3505200"/>
            <a:ext cx="9144000" cy="1143000"/>
          </a:xfrm>
          <a:prstGeom prst="rect">
            <a:avLst/>
          </a:prstGeom>
          <a:solidFill>
            <a:schemeClr val="accent6">
              <a:shade val="75000"/>
            </a:scheme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en-US" dirty="0"/>
          </a:p>
        </p:txBody>
      </p:sp>
      <p:sp>
        <p:nvSpPr>
          <p:cNvPr id="6" name="Rectangle 10"/>
          <p:cNvSpPr/>
          <p:nvPr/>
        </p:nvSpPr>
        <p:spPr>
          <a:xfrm>
            <a:off x="0" y="0"/>
            <a:ext cx="9144000" cy="4038600"/>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en-US" dirty="0"/>
          </a:p>
        </p:txBody>
      </p:sp>
      <p:sp>
        <p:nvSpPr>
          <p:cNvPr id="7" name="Rectangle 6"/>
          <p:cNvSpPr/>
          <p:nvPr/>
        </p:nvSpPr>
        <p:spPr>
          <a:xfrm>
            <a:off x="0" y="4646613"/>
            <a:ext cx="9144000" cy="26987"/>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en-US" dirty="0"/>
          </a:p>
        </p:txBody>
      </p:sp>
      <p:sp>
        <p:nvSpPr>
          <p:cNvPr id="2" name="Rectangle 2"/>
          <p:cNvSpPr>
            <a:spLocks noGrp="1"/>
          </p:cNvSpPr>
          <p:nvPr>
            <p:ph type="ctrTitle"/>
          </p:nvPr>
        </p:nvSpPr>
        <p:spPr>
          <a:xfrm>
            <a:off x="228600" y="4114800"/>
            <a:ext cx="7239000" cy="533400"/>
          </a:xfrm>
          <a:noFill/>
        </p:spPr>
        <p:txBody>
          <a:bodyPr vert="horz"/>
          <a:lstStyle>
            <a:lvl1pPr algn="l">
              <a:defRPr sz="2000" b="0" cap="all" spc="150" baseline="0">
                <a:solidFill>
                  <a:schemeClr val="bg1"/>
                </a:solidFill>
              </a:defRPr>
            </a:lvl1pPr>
            <a:extLst/>
          </a:lstStyle>
          <a:p>
            <a:r>
              <a:rPr lang="en-US"/>
              <a:t>Click to edit Master title style</a:t>
            </a:r>
            <a:endParaRPr lang="en-US" dirty="0"/>
          </a:p>
        </p:txBody>
      </p:sp>
      <p:sp>
        <p:nvSpPr>
          <p:cNvPr id="3" name="Rectangle 3"/>
          <p:cNvSpPr>
            <a:spLocks noGrp="1"/>
          </p:cNvSpPr>
          <p:nvPr>
            <p:ph type="subTitle" idx="1"/>
          </p:nvPr>
        </p:nvSpPr>
        <p:spPr>
          <a:xfrm>
            <a:off x="228600" y="4706112"/>
            <a:ext cx="6934200" cy="228600"/>
          </a:xfrm>
          <a:solidFill>
            <a:schemeClr val="bg1"/>
          </a:solidFill>
        </p:spPr>
        <p:txBody>
          <a:bodyPr/>
          <a:lstStyle>
            <a:lvl1pPr marL="0" indent="0" algn="l">
              <a:buNone/>
              <a:defRPr sz="1100" b="1">
                <a:solidFill>
                  <a:schemeClr val="accent4">
                    <a:shade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endParaRPr lang="en-US" dirty="0"/>
          </a:p>
        </p:txBody>
      </p:sp>
      <p:sp>
        <p:nvSpPr>
          <p:cNvPr id="8" name="Rectangle 15"/>
          <p:cNvSpPr>
            <a:spLocks noGrp="1"/>
          </p:cNvSpPr>
          <p:nvPr>
            <p:ph type="sldNum" sz="quarter" idx="10"/>
          </p:nvPr>
        </p:nvSpPr>
        <p:spPr>
          <a:xfrm>
            <a:off x="6477000" y="6477000"/>
            <a:ext cx="1020763" cy="304800"/>
          </a:xfrm>
        </p:spPr>
        <p:txBody>
          <a:bodyPr/>
          <a:lstStyle>
            <a:lvl1pPr>
              <a:defRPr/>
            </a:lvl1pPr>
          </a:lstStyle>
          <a:p>
            <a:pPr>
              <a:defRPr/>
            </a:pPr>
            <a:fld id="{90624450-D2D2-43CC-9D92-41E1C7420F5F}" type="slidenum">
              <a:rPr lang="en-US" altLang="en-US"/>
              <a:pPr>
                <a:defRPr/>
              </a:pPr>
              <a:t>‹#›</a:t>
            </a:fld>
            <a:endParaRPr lang="en-US" altLang="en-US" dirty="0"/>
          </a:p>
        </p:txBody>
      </p:sp>
      <p:sp>
        <p:nvSpPr>
          <p:cNvPr id="9" name="Rectangle 16"/>
          <p:cNvSpPr>
            <a:spLocks noGrp="1"/>
          </p:cNvSpPr>
          <p:nvPr>
            <p:ph type="ftr" sz="quarter" idx="11"/>
          </p:nvPr>
        </p:nvSpPr>
        <p:spPr/>
        <p:txBody>
          <a:bodyPr/>
          <a:lstStyle>
            <a:lvl1pPr>
              <a:defRPr/>
            </a:lvl1pPr>
            <a:extLst/>
          </a:lstStyle>
          <a:p>
            <a:pPr>
              <a:defRPr/>
            </a:pPr>
            <a:endParaRPr lang="en-US" dirty="0"/>
          </a:p>
        </p:txBody>
      </p:sp>
      <p:sp>
        <p:nvSpPr>
          <p:cNvPr id="10" name="Date Placeholder 9"/>
          <p:cNvSpPr>
            <a:spLocks noGrp="1"/>
          </p:cNvSpPr>
          <p:nvPr>
            <p:ph type="dt" sz="half" idx="12"/>
          </p:nvPr>
        </p:nvSpPr>
        <p:spPr>
          <a:xfrm>
            <a:off x="228600" y="6477000"/>
            <a:ext cx="1600200" cy="304800"/>
          </a:xfrm>
        </p:spPr>
        <p:txBody>
          <a:bodyPr anchor="ctr"/>
          <a:lstStyle>
            <a:lvl1pPr algn="l">
              <a:defRPr>
                <a:solidFill>
                  <a:srgbClr val="A0A0A0"/>
                </a:solidFill>
              </a:defRPr>
            </a:lvl1pPr>
            <a:extLst/>
          </a:lstStyle>
          <a:p>
            <a:pPr>
              <a:defRPr/>
            </a:pPr>
            <a:endParaRPr lang="en-US" dirty="0"/>
          </a:p>
        </p:txBody>
      </p:sp>
    </p:spTree>
    <p:extLst>
      <p:ext uri="{BB962C8B-B14F-4D97-AF65-F5344CB8AC3E}">
        <p14:creationId xmlns:p14="http://schemas.microsoft.com/office/powerpoint/2010/main" val="44476251"/>
      </p:ext>
    </p:extLst>
  </p:cSld>
  <p:clrMapOvr>
    <a:masterClrMapping/>
  </p:clrMapOvr>
  <p:transition spd="slow">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Up: 1 Top, 2 Bottom">
    <p:spTree>
      <p:nvGrpSpPr>
        <p:cNvPr id="1" name=""/>
        <p:cNvGrpSpPr/>
        <p:nvPr/>
      </p:nvGrpSpPr>
      <p:grpSpPr>
        <a:xfrm>
          <a:off x="0" y="0"/>
          <a:ext cx="0" cy="0"/>
          <a:chOff x="0" y="0"/>
          <a:chExt cx="0" cy="0"/>
        </a:xfrm>
      </p:grpSpPr>
      <p:sp>
        <p:nvSpPr>
          <p:cNvPr id="28" name="Rectangle 2"/>
          <p:cNvSpPr>
            <a:spLocks noGrp="1"/>
          </p:cNvSpPr>
          <p:nvPr>
            <p:ph type="title"/>
          </p:nvPr>
        </p:nvSpPr>
        <p:spPr/>
        <p:txBody>
          <a:bodyPr/>
          <a:lstStyle/>
          <a:p>
            <a:r>
              <a:rPr lang="en-US"/>
              <a:t>Click to edit Master title style</a:t>
            </a:r>
          </a:p>
        </p:txBody>
      </p:sp>
      <p:sp>
        <p:nvSpPr>
          <p:cNvPr id="13" name="Rectangle 8"/>
          <p:cNvSpPr>
            <a:spLocks noGrp="1"/>
          </p:cNvSpPr>
          <p:nvPr>
            <p:ph type="body" sz="quarter" idx="13"/>
          </p:nvPr>
        </p:nvSpPr>
        <p:spPr>
          <a:xfrm>
            <a:off x="304800" y="381000"/>
            <a:ext cx="8077200" cy="228600"/>
          </a:xfrm>
          <a:solidFill>
            <a:schemeClr val="accent6">
              <a:shade val="75000"/>
            </a:schemeClr>
          </a:solidFill>
        </p:spPr>
        <p:txBody>
          <a:bodyPr/>
          <a:lstStyle>
            <a:lvl1pPr>
              <a:defRPr b="1">
                <a:solidFill>
                  <a:schemeClr val="bg1"/>
                </a:solidFill>
              </a:defRPr>
            </a:lvl1pPr>
            <a:extLst/>
          </a:lstStyle>
          <a:p>
            <a:pPr lvl="0"/>
            <a:r>
              <a:rPr lang="en-US"/>
              <a:t>Click to edit Master text styles</a:t>
            </a:r>
          </a:p>
        </p:txBody>
      </p:sp>
      <p:sp>
        <p:nvSpPr>
          <p:cNvPr id="15" name="Rectangle 11"/>
          <p:cNvSpPr>
            <a:spLocks noGrp="1"/>
          </p:cNvSpPr>
          <p:nvPr>
            <p:ph sz="quarter" idx="15"/>
          </p:nvPr>
        </p:nvSpPr>
        <p:spPr>
          <a:xfrm>
            <a:off x="301752" y="609600"/>
            <a:ext cx="8074152"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8"/>
          <p:cNvSpPr>
            <a:spLocks noGrp="1"/>
          </p:cNvSpPr>
          <p:nvPr>
            <p:ph type="body" sz="quarter" idx="16"/>
          </p:nvPr>
        </p:nvSpPr>
        <p:spPr>
          <a:xfrm>
            <a:off x="301752" y="3319272"/>
            <a:ext cx="3965448" cy="228600"/>
          </a:xfrm>
          <a:solidFill>
            <a:schemeClr val="accent6">
              <a:shade val="75000"/>
            </a:schemeClr>
          </a:solidFill>
        </p:spPr>
        <p:txBody>
          <a:bodyPr/>
          <a:lstStyle>
            <a:lvl1pPr>
              <a:defRPr b="1">
                <a:solidFill>
                  <a:schemeClr val="bg1"/>
                </a:solidFill>
              </a:defRPr>
            </a:lvl1pPr>
            <a:extLst/>
          </a:lstStyle>
          <a:p>
            <a:pPr lvl="0"/>
            <a:r>
              <a:rPr lang="en-US"/>
              <a:t>Click to edit Master text styles</a:t>
            </a:r>
          </a:p>
        </p:txBody>
      </p:sp>
      <p:sp>
        <p:nvSpPr>
          <p:cNvPr id="18" name="Rectangle 11"/>
          <p:cNvSpPr>
            <a:spLocks noGrp="1"/>
          </p:cNvSpPr>
          <p:nvPr>
            <p:ph sz="quarter" idx="17"/>
          </p:nvPr>
        </p:nvSpPr>
        <p:spPr>
          <a:xfrm>
            <a:off x="3017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Rectangle 8"/>
          <p:cNvSpPr>
            <a:spLocks noGrp="1"/>
          </p:cNvSpPr>
          <p:nvPr>
            <p:ph type="body" sz="quarter" idx="20"/>
          </p:nvPr>
        </p:nvSpPr>
        <p:spPr>
          <a:xfrm>
            <a:off x="4416552" y="3319272"/>
            <a:ext cx="3965448" cy="228600"/>
          </a:xfrm>
          <a:solidFill>
            <a:schemeClr val="accent6">
              <a:shade val="75000"/>
            </a:schemeClr>
          </a:solidFill>
        </p:spPr>
        <p:txBody>
          <a:bodyPr/>
          <a:lstStyle>
            <a:lvl1pPr>
              <a:defRPr b="1">
                <a:solidFill>
                  <a:schemeClr val="bg1"/>
                </a:solidFill>
              </a:defRPr>
            </a:lvl1pPr>
            <a:extLst/>
          </a:lstStyle>
          <a:p>
            <a:pPr lvl="0"/>
            <a:r>
              <a:rPr lang="en-US"/>
              <a:t>Click to edit Master text styles</a:t>
            </a:r>
          </a:p>
        </p:txBody>
      </p:sp>
      <p:sp>
        <p:nvSpPr>
          <p:cNvPr id="23" name="Rectangle 11"/>
          <p:cNvSpPr>
            <a:spLocks noGrp="1"/>
          </p:cNvSpPr>
          <p:nvPr>
            <p:ph sz="quarter" idx="21"/>
          </p:nvPr>
        </p:nvSpPr>
        <p:spPr>
          <a:xfrm>
            <a:off x="44165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4"/>
          <p:cNvSpPr>
            <a:spLocks noGrp="1"/>
          </p:cNvSpPr>
          <p:nvPr>
            <p:ph type="dt" sz="half" idx="22"/>
          </p:nvPr>
        </p:nvSpPr>
        <p:spPr/>
        <p:txBody>
          <a:bodyPr/>
          <a:lstStyle>
            <a:lvl1pPr>
              <a:defRPr/>
            </a:lvl1pPr>
          </a:lstStyle>
          <a:p>
            <a:pPr>
              <a:defRPr/>
            </a:pPr>
            <a:endParaRPr lang="en-US" dirty="0"/>
          </a:p>
        </p:txBody>
      </p:sp>
      <p:sp>
        <p:nvSpPr>
          <p:cNvPr id="10" name="Rectangle 6"/>
          <p:cNvSpPr>
            <a:spLocks noGrp="1"/>
          </p:cNvSpPr>
          <p:nvPr>
            <p:ph type="sldNum" sz="quarter" idx="23"/>
          </p:nvPr>
        </p:nvSpPr>
        <p:spPr/>
        <p:txBody>
          <a:bodyPr/>
          <a:lstStyle>
            <a:lvl1pPr>
              <a:defRPr/>
            </a:lvl1pPr>
          </a:lstStyle>
          <a:p>
            <a:pPr>
              <a:defRPr/>
            </a:pPr>
            <a:fld id="{DF971050-E2D2-4757-B34A-8EC0C255CF42}" type="slidenum">
              <a:rPr lang="en-US" altLang="en-US"/>
              <a:pPr>
                <a:defRPr/>
              </a:pPr>
              <a:t>‹#›</a:t>
            </a:fld>
            <a:endParaRPr lang="en-US" altLang="en-US" dirty="0"/>
          </a:p>
        </p:txBody>
      </p:sp>
      <p:sp>
        <p:nvSpPr>
          <p:cNvPr id="11" name="Rectangle 12"/>
          <p:cNvSpPr>
            <a:spLocks noGrp="1"/>
          </p:cNvSpPr>
          <p:nvPr>
            <p:ph type="ftr" sz="quarter" idx="24"/>
          </p:nvPr>
        </p:nvSpPr>
        <p:spPr/>
        <p:txBody>
          <a:bodyPr/>
          <a:lstStyle>
            <a:lvl1pPr>
              <a:defRPr/>
            </a:lvl1pPr>
          </a:lstStyle>
          <a:p>
            <a:pPr>
              <a:defRPr/>
            </a:pPr>
            <a:endParaRPr lang="en-US" dirty="0"/>
          </a:p>
        </p:txBody>
      </p:sp>
    </p:spTree>
    <p:extLst>
      <p:ext uri="{BB962C8B-B14F-4D97-AF65-F5344CB8AC3E}">
        <p14:creationId xmlns:p14="http://schemas.microsoft.com/office/powerpoint/2010/main" val="3857017930"/>
      </p:ext>
    </p:extLst>
  </p:cSld>
  <p:clrMapOvr>
    <a:masterClrMapping/>
  </p:clrMapOvr>
  <p:transition spd="slow">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Up">
    <p:spTree>
      <p:nvGrpSpPr>
        <p:cNvPr id="1" name=""/>
        <p:cNvGrpSpPr/>
        <p:nvPr/>
      </p:nvGrpSpPr>
      <p:grpSpPr>
        <a:xfrm>
          <a:off x="0" y="0"/>
          <a:ext cx="0" cy="0"/>
          <a:chOff x="0" y="0"/>
          <a:chExt cx="0" cy="0"/>
        </a:xfrm>
      </p:grpSpPr>
      <p:sp>
        <p:nvSpPr>
          <p:cNvPr id="19" name="Rectangle 2"/>
          <p:cNvSpPr>
            <a:spLocks noGrp="1"/>
          </p:cNvSpPr>
          <p:nvPr>
            <p:ph type="title"/>
          </p:nvPr>
        </p:nvSpPr>
        <p:spPr/>
        <p:txBody>
          <a:bodyPr/>
          <a:lstStyle/>
          <a:p>
            <a:r>
              <a:rPr lang="en-US"/>
              <a:t>Click to edit Master title style</a:t>
            </a:r>
          </a:p>
        </p:txBody>
      </p:sp>
      <p:sp>
        <p:nvSpPr>
          <p:cNvPr id="16" name="Rectangle 8"/>
          <p:cNvSpPr>
            <a:spLocks noGrp="1"/>
          </p:cNvSpPr>
          <p:nvPr>
            <p:ph type="body" sz="quarter" idx="13"/>
          </p:nvPr>
        </p:nvSpPr>
        <p:spPr>
          <a:xfrm>
            <a:off x="304800" y="381000"/>
            <a:ext cx="3962400" cy="228600"/>
          </a:xfrm>
          <a:solidFill>
            <a:schemeClr val="accent6">
              <a:shade val="75000"/>
            </a:schemeClr>
          </a:solidFill>
        </p:spPr>
        <p:txBody>
          <a:bodyPr/>
          <a:lstStyle>
            <a:lvl1pPr>
              <a:defRPr b="1">
                <a:solidFill>
                  <a:schemeClr val="bg1"/>
                </a:solidFill>
              </a:defRPr>
            </a:lvl1pPr>
            <a:extLst/>
          </a:lstStyle>
          <a:p>
            <a:pPr lvl="0"/>
            <a:r>
              <a:rPr lang="en-US"/>
              <a:t>Click to edit Master text styles</a:t>
            </a:r>
          </a:p>
        </p:txBody>
      </p:sp>
      <p:sp>
        <p:nvSpPr>
          <p:cNvPr id="17" name="Rectangle 11"/>
          <p:cNvSpPr>
            <a:spLocks noGrp="1"/>
          </p:cNvSpPr>
          <p:nvPr>
            <p:ph sz="quarter" idx="15"/>
          </p:nvPr>
        </p:nvSpPr>
        <p:spPr>
          <a:xfrm>
            <a:off x="3048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8"/>
          <p:cNvSpPr>
            <a:spLocks noGrp="1"/>
          </p:cNvSpPr>
          <p:nvPr>
            <p:ph type="body" sz="quarter" idx="16"/>
          </p:nvPr>
        </p:nvSpPr>
        <p:spPr>
          <a:xfrm>
            <a:off x="301752" y="3319272"/>
            <a:ext cx="3965448" cy="228600"/>
          </a:xfrm>
          <a:solidFill>
            <a:schemeClr val="accent6">
              <a:shade val="75000"/>
            </a:schemeClr>
          </a:solidFill>
        </p:spPr>
        <p:txBody>
          <a:bodyPr/>
          <a:lstStyle>
            <a:lvl1pPr>
              <a:defRPr b="1">
                <a:solidFill>
                  <a:schemeClr val="bg1"/>
                </a:solidFill>
              </a:defRPr>
            </a:lvl1pPr>
            <a:extLst/>
          </a:lstStyle>
          <a:p>
            <a:pPr lvl="0"/>
            <a:r>
              <a:rPr lang="en-US"/>
              <a:t>Click to edit Master text styles</a:t>
            </a:r>
          </a:p>
        </p:txBody>
      </p:sp>
      <p:sp>
        <p:nvSpPr>
          <p:cNvPr id="20" name="Rectangle 11"/>
          <p:cNvSpPr>
            <a:spLocks noGrp="1"/>
          </p:cNvSpPr>
          <p:nvPr>
            <p:ph sz="quarter" idx="17"/>
          </p:nvPr>
        </p:nvSpPr>
        <p:spPr>
          <a:xfrm>
            <a:off x="3017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Rectangle 8"/>
          <p:cNvSpPr>
            <a:spLocks noGrp="1"/>
          </p:cNvSpPr>
          <p:nvPr>
            <p:ph type="body" sz="quarter" idx="18"/>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a:t>Click to edit Master text styles</a:t>
            </a:r>
          </a:p>
        </p:txBody>
      </p:sp>
      <p:sp>
        <p:nvSpPr>
          <p:cNvPr id="24" name="Rectangle 11"/>
          <p:cNvSpPr>
            <a:spLocks noGrp="1"/>
          </p:cNvSpPr>
          <p:nvPr>
            <p:ph sz="quarter" idx="19"/>
          </p:nvPr>
        </p:nvSpPr>
        <p:spPr>
          <a:xfrm>
            <a:off x="44196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Rectangle 8"/>
          <p:cNvSpPr>
            <a:spLocks noGrp="1"/>
          </p:cNvSpPr>
          <p:nvPr>
            <p:ph type="body" sz="quarter" idx="20"/>
          </p:nvPr>
        </p:nvSpPr>
        <p:spPr>
          <a:xfrm>
            <a:off x="4416552" y="3319272"/>
            <a:ext cx="3965448" cy="228600"/>
          </a:xfrm>
          <a:solidFill>
            <a:schemeClr val="accent6">
              <a:shade val="75000"/>
            </a:schemeClr>
          </a:solidFill>
        </p:spPr>
        <p:txBody>
          <a:bodyPr/>
          <a:lstStyle>
            <a:lvl1pPr>
              <a:defRPr b="1">
                <a:solidFill>
                  <a:schemeClr val="bg1"/>
                </a:solidFill>
              </a:defRPr>
            </a:lvl1pPr>
            <a:extLst/>
          </a:lstStyle>
          <a:p>
            <a:pPr lvl="0"/>
            <a:r>
              <a:rPr lang="en-US"/>
              <a:t>Click to edit Master text styles</a:t>
            </a:r>
          </a:p>
        </p:txBody>
      </p:sp>
      <p:sp>
        <p:nvSpPr>
          <p:cNvPr id="26" name="Rectangle 11"/>
          <p:cNvSpPr>
            <a:spLocks noGrp="1"/>
          </p:cNvSpPr>
          <p:nvPr>
            <p:ph sz="quarter" idx="21"/>
          </p:nvPr>
        </p:nvSpPr>
        <p:spPr>
          <a:xfrm>
            <a:off x="44165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4"/>
          <p:cNvSpPr>
            <a:spLocks noGrp="1"/>
          </p:cNvSpPr>
          <p:nvPr>
            <p:ph type="dt" sz="half" idx="22"/>
          </p:nvPr>
        </p:nvSpPr>
        <p:spPr/>
        <p:txBody>
          <a:bodyPr/>
          <a:lstStyle>
            <a:lvl1pPr>
              <a:defRPr/>
            </a:lvl1pPr>
          </a:lstStyle>
          <a:p>
            <a:pPr>
              <a:defRPr/>
            </a:pPr>
            <a:endParaRPr lang="en-US" dirty="0"/>
          </a:p>
        </p:txBody>
      </p:sp>
      <p:sp>
        <p:nvSpPr>
          <p:cNvPr id="12" name="Rectangle 6"/>
          <p:cNvSpPr>
            <a:spLocks noGrp="1"/>
          </p:cNvSpPr>
          <p:nvPr>
            <p:ph type="sldNum" sz="quarter" idx="23"/>
          </p:nvPr>
        </p:nvSpPr>
        <p:spPr/>
        <p:txBody>
          <a:bodyPr/>
          <a:lstStyle>
            <a:lvl1pPr>
              <a:defRPr/>
            </a:lvl1pPr>
          </a:lstStyle>
          <a:p>
            <a:pPr>
              <a:defRPr/>
            </a:pPr>
            <a:fld id="{61F69438-A97A-44FC-B615-69EA325299BC}" type="slidenum">
              <a:rPr lang="en-US" altLang="en-US"/>
              <a:pPr>
                <a:defRPr/>
              </a:pPr>
              <a:t>‹#›</a:t>
            </a:fld>
            <a:endParaRPr lang="en-US" altLang="en-US" dirty="0"/>
          </a:p>
        </p:txBody>
      </p:sp>
      <p:sp>
        <p:nvSpPr>
          <p:cNvPr id="13" name="Rectangle 12"/>
          <p:cNvSpPr>
            <a:spLocks noGrp="1"/>
          </p:cNvSpPr>
          <p:nvPr>
            <p:ph type="ftr" sz="quarter" idx="24"/>
          </p:nvPr>
        </p:nvSpPr>
        <p:spPr/>
        <p:txBody>
          <a:bodyPr/>
          <a:lstStyle>
            <a:lvl1pPr>
              <a:defRPr/>
            </a:lvl1pPr>
          </a:lstStyle>
          <a:p>
            <a:pPr>
              <a:defRPr/>
            </a:pPr>
            <a:endParaRPr lang="en-US" dirty="0"/>
          </a:p>
        </p:txBody>
      </p:sp>
    </p:spTree>
    <p:extLst>
      <p:ext uri="{BB962C8B-B14F-4D97-AF65-F5344CB8AC3E}">
        <p14:creationId xmlns:p14="http://schemas.microsoft.com/office/powerpoint/2010/main" val="699136888"/>
      </p:ext>
    </p:extLst>
  </p:cSld>
  <p:clrMapOvr>
    <a:masterClrMapping/>
  </p:clrMapOvr>
  <p:transition spd="slow">
    <p:wedg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Up: 1 Left, 3 Right">
    <p:spTree>
      <p:nvGrpSpPr>
        <p:cNvPr id="1" name=""/>
        <p:cNvGrpSpPr/>
        <p:nvPr/>
      </p:nvGrpSpPr>
      <p:grpSpPr>
        <a:xfrm>
          <a:off x="0" y="0"/>
          <a:ext cx="0" cy="0"/>
          <a:chOff x="0" y="0"/>
          <a:chExt cx="0" cy="0"/>
        </a:xfrm>
      </p:grpSpPr>
      <p:sp>
        <p:nvSpPr>
          <p:cNvPr id="4" name="Rectangle 2"/>
          <p:cNvSpPr>
            <a:spLocks noGrp="1"/>
          </p:cNvSpPr>
          <p:nvPr>
            <p:ph type="title"/>
          </p:nvPr>
        </p:nvSpPr>
        <p:spPr/>
        <p:txBody>
          <a:bodyPr/>
          <a:lstStyle/>
          <a:p>
            <a:r>
              <a:rPr lang="en-US"/>
              <a:t>Click to edit Master title style</a:t>
            </a:r>
          </a:p>
        </p:txBody>
      </p:sp>
      <p:sp>
        <p:nvSpPr>
          <p:cNvPr id="10" name="Rectangle 8"/>
          <p:cNvSpPr>
            <a:spLocks noGrp="1"/>
          </p:cNvSpPr>
          <p:nvPr>
            <p:ph type="body" sz="quarter" idx="14"/>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a:t>Click to edit Master text styles</a:t>
            </a:r>
          </a:p>
        </p:txBody>
      </p:sp>
      <p:sp>
        <p:nvSpPr>
          <p:cNvPr id="8" name="Rectangle 11"/>
          <p:cNvSpPr>
            <a:spLocks noGrp="1"/>
          </p:cNvSpPr>
          <p:nvPr>
            <p:ph sz="quarter" idx="16"/>
          </p:nvPr>
        </p:nvSpPr>
        <p:spPr>
          <a:xfrm>
            <a:off x="4419600" y="609600"/>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Rectangle 8"/>
          <p:cNvSpPr>
            <a:spLocks noGrp="1"/>
          </p:cNvSpPr>
          <p:nvPr>
            <p:ph type="body" sz="quarter" idx="13"/>
          </p:nvPr>
        </p:nvSpPr>
        <p:spPr>
          <a:xfrm>
            <a:off x="304800" y="381000"/>
            <a:ext cx="3965448" cy="228600"/>
          </a:xfrm>
          <a:solidFill>
            <a:schemeClr val="accent6">
              <a:shade val="75000"/>
            </a:schemeClr>
          </a:solidFill>
        </p:spPr>
        <p:txBody>
          <a:bodyPr/>
          <a:lstStyle>
            <a:lvl1pPr>
              <a:defRPr b="1">
                <a:solidFill>
                  <a:schemeClr val="bg1"/>
                </a:solidFill>
              </a:defRPr>
            </a:lvl1pPr>
            <a:extLst/>
          </a:lstStyle>
          <a:p>
            <a:pPr lvl="0"/>
            <a:r>
              <a:rPr lang="en-US"/>
              <a:t>Click to edit Master text styles</a:t>
            </a:r>
          </a:p>
        </p:txBody>
      </p:sp>
      <p:sp>
        <p:nvSpPr>
          <p:cNvPr id="20" name="Rectangle 11"/>
          <p:cNvSpPr>
            <a:spLocks noGrp="1"/>
          </p:cNvSpPr>
          <p:nvPr>
            <p:ph sz="quarter" idx="15"/>
          </p:nvPr>
        </p:nvSpPr>
        <p:spPr>
          <a:xfrm>
            <a:off x="304800"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8"/>
          <p:cNvSpPr>
            <a:spLocks noGrp="1"/>
          </p:cNvSpPr>
          <p:nvPr>
            <p:ph type="body" sz="quarter" idx="17"/>
          </p:nvPr>
        </p:nvSpPr>
        <p:spPr>
          <a:xfrm>
            <a:off x="4416552" y="2340864"/>
            <a:ext cx="3962400" cy="228600"/>
          </a:xfrm>
          <a:solidFill>
            <a:schemeClr val="accent6">
              <a:shade val="75000"/>
            </a:schemeClr>
          </a:solidFill>
        </p:spPr>
        <p:txBody>
          <a:bodyPr/>
          <a:lstStyle>
            <a:lvl1pPr>
              <a:defRPr b="1">
                <a:solidFill>
                  <a:schemeClr val="bg1"/>
                </a:solidFill>
              </a:defRPr>
            </a:lvl1pPr>
            <a:extLst/>
          </a:lstStyle>
          <a:p>
            <a:pPr lvl="0"/>
            <a:r>
              <a:rPr lang="en-US"/>
              <a:t>Click to edit Master text styles</a:t>
            </a:r>
          </a:p>
        </p:txBody>
      </p:sp>
      <p:sp>
        <p:nvSpPr>
          <p:cNvPr id="13" name="Rectangle 11"/>
          <p:cNvSpPr>
            <a:spLocks noGrp="1"/>
          </p:cNvSpPr>
          <p:nvPr>
            <p:ph sz="quarter" idx="18"/>
          </p:nvPr>
        </p:nvSpPr>
        <p:spPr>
          <a:xfrm>
            <a:off x="4416552" y="256946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ectangle 8"/>
          <p:cNvSpPr>
            <a:spLocks noGrp="1"/>
          </p:cNvSpPr>
          <p:nvPr>
            <p:ph type="body" sz="quarter" idx="19"/>
          </p:nvPr>
        </p:nvSpPr>
        <p:spPr>
          <a:xfrm>
            <a:off x="4419600" y="4291584"/>
            <a:ext cx="3962400" cy="228600"/>
          </a:xfrm>
          <a:solidFill>
            <a:schemeClr val="accent6">
              <a:shade val="75000"/>
            </a:schemeClr>
          </a:solidFill>
        </p:spPr>
        <p:txBody>
          <a:bodyPr/>
          <a:lstStyle>
            <a:lvl1pPr>
              <a:defRPr b="1">
                <a:solidFill>
                  <a:schemeClr val="bg1"/>
                </a:solidFill>
              </a:defRPr>
            </a:lvl1pPr>
            <a:extLst/>
          </a:lstStyle>
          <a:p>
            <a:pPr lvl="0"/>
            <a:r>
              <a:rPr lang="en-US"/>
              <a:t>Click to edit Master text styles</a:t>
            </a:r>
          </a:p>
        </p:txBody>
      </p:sp>
      <p:sp>
        <p:nvSpPr>
          <p:cNvPr id="15" name="Rectangle 11"/>
          <p:cNvSpPr>
            <a:spLocks noGrp="1"/>
          </p:cNvSpPr>
          <p:nvPr>
            <p:ph sz="quarter" idx="20"/>
          </p:nvPr>
        </p:nvSpPr>
        <p:spPr>
          <a:xfrm>
            <a:off x="4419600" y="452018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4"/>
          <p:cNvSpPr>
            <a:spLocks noGrp="1"/>
          </p:cNvSpPr>
          <p:nvPr>
            <p:ph type="dt" sz="half" idx="21"/>
          </p:nvPr>
        </p:nvSpPr>
        <p:spPr/>
        <p:txBody>
          <a:bodyPr/>
          <a:lstStyle>
            <a:lvl1pPr>
              <a:defRPr/>
            </a:lvl1pPr>
          </a:lstStyle>
          <a:p>
            <a:pPr>
              <a:defRPr/>
            </a:pPr>
            <a:endParaRPr lang="en-US" dirty="0"/>
          </a:p>
        </p:txBody>
      </p:sp>
      <p:sp>
        <p:nvSpPr>
          <p:cNvPr id="16" name="Rectangle 6"/>
          <p:cNvSpPr>
            <a:spLocks noGrp="1"/>
          </p:cNvSpPr>
          <p:nvPr>
            <p:ph type="sldNum" sz="quarter" idx="22"/>
          </p:nvPr>
        </p:nvSpPr>
        <p:spPr/>
        <p:txBody>
          <a:bodyPr/>
          <a:lstStyle>
            <a:lvl1pPr>
              <a:defRPr/>
            </a:lvl1pPr>
          </a:lstStyle>
          <a:p>
            <a:pPr>
              <a:defRPr/>
            </a:pPr>
            <a:fld id="{89B7EBED-40DE-4E01-9B7D-5238DD2C16C8}" type="slidenum">
              <a:rPr lang="en-US" altLang="en-US"/>
              <a:pPr>
                <a:defRPr/>
              </a:pPr>
              <a:t>‹#›</a:t>
            </a:fld>
            <a:endParaRPr lang="en-US" altLang="en-US" dirty="0"/>
          </a:p>
        </p:txBody>
      </p:sp>
      <p:sp>
        <p:nvSpPr>
          <p:cNvPr id="17" name="Rectangle 12"/>
          <p:cNvSpPr>
            <a:spLocks noGrp="1"/>
          </p:cNvSpPr>
          <p:nvPr>
            <p:ph type="ftr" sz="quarter" idx="23"/>
          </p:nvPr>
        </p:nvSpPr>
        <p:spPr/>
        <p:txBody>
          <a:bodyPr/>
          <a:lstStyle>
            <a:lvl1pPr>
              <a:defRPr/>
            </a:lvl1pPr>
          </a:lstStyle>
          <a:p>
            <a:pPr>
              <a:defRPr/>
            </a:pPr>
            <a:endParaRPr lang="en-US" dirty="0"/>
          </a:p>
        </p:txBody>
      </p:sp>
    </p:spTree>
    <p:extLst>
      <p:ext uri="{BB962C8B-B14F-4D97-AF65-F5344CB8AC3E}">
        <p14:creationId xmlns:p14="http://schemas.microsoft.com/office/powerpoint/2010/main" val="3745240857"/>
      </p:ext>
    </p:extLst>
  </p:cSld>
  <p:clrMapOvr>
    <a:masterClrMapping/>
  </p:clrMapOvr>
  <p:transition spd="slow">
    <p:wedg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Up: 3 Left, 1 Righ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a:t>Click to edit Master title style</a:t>
            </a:r>
          </a:p>
        </p:txBody>
      </p:sp>
      <p:sp>
        <p:nvSpPr>
          <p:cNvPr id="18" name="Rectangle 8"/>
          <p:cNvSpPr>
            <a:spLocks noGrp="1"/>
          </p:cNvSpPr>
          <p:nvPr>
            <p:ph type="body" sz="quarter" idx="13"/>
          </p:nvPr>
        </p:nvSpPr>
        <p:spPr>
          <a:xfrm>
            <a:off x="4416552" y="381000"/>
            <a:ext cx="3965448" cy="228600"/>
          </a:xfrm>
          <a:solidFill>
            <a:schemeClr val="accent6">
              <a:shade val="75000"/>
            </a:schemeClr>
          </a:solidFill>
        </p:spPr>
        <p:txBody>
          <a:bodyPr/>
          <a:lstStyle>
            <a:lvl1pPr>
              <a:defRPr b="1">
                <a:solidFill>
                  <a:schemeClr val="bg1"/>
                </a:solidFill>
              </a:defRPr>
            </a:lvl1pPr>
            <a:extLst/>
          </a:lstStyle>
          <a:p>
            <a:pPr lvl="0"/>
            <a:r>
              <a:rPr lang="en-US"/>
              <a:t>Click to edit Master text styles</a:t>
            </a:r>
          </a:p>
        </p:txBody>
      </p:sp>
      <p:sp>
        <p:nvSpPr>
          <p:cNvPr id="21" name="Rectangle 11"/>
          <p:cNvSpPr>
            <a:spLocks noGrp="1"/>
          </p:cNvSpPr>
          <p:nvPr>
            <p:ph sz="quarter" idx="15"/>
          </p:nvPr>
        </p:nvSpPr>
        <p:spPr>
          <a:xfrm>
            <a:off x="4416552"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a:spLocks noGrp="1"/>
          </p:cNvSpPr>
          <p:nvPr>
            <p:ph type="body" sz="quarter" idx="14"/>
          </p:nvPr>
        </p:nvSpPr>
        <p:spPr>
          <a:xfrm>
            <a:off x="304800" y="381000"/>
            <a:ext cx="3962400" cy="228600"/>
          </a:xfrm>
          <a:solidFill>
            <a:schemeClr val="accent6">
              <a:shade val="75000"/>
            </a:schemeClr>
          </a:solidFill>
        </p:spPr>
        <p:txBody>
          <a:bodyPr/>
          <a:lstStyle>
            <a:lvl1pPr>
              <a:defRPr b="1">
                <a:solidFill>
                  <a:schemeClr val="bg1"/>
                </a:solidFill>
              </a:defRPr>
            </a:lvl1pPr>
            <a:extLst/>
          </a:lstStyle>
          <a:p>
            <a:pPr lvl="0"/>
            <a:r>
              <a:rPr lang="en-US"/>
              <a:t>Click to edit Master text styles</a:t>
            </a:r>
          </a:p>
        </p:txBody>
      </p:sp>
      <p:sp>
        <p:nvSpPr>
          <p:cNvPr id="10" name="Rectangle 11"/>
          <p:cNvSpPr>
            <a:spLocks noGrp="1"/>
          </p:cNvSpPr>
          <p:nvPr>
            <p:ph sz="quarter" idx="16"/>
          </p:nvPr>
        </p:nvSpPr>
        <p:spPr>
          <a:xfrm>
            <a:off x="304800" y="609600"/>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8"/>
          <p:cNvSpPr>
            <a:spLocks noGrp="1"/>
          </p:cNvSpPr>
          <p:nvPr>
            <p:ph type="body" sz="quarter" idx="17"/>
          </p:nvPr>
        </p:nvSpPr>
        <p:spPr>
          <a:xfrm>
            <a:off x="301752" y="2340864"/>
            <a:ext cx="3962400" cy="228600"/>
          </a:xfrm>
          <a:solidFill>
            <a:schemeClr val="accent6">
              <a:shade val="75000"/>
            </a:schemeClr>
          </a:solidFill>
        </p:spPr>
        <p:txBody>
          <a:bodyPr/>
          <a:lstStyle>
            <a:lvl1pPr>
              <a:defRPr b="1">
                <a:solidFill>
                  <a:schemeClr val="bg1"/>
                </a:solidFill>
              </a:defRPr>
            </a:lvl1pPr>
            <a:extLst/>
          </a:lstStyle>
          <a:p>
            <a:pPr lvl="0"/>
            <a:r>
              <a:rPr lang="en-US"/>
              <a:t>Click to edit Master text styles</a:t>
            </a:r>
          </a:p>
        </p:txBody>
      </p:sp>
      <p:sp>
        <p:nvSpPr>
          <p:cNvPr id="14" name="Rectangle 11"/>
          <p:cNvSpPr>
            <a:spLocks noGrp="1"/>
          </p:cNvSpPr>
          <p:nvPr>
            <p:ph sz="quarter" idx="18"/>
          </p:nvPr>
        </p:nvSpPr>
        <p:spPr>
          <a:xfrm>
            <a:off x="301752" y="256946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Rectangle 8"/>
          <p:cNvSpPr>
            <a:spLocks noGrp="1"/>
          </p:cNvSpPr>
          <p:nvPr>
            <p:ph type="body" sz="quarter" idx="19"/>
          </p:nvPr>
        </p:nvSpPr>
        <p:spPr>
          <a:xfrm>
            <a:off x="304800" y="4291584"/>
            <a:ext cx="3962400" cy="228600"/>
          </a:xfrm>
          <a:solidFill>
            <a:schemeClr val="accent6">
              <a:shade val="75000"/>
            </a:schemeClr>
          </a:solidFill>
        </p:spPr>
        <p:txBody>
          <a:bodyPr/>
          <a:lstStyle>
            <a:lvl1pPr>
              <a:defRPr b="1">
                <a:solidFill>
                  <a:schemeClr val="bg1"/>
                </a:solidFill>
              </a:defRPr>
            </a:lvl1pPr>
            <a:extLst/>
          </a:lstStyle>
          <a:p>
            <a:pPr lvl="0"/>
            <a:r>
              <a:rPr lang="en-US"/>
              <a:t>Click to edit Master text styles</a:t>
            </a:r>
          </a:p>
        </p:txBody>
      </p:sp>
      <p:sp>
        <p:nvSpPr>
          <p:cNvPr id="16" name="Rectangle 11"/>
          <p:cNvSpPr>
            <a:spLocks noGrp="1"/>
          </p:cNvSpPr>
          <p:nvPr>
            <p:ph sz="quarter" idx="20"/>
          </p:nvPr>
        </p:nvSpPr>
        <p:spPr>
          <a:xfrm>
            <a:off x="304800" y="452018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4"/>
          <p:cNvSpPr>
            <a:spLocks noGrp="1"/>
          </p:cNvSpPr>
          <p:nvPr>
            <p:ph type="dt" sz="half" idx="21"/>
          </p:nvPr>
        </p:nvSpPr>
        <p:spPr/>
        <p:txBody>
          <a:bodyPr/>
          <a:lstStyle>
            <a:lvl1pPr>
              <a:defRPr/>
            </a:lvl1pPr>
          </a:lstStyle>
          <a:p>
            <a:pPr>
              <a:defRPr/>
            </a:pPr>
            <a:endParaRPr lang="en-US" dirty="0"/>
          </a:p>
        </p:txBody>
      </p:sp>
      <p:sp>
        <p:nvSpPr>
          <p:cNvPr id="12" name="Rectangle 6"/>
          <p:cNvSpPr>
            <a:spLocks noGrp="1"/>
          </p:cNvSpPr>
          <p:nvPr>
            <p:ph type="sldNum" sz="quarter" idx="22"/>
          </p:nvPr>
        </p:nvSpPr>
        <p:spPr/>
        <p:txBody>
          <a:bodyPr/>
          <a:lstStyle>
            <a:lvl1pPr>
              <a:defRPr/>
            </a:lvl1pPr>
          </a:lstStyle>
          <a:p>
            <a:pPr>
              <a:defRPr/>
            </a:pPr>
            <a:fld id="{BFB33526-49E1-41A4-9E11-B8F92EC0D09B}" type="slidenum">
              <a:rPr lang="en-US" altLang="en-US"/>
              <a:pPr>
                <a:defRPr/>
              </a:pPr>
              <a:t>‹#›</a:t>
            </a:fld>
            <a:endParaRPr lang="en-US" altLang="en-US" dirty="0"/>
          </a:p>
        </p:txBody>
      </p:sp>
      <p:sp>
        <p:nvSpPr>
          <p:cNvPr id="17" name="Rectangle 12"/>
          <p:cNvSpPr>
            <a:spLocks noGrp="1"/>
          </p:cNvSpPr>
          <p:nvPr>
            <p:ph type="ftr" sz="quarter" idx="23"/>
          </p:nvPr>
        </p:nvSpPr>
        <p:spPr/>
        <p:txBody>
          <a:bodyPr/>
          <a:lstStyle>
            <a:lvl1pPr>
              <a:defRPr/>
            </a:lvl1pPr>
          </a:lstStyle>
          <a:p>
            <a:pPr>
              <a:defRPr/>
            </a:pPr>
            <a:endParaRPr lang="en-US" dirty="0"/>
          </a:p>
        </p:txBody>
      </p:sp>
    </p:spTree>
    <p:extLst>
      <p:ext uri="{BB962C8B-B14F-4D97-AF65-F5344CB8AC3E}">
        <p14:creationId xmlns:p14="http://schemas.microsoft.com/office/powerpoint/2010/main" val="201553508"/>
      </p:ext>
    </p:extLst>
  </p:cSld>
  <p:clrMapOvr>
    <a:masterClrMapping/>
  </p:clrMapOvr>
  <p:transition spd="slow">
    <p:wedg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5-Up: 2 Left, 3 Right">
    <p:spTree>
      <p:nvGrpSpPr>
        <p:cNvPr id="1" name=""/>
        <p:cNvGrpSpPr/>
        <p:nvPr/>
      </p:nvGrpSpPr>
      <p:grpSpPr>
        <a:xfrm>
          <a:off x="0" y="0"/>
          <a:ext cx="0" cy="0"/>
          <a:chOff x="0" y="0"/>
          <a:chExt cx="0" cy="0"/>
        </a:xfrm>
      </p:grpSpPr>
      <p:sp>
        <p:nvSpPr>
          <p:cNvPr id="20" name="Rectangle 2"/>
          <p:cNvSpPr>
            <a:spLocks noGrp="1"/>
          </p:cNvSpPr>
          <p:nvPr>
            <p:ph type="title"/>
          </p:nvPr>
        </p:nvSpPr>
        <p:spPr/>
        <p:txBody>
          <a:bodyPr/>
          <a:lstStyle/>
          <a:p>
            <a:r>
              <a:rPr lang="en-US"/>
              <a:t>Click to edit Master title style</a:t>
            </a:r>
          </a:p>
        </p:txBody>
      </p:sp>
      <p:sp>
        <p:nvSpPr>
          <p:cNvPr id="23" name="Rectangle 8"/>
          <p:cNvSpPr>
            <a:spLocks noGrp="1"/>
          </p:cNvSpPr>
          <p:nvPr>
            <p:ph type="body" sz="quarter" idx="13"/>
          </p:nvPr>
        </p:nvSpPr>
        <p:spPr>
          <a:xfrm>
            <a:off x="304800" y="381000"/>
            <a:ext cx="3962400" cy="228600"/>
          </a:xfrm>
          <a:solidFill>
            <a:schemeClr val="accent6">
              <a:shade val="75000"/>
            </a:schemeClr>
          </a:solidFill>
        </p:spPr>
        <p:txBody>
          <a:bodyPr/>
          <a:lstStyle>
            <a:lvl1pPr>
              <a:defRPr b="1">
                <a:solidFill>
                  <a:schemeClr val="bg1"/>
                </a:solidFill>
              </a:defRPr>
            </a:lvl1pPr>
            <a:extLst/>
          </a:lstStyle>
          <a:p>
            <a:pPr lvl="0"/>
            <a:r>
              <a:rPr lang="en-US"/>
              <a:t>Click to edit Master text styles</a:t>
            </a:r>
          </a:p>
        </p:txBody>
      </p:sp>
      <p:sp>
        <p:nvSpPr>
          <p:cNvPr id="24" name="Rectangle 11"/>
          <p:cNvSpPr>
            <a:spLocks noGrp="1"/>
          </p:cNvSpPr>
          <p:nvPr>
            <p:ph sz="quarter" idx="15"/>
          </p:nvPr>
        </p:nvSpPr>
        <p:spPr>
          <a:xfrm>
            <a:off x="3048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Rectangle 8"/>
          <p:cNvSpPr>
            <a:spLocks noGrp="1"/>
          </p:cNvSpPr>
          <p:nvPr>
            <p:ph type="body" sz="quarter" idx="16"/>
          </p:nvPr>
        </p:nvSpPr>
        <p:spPr>
          <a:xfrm>
            <a:off x="301752" y="3319272"/>
            <a:ext cx="3965448" cy="228600"/>
          </a:xfrm>
          <a:solidFill>
            <a:schemeClr val="accent6">
              <a:shade val="75000"/>
            </a:schemeClr>
          </a:solidFill>
        </p:spPr>
        <p:txBody>
          <a:bodyPr/>
          <a:lstStyle>
            <a:lvl1pPr>
              <a:defRPr b="1">
                <a:solidFill>
                  <a:schemeClr val="bg1"/>
                </a:solidFill>
              </a:defRPr>
            </a:lvl1pPr>
            <a:extLst/>
          </a:lstStyle>
          <a:p>
            <a:pPr lvl="0"/>
            <a:r>
              <a:rPr lang="en-US"/>
              <a:t>Click to edit Master text styles</a:t>
            </a:r>
          </a:p>
        </p:txBody>
      </p:sp>
      <p:sp>
        <p:nvSpPr>
          <p:cNvPr id="26" name="Rectangle 11"/>
          <p:cNvSpPr>
            <a:spLocks noGrp="1"/>
          </p:cNvSpPr>
          <p:nvPr>
            <p:ph sz="quarter" idx="17"/>
          </p:nvPr>
        </p:nvSpPr>
        <p:spPr>
          <a:xfrm>
            <a:off x="3017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Rectangle 8"/>
          <p:cNvSpPr>
            <a:spLocks noGrp="1"/>
          </p:cNvSpPr>
          <p:nvPr>
            <p:ph type="body" sz="quarter" idx="14"/>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a:t>Click to edit Master text styles</a:t>
            </a:r>
          </a:p>
        </p:txBody>
      </p:sp>
      <p:sp>
        <p:nvSpPr>
          <p:cNvPr id="29" name="Rectangle 11"/>
          <p:cNvSpPr>
            <a:spLocks noGrp="1"/>
          </p:cNvSpPr>
          <p:nvPr>
            <p:ph sz="quarter" idx="18"/>
          </p:nvPr>
        </p:nvSpPr>
        <p:spPr>
          <a:xfrm>
            <a:off x="4419600" y="609600"/>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Rectangle 8"/>
          <p:cNvSpPr>
            <a:spLocks noGrp="1"/>
          </p:cNvSpPr>
          <p:nvPr>
            <p:ph type="body" sz="quarter" idx="19"/>
          </p:nvPr>
        </p:nvSpPr>
        <p:spPr>
          <a:xfrm>
            <a:off x="4416552" y="2340864"/>
            <a:ext cx="3962400" cy="228600"/>
          </a:xfrm>
          <a:solidFill>
            <a:schemeClr val="accent6">
              <a:shade val="75000"/>
            </a:schemeClr>
          </a:solidFill>
        </p:spPr>
        <p:txBody>
          <a:bodyPr/>
          <a:lstStyle>
            <a:lvl1pPr>
              <a:defRPr b="1">
                <a:solidFill>
                  <a:schemeClr val="bg1"/>
                </a:solidFill>
              </a:defRPr>
            </a:lvl1pPr>
            <a:extLst/>
          </a:lstStyle>
          <a:p>
            <a:pPr lvl="0"/>
            <a:r>
              <a:rPr lang="en-US"/>
              <a:t>Click to edit Master text styles</a:t>
            </a:r>
          </a:p>
        </p:txBody>
      </p:sp>
      <p:sp>
        <p:nvSpPr>
          <p:cNvPr id="32" name="Rectangle 11"/>
          <p:cNvSpPr>
            <a:spLocks noGrp="1"/>
          </p:cNvSpPr>
          <p:nvPr>
            <p:ph sz="quarter" idx="20"/>
          </p:nvPr>
        </p:nvSpPr>
        <p:spPr>
          <a:xfrm>
            <a:off x="4416552" y="256946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Rectangle 8"/>
          <p:cNvSpPr>
            <a:spLocks noGrp="1"/>
          </p:cNvSpPr>
          <p:nvPr>
            <p:ph type="body" sz="quarter" idx="21"/>
          </p:nvPr>
        </p:nvSpPr>
        <p:spPr>
          <a:xfrm>
            <a:off x="4419600" y="4291584"/>
            <a:ext cx="3962400" cy="228600"/>
          </a:xfrm>
          <a:solidFill>
            <a:schemeClr val="accent6">
              <a:shade val="75000"/>
            </a:schemeClr>
          </a:solidFill>
        </p:spPr>
        <p:txBody>
          <a:bodyPr/>
          <a:lstStyle>
            <a:lvl1pPr>
              <a:defRPr b="1">
                <a:solidFill>
                  <a:schemeClr val="bg1"/>
                </a:solidFill>
              </a:defRPr>
            </a:lvl1pPr>
            <a:extLst/>
          </a:lstStyle>
          <a:p>
            <a:pPr lvl="0"/>
            <a:r>
              <a:rPr lang="en-US"/>
              <a:t>Click to edit Master text styles</a:t>
            </a:r>
          </a:p>
        </p:txBody>
      </p:sp>
      <p:sp>
        <p:nvSpPr>
          <p:cNvPr id="34" name="Rectangle 11"/>
          <p:cNvSpPr>
            <a:spLocks noGrp="1"/>
          </p:cNvSpPr>
          <p:nvPr>
            <p:ph sz="quarter" idx="22"/>
          </p:nvPr>
        </p:nvSpPr>
        <p:spPr>
          <a:xfrm>
            <a:off x="4419600" y="452018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4"/>
          <p:cNvSpPr>
            <a:spLocks noGrp="1"/>
          </p:cNvSpPr>
          <p:nvPr>
            <p:ph type="dt" sz="half" idx="23"/>
          </p:nvPr>
        </p:nvSpPr>
        <p:spPr/>
        <p:txBody>
          <a:bodyPr/>
          <a:lstStyle>
            <a:lvl1pPr>
              <a:defRPr/>
            </a:lvl1pPr>
          </a:lstStyle>
          <a:p>
            <a:pPr>
              <a:defRPr/>
            </a:pPr>
            <a:endParaRPr lang="en-US" dirty="0"/>
          </a:p>
        </p:txBody>
      </p:sp>
      <p:sp>
        <p:nvSpPr>
          <p:cNvPr id="14" name="Rectangle 6"/>
          <p:cNvSpPr>
            <a:spLocks noGrp="1"/>
          </p:cNvSpPr>
          <p:nvPr>
            <p:ph type="sldNum" sz="quarter" idx="24"/>
          </p:nvPr>
        </p:nvSpPr>
        <p:spPr/>
        <p:txBody>
          <a:bodyPr/>
          <a:lstStyle>
            <a:lvl1pPr>
              <a:defRPr/>
            </a:lvl1pPr>
          </a:lstStyle>
          <a:p>
            <a:pPr>
              <a:defRPr/>
            </a:pPr>
            <a:fld id="{4C263F00-4BB0-4FD8-B069-6DB413E58F9E}" type="slidenum">
              <a:rPr lang="en-US" altLang="en-US"/>
              <a:pPr>
                <a:defRPr/>
              </a:pPr>
              <a:t>‹#›</a:t>
            </a:fld>
            <a:endParaRPr lang="en-US" altLang="en-US" dirty="0"/>
          </a:p>
        </p:txBody>
      </p:sp>
      <p:sp>
        <p:nvSpPr>
          <p:cNvPr id="15" name="Rectangle 12"/>
          <p:cNvSpPr>
            <a:spLocks noGrp="1"/>
          </p:cNvSpPr>
          <p:nvPr>
            <p:ph type="ftr" sz="quarter" idx="25"/>
          </p:nvPr>
        </p:nvSpPr>
        <p:spPr/>
        <p:txBody>
          <a:bodyPr/>
          <a:lstStyle>
            <a:lvl1pPr>
              <a:defRPr/>
            </a:lvl1pPr>
          </a:lstStyle>
          <a:p>
            <a:pPr>
              <a:defRPr/>
            </a:pPr>
            <a:endParaRPr lang="en-US" dirty="0"/>
          </a:p>
        </p:txBody>
      </p:sp>
    </p:spTree>
    <p:extLst>
      <p:ext uri="{BB962C8B-B14F-4D97-AF65-F5344CB8AC3E}">
        <p14:creationId xmlns:p14="http://schemas.microsoft.com/office/powerpoint/2010/main" val="3571891816"/>
      </p:ext>
    </p:extLst>
  </p:cSld>
  <p:clrMapOvr>
    <a:masterClrMapping/>
  </p:clrMapOvr>
  <p:transition spd="slow">
    <p:wedg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5-Up: 3 Left, 2 Right">
    <p:spTree>
      <p:nvGrpSpPr>
        <p:cNvPr id="1" name=""/>
        <p:cNvGrpSpPr/>
        <p:nvPr/>
      </p:nvGrpSpPr>
      <p:grpSpPr>
        <a:xfrm>
          <a:off x="0" y="0"/>
          <a:ext cx="0" cy="0"/>
          <a:chOff x="0" y="0"/>
          <a:chExt cx="0" cy="0"/>
        </a:xfrm>
      </p:grpSpPr>
      <p:sp>
        <p:nvSpPr>
          <p:cNvPr id="5" name="Rectangle 2"/>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21" name="Rectangle 8"/>
          <p:cNvSpPr>
            <a:spLocks noGrp="1"/>
          </p:cNvSpPr>
          <p:nvPr>
            <p:ph type="body" sz="quarter" idx="14"/>
          </p:nvPr>
        </p:nvSpPr>
        <p:spPr>
          <a:xfrm>
            <a:off x="307848" y="381000"/>
            <a:ext cx="3962400" cy="228600"/>
          </a:xfrm>
          <a:solidFill>
            <a:schemeClr val="accent6">
              <a:shade val="75000"/>
            </a:schemeClr>
          </a:solidFill>
        </p:spPr>
        <p:txBody>
          <a:bodyPr/>
          <a:lstStyle>
            <a:lvl1pPr>
              <a:defRPr b="1">
                <a:solidFill>
                  <a:schemeClr val="bg1"/>
                </a:solidFill>
              </a:defRPr>
            </a:lvl1pPr>
            <a:extLst/>
          </a:lstStyle>
          <a:p>
            <a:pPr lvl="0"/>
            <a:r>
              <a:rPr lang="en-US"/>
              <a:t>Click to edit Master text styles</a:t>
            </a:r>
          </a:p>
        </p:txBody>
      </p:sp>
      <p:sp>
        <p:nvSpPr>
          <p:cNvPr id="22" name="Rectangle 11"/>
          <p:cNvSpPr>
            <a:spLocks noGrp="1"/>
          </p:cNvSpPr>
          <p:nvPr>
            <p:ph sz="quarter" idx="16"/>
          </p:nvPr>
        </p:nvSpPr>
        <p:spPr>
          <a:xfrm>
            <a:off x="307848" y="609600"/>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Rectangle 8"/>
          <p:cNvSpPr>
            <a:spLocks noGrp="1"/>
          </p:cNvSpPr>
          <p:nvPr>
            <p:ph type="body" sz="quarter" idx="17"/>
          </p:nvPr>
        </p:nvSpPr>
        <p:spPr>
          <a:xfrm>
            <a:off x="304800" y="2340864"/>
            <a:ext cx="3962400" cy="228600"/>
          </a:xfrm>
          <a:solidFill>
            <a:schemeClr val="accent6">
              <a:shade val="75000"/>
            </a:schemeClr>
          </a:solidFill>
        </p:spPr>
        <p:txBody>
          <a:bodyPr/>
          <a:lstStyle>
            <a:lvl1pPr>
              <a:defRPr b="1">
                <a:solidFill>
                  <a:schemeClr val="bg1"/>
                </a:solidFill>
              </a:defRPr>
            </a:lvl1pPr>
            <a:extLst/>
          </a:lstStyle>
          <a:p>
            <a:pPr lvl="0"/>
            <a:r>
              <a:rPr lang="en-US"/>
              <a:t>Click to edit Master text styles</a:t>
            </a:r>
          </a:p>
        </p:txBody>
      </p:sp>
      <p:sp>
        <p:nvSpPr>
          <p:cNvPr id="26" name="Rectangle 11"/>
          <p:cNvSpPr>
            <a:spLocks noGrp="1"/>
          </p:cNvSpPr>
          <p:nvPr>
            <p:ph sz="quarter" idx="18"/>
          </p:nvPr>
        </p:nvSpPr>
        <p:spPr>
          <a:xfrm>
            <a:off x="304800" y="256946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Rectangle 8"/>
          <p:cNvSpPr>
            <a:spLocks noGrp="1"/>
          </p:cNvSpPr>
          <p:nvPr>
            <p:ph type="body" sz="quarter" idx="19"/>
          </p:nvPr>
        </p:nvSpPr>
        <p:spPr>
          <a:xfrm>
            <a:off x="307848" y="4291584"/>
            <a:ext cx="3962400" cy="228600"/>
          </a:xfrm>
          <a:solidFill>
            <a:schemeClr val="accent6">
              <a:shade val="75000"/>
            </a:schemeClr>
          </a:solidFill>
        </p:spPr>
        <p:txBody>
          <a:bodyPr/>
          <a:lstStyle>
            <a:lvl1pPr>
              <a:defRPr b="1">
                <a:solidFill>
                  <a:schemeClr val="bg1"/>
                </a:solidFill>
              </a:defRPr>
            </a:lvl1pPr>
            <a:extLst/>
          </a:lstStyle>
          <a:p>
            <a:pPr lvl="0"/>
            <a:r>
              <a:rPr lang="en-US"/>
              <a:t>Click to edit Master text styles</a:t>
            </a:r>
          </a:p>
        </p:txBody>
      </p:sp>
      <p:sp>
        <p:nvSpPr>
          <p:cNvPr id="28" name="Rectangle 11"/>
          <p:cNvSpPr>
            <a:spLocks noGrp="1"/>
          </p:cNvSpPr>
          <p:nvPr>
            <p:ph sz="quarter" idx="20"/>
          </p:nvPr>
        </p:nvSpPr>
        <p:spPr>
          <a:xfrm>
            <a:off x="307848" y="452018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8"/>
          <p:cNvSpPr>
            <a:spLocks noGrp="1"/>
          </p:cNvSpPr>
          <p:nvPr>
            <p:ph type="body" sz="quarter" idx="2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a:t>Click to edit Master text styles</a:t>
            </a:r>
          </a:p>
        </p:txBody>
      </p:sp>
      <p:sp>
        <p:nvSpPr>
          <p:cNvPr id="13" name="Rectangle 11"/>
          <p:cNvSpPr>
            <a:spLocks noGrp="1"/>
          </p:cNvSpPr>
          <p:nvPr>
            <p:ph sz="quarter" idx="22"/>
          </p:nvPr>
        </p:nvSpPr>
        <p:spPr>
          <a:xfrm>
            <a:off x="44196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8"/>
          <p:cNvSpPr>
            <a:spLocks noGrp="1"/>
          </p:cNvSpPr>
          <p:nvPr>
            <p:ph type="body" sz="quarter" idx="23"/>
          </p:nvPr>
        </p:nvSpPr>
        <p:spPr>
          <a:xfrm>
            <a:off x="4416552" y="3319272"/>
            <a:ext cx="3965448" cy="228600"/>
          </a:xfrm>
          <a:solidFill>
            <a:schemeClr val="accent6">
              <a:shade val="75000"/>
            </a:schemeClr>
          </a:solidFill>
        </p:spPr>
        <p:txBody>
          <a:bodyPr/>
          <a:lstStyle>
            <a:lvl1pPr>
              <a:defRPr b="1">
                <a:solidFill>
                  <a:schemeClr val="bg1"/>
                </a:solidFill>
              </a:defRPr>
            </a:lvl1pPr>
            <a:extLst/>
          </a:lstStyle>
          <a:p>
            <a:pPr lvl="0"/>
            <a:r>
              <a:rPr lang="en-US"/>
              <a:t>Click to edit Master text styles</a:t>
            </a:r>
          </a:p>
        </p:txBody>
      </p:sp>
      <p:sp>
        <p:nvSpPr>
          <p:cNvPr id="16" name="Rectangle 11"/>
          <p:cNvSpPr>
            <a:spLocks noGrp="1"/>
          </p:cNvSpPr>
          <p:nvPr>
            <p:ph sz="quarter" idx="24"/>
          </p:nvPr>
        </p:nvSpPr>
        <p:spPr>
          <a:xfrm>
            <a:off x="44165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ectangle 4"/>
          <p:cNvSpPr>
            <a:spLocks noGrp="1"/>
          </p:cNvSpPr>
          <p:nvPr>
            <p:ph type="dt" sz="half" idx="25"/>
          </p:nvPr>
        </p:nvSpPr>
        <p:spPr/>
        <p:txBody>
          <a:bodyPr/>
          <a:lstStyle>
            <a:lvl1pPr>
              <a:defRPr/>
            </a:lvl1pPr>
          </a:lstStyle>
          <a:p>
            <a:pPr>
              <a:defRPr/>
            </a:pPr>
            <a:endParaRPr lang="en-US" dirty="0"/>
          </a:p>
        </p:txBody>
      </p:sp>
      <p:sp>
        <p:nvSpPr>
          <p:cNvPr id="17" name="Rectangle 6"/>
          <p:cNvSpPr>
            <a:spLocks noGrp="1"/>
          </p:cNvSpPr>
          <p:nvPr>
            <p:ph type="sldNum" sz="quarter" idx="26"/>
          </p:nvPr>
        </p:nvSpPr>
        <p:spPr/>
        <p:txBody>
          <a:bodyPr/>
          <a:lstStyle>
            <a:lvl1pPr>
              <a:defRPr/>
            </a:lvl1pPr>
          </a:lstStyle>
          <a:p>
            <a:pPr>
              <a:defRPr/>
            </a:pPr>
            <a:fld id="{820A7E8A-EE44-427D-9D5A-C9CC2680A621}" type="slidenum">
              <a:rPr lang="en-US" altLang="en-US"/>
              <a:pPr>
                <a:defRPr/>
              </a:pPr>
              <a:t>‹#›</a:t>
            </a:fld>
            <a:endParaRPr lang="en-US" altLang="en-US" dirty="0"/>
          </a:p>
        </p:txBody>
      </p:sp>
      <p:sp>
        <p:nvSpPr>
          <p:cNvPr id="18" name="Rectangle 12"/>
          <p:cNvSpPr>
            <a:spLocks noGrp="1"/>
          </p:cNvSpPr>
          <p:nvPr>
            <p:ph type="ftr" sz="quarter" idx="27"/>
          </p:nvPr>
        </p:nvSpPr>
        <p:spPr/>
        <p:txBody>
          <a:bodyPr/>
          <a:lstStyle>
            <a:lvl1pPr>
              <a:defRPr/>
            </a:lvl1pPr>
          </a:lstStyle>
          <a:p>
            <a:pPr>
              <a:defRPr/>
            </a:pPr>
            <a:endParaRPr lang="en-US" dirty="0"/>
          </a:p>
        </p:txBody>
      </p:sp>
    </p:spTree>
    <p:extLst>
      <p:ext uri="{BB962C8B-B14F-4D97-AF65-F5344CB8AC3E}">
        <p14:creationId xmlns:p14="http://schemas.microsoft.com/office/powerpoint/2010/main" val="202980144"/>
      </p:ext>
    </p:extLst>
  </p:cSld>
  <p:clrMapOvr>
    <a:masterClrMapping/>
  </p:clrMapOvr>
  <p:transition spd="slow">
    <p:wedg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ombstones">
    <p:spTree>
      <p:nvGrpSpPr>
        <p:cNvPr id="1" name=""/>
        <p:cNvGrpSpPr/>
        <p:nvPr/>
      </p:nvGrpSpPr>
      <p:grpSpPr>
        <a:xfrm>
          <a:off x="0" y="0"/>
          <a:ext cx="0" cy="0"/>
          <a:chOff x="0" y="0"/>
          <a:chExt cx="0" cy="0"/>
        </a:xfrm>
      </p:grpSpPr>
      <p:sp>
        <p:nvSpPr>
          <p:cNvPr id="29" name="Rectangle 6"/>
          <p:cNvSpPr/>
          <p:nvPr/>
        </p:nvSpPr>
        <p:spPr>
          <a:xfrm>
            <a:off x="1371600" y="14478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en-US" dirty="0"/>
          </a:p>
        </p:txBody>
      </p:sp>
      <p:sp>
        <p:nvSpPr>
          <p:cNvPr id="31" name="Rectangle 6"/>
          <p:cNvSpPr/>
          <p:nvPr/>
        </p:nvSpPr>
        <p:spPr>
          <a:xfrm>
            <a:off x="1371600" y="38862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en-US" dirty="0"/>
          </a:p>
        </p:txBody>
      </p:sp>
      <p:sp>
        <p:nvSpPr>
          <p:cNvPr id="32" name="Rectangle 6"/>
          <p:cNvSpPr/>
          <p:nvPr/>
        </p:nvSpPr>
        <p:spPr>
          <a:xfrm>
            <a:off x="3505200" y="14478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en-US" dirty="0"/>
          </a:p>
        </p:txBody>
      </p:sp>
      <p:sp>
        <p:nvSpPr>
          <p:cNvPr id="36" name="Rectangle 6"/>
          <p:cNvSpPr/>
          <p:nvPr/>
        </p:nvSpPr>
        <p:spPr>
          <a:xfrm>
            <a:off x="3505200" y="38862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en-US" dirty="0"/>
          </a:p>
        </p:txBody>
      </p:sp>
      <p:sp>
        <p:nvSpPr>
          <p:cNvPr id="42" name="Rectangle 6"/>
          <p:cNvSpPr/>
          <p:nvPr/>
        </p:nvSpPr>
        <p:spPr>
          <a:xfrm>
            <a:off x="5638800" y="14478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en-US" dirty="0"/>
          </a:p>
        </p:txBody>
      </p:sp>
      <p:sp>
        <p:nvSpPr>
          <p:cNvPr id="43" name="Rectangle 6"/>
          <p:cNvSpPr/>
          <p:nvPr/>
        </p:nvSpPr>
        <p:spPr>
          <a:xfrm>
            <a:off x="5638800" y="38862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en-US" dirty="0"/>
          </a:p>
        </p:txBody>
      </p:sp>
      <p:sp>
        <p:nvSpPr>
          <p:cNvPr id="23" name="Rectangle 2"/>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24" name="Rectangle 10"/>
          <p:cNvSpPr>
            <a:spLocks noGrp="1"/>
          </p:cNvSpPr>
          <p:nvPr>
            <p:ph type="pic" sz="quarter" idx="13"/>
          </p:nvPr>
        </p:nvSpPr>
        <p:spPr>
          <a:xfrm>
            <a:off x="1524000" y="1600200"/>
            <a:ext cx="1371600" cy="685800"/>
          </a:xfrm>
        </p:spPr>
        <p:txBody>
          <a:bodyPr>
            <a:normAutofit/>
          </a:bodyPr>
          <a:lstStyle/>
          <a:p>
            <a:pPr lvl="0"/>
            <a:r>
              <a:rPr lang="en-US" noProof="0" dirty="0"/>
              <a:t>Click icon to add picture</a:t>
            </a:r>
          </a:p>
        </p:txBody>
      </p:sp>
      <p:sp>
        <p:nvSpPr>
          <p:cNvPr id="19" name="Rectangle 10"/>
          <p:cNvSpPr>
            <a:spLocks noGrp="1"/>
          </p:cNvSpPr>
          <p:nvPr>
            <p:ph type="pic" sz="quarter" idx="29"/>
          </p:nvPr>
        </p:nvSpPr>
        <p:spPr>
          <a:xfrm>
            <a:off x="1524000" y="4038600"/>
            <a:ext cx="1371600" cy="685800"/>
          </a:xfrm>
        </p:spPr>
        <p:txBody>
          <a:bodyPr>
            <a:normAutofit/>
          </a:bodyPr>
          <a:lstStyle/>
          <a:p>
            <a:pPr lvl="0"/>
            <a:r>
              <a:rPr lang="en-US" noProof="0" dirty="0"/>
              <a:t>Click icon to add picture</a:t>
            </a:r>
          </a:p>
        </p:txBody>
      </p:sp>
      <p:sp>
        <p:nvSpPr>
          <p:cNvPr id="27" name="Rectangle 10"/>
          <p:cNvSpPr>
            <a:spLocks noGrp="1"/>
          </p:cNvSpPr>
          <p:nvPr>
            <p:ph type="pic" sz="quarter" idx="17"/>
          </p:nvPr>
        </p:nvSpPr>
        <p:spPr>
          <a:xfrm>
            <a:off x="3657600" y="1600200"/>
            <a:ext cx="1371600" cy="685800"/>
          </a:xfrm>
        </p:spPr>
        <p:txBody>
          <a:bodyPr>
            <a:normAutofit/>
          </a:bodyPr>
          <a:lstStyle/>
          <a:p>
            <a:pPr lvl="0"/>
            <a:r>
              <a:rPr lang="en-US" noProof="0" dirty="0"/>
              <a:t>Click icon to add picture</a:t>
            </a:r>
          </a:p>
        </p:txBody>
      </p:sp>
      <p:sp>
        <p:nvSpPr>
          <p:cNvPr id="11" name="Rectangle 10"/>
          <p:cNvSpPr>
            <a:spLocks noGrp="1"/>
          </p:cNvSpPr>
          <p:nvPr>
            <p:ph type="pic" sz="quarter" idx="30"/>
          </p:nvPr>
        </p:nvSpPr>
        <p:spPr>
          <a:xfrm>
            <a:off x="3657600" y="4038600"/>
            <a:ext cx="1371600" cy="685800"/>
          </a:xfrm>
        </p:spPr>
        <p:txBody>
          <a:bodyPr>
            <a:normAutofit/>
          </a:bodyPr>
          <a:lstStyle/>
          <a:p>
            <a:pPr lvl="0"/>
            <a:r>
              <a:rPr lang="en-US" noProof="0" dirty="0"/>
              <a:t>Click icon to add picture</a:t>
            </a:r>
          </a:p>
        </p:txBody>
      </p:sp>
      <p:sp>
        <p:nvSpPr>
          <p:cNvPr id="4" name="Rectangle 10"/>
          <p:cNvSpPr>
            <a:spLocks noGrp="1"/>
          </p:cNvSpPr>
          <p:nvPr>
            <p:ph type="pic" sz="quarter" idx="21"/>
          </p:nvPr>
        </p:nvSpPr>
        <p:spPr>
          <a:xfrm>
            <a:off x="5791200" y="1600200"/>
            <a:ext cx="1371600" cy="685800"/>
          </a:xfrm>
        </p:spPr>
        <p:txBody>
          <a:bodyPr>
            <a:normAutofit/>
          </a:bodyPr>
          <a:lstStyle/>
          <a:p>
            <a:pPr lvl="0"/>
            <a:r>
              <a:rPr lang="en-US" noProof="0" dirty="0"/>
              <a:t>Click icon to add picture</a:t>
            </a:r>
          </a:p>
        </p:txBody>
      </p:sp>
      <p:sp>
        <p:nvSpPr>
          <p:cNvPr id="15" name="Rectangle 10"/>
          <p:cNvSpPr>
            <a:spLocks noGrp="1"/>
          </p:cNvSpPr>
          <p:nvPr>
            <p:ph type="pic" sz="quarter" idx="31"/>
          </p:nvPr>
        </p:nvSpPr>
        <p:spPr>
          <a:xfrm>
            <a:off x="5791200" y="4038600"/>
            <a:ext cx="1371600" cy="685800"/>
          </a:xfrm>
        </p:spPr>
        <p:txBody>
          <a:bodyPr>
            <a:normAutofit/>
          </a:bodyPr>
          <a:lstStyle/>
          <a:p>
            <a:pPr lvl="0"/>
            <a:r>
              <a:rPr lang="en-US" noProof="0" dirty="0"/>
              <a:t>Click icon to add picture</a:t>
            </a:r>
          </a:p>
        </p:txBody>
      </p:sp>
      <p:sp>
        <p:nvSpPr>
          <p:cNvPr id="7" name="Rectangle 12"/>
          <p:cNvSpPr>
            <a:spLocks noGrp="1"/>
          </p:cNvSpPr>
          <p:nvPr>
            <p:ph type="body" sz="quarter" idx="14"/>
          </p:nvPr>
        </p:nvSpPr>
        <p:spPr>
          <a:xfrm>
            <a:off x="1524000" y="2895600"/>
            <a:ext cx="1371600" cy="304800"/>
          </a:xfrm>
        </p:spPr>
        <p:txBody>
          <a:bodyPr anchor="ctr"/>
          <a:lstStyle>
            <a:lvl1pPr algn="ctr">
              <a:defRPr b="1"/>
            </a:lvl1pPr>
            <a:extLst/>
          </a:lstStyle>
          <a:p>
            <a:pPr lvl="0"/>
            <a:r>
              <a:rPr lang="en-US"/>
              <a:t>Click to edit Master text styles</a:t>
            </a:r>
          </a:p>
        </p:txBody>
      </p:sp>
      <p:sp>
        <p:nvSpPr>
          <p:cNvPr id="28" name="Rectangle 12"/>
          <p:cNvSpPr>
            <a:spLocks noGrp="1"/>
          </p:cNvSpPr>
          <p:nvPr>
            <p:ph type="body" sz="quarter" idx="33"/>
          </p:nvPr>
        </p:nvSpPr>
        <p:spPr>
          <a:xfrm>
            <a:off x="1524000" y="5334000"/>
            <a:ext cx="1371600" cy="304800"/>
          </a:xfrm>
        </p:spPr>
        <p:txBody>
          <a:bodyPr anchor="ctr"/>
          <a:lstStyle>
            <a:lvl1pPr algn="ctr">
              <a:defRPr b="1"/>
            </a:lvl1pPr>
            <a:extLst/>
          </a:lstStyle>
          <a:p>
            <a:pPr lvl="0"/>
            <a:r>
              <a:rPr lang="en-US"/>
              <a:t>Click to edit Master text styles</a:t>
            </a:r>
          </a:p>
        </p:txBody>
      </p:sp>
      <p:sp>
        <p:nvSpPr>
          <p:cNvPr id="30" name="Rectangle 12"/>
          <p:cNvSpPr>
            <a:spLocks noGrp="1"/>
          </p:cNvSpPr>
          <p:nvPr>
            <p:ph type="body" sz="quarter" idx="18"/>
          </p:nvPr>
        </p:nvSpPr>
        <p:spPr>
          <a:xfrm>
            <a:off x="3657600" y="2895600"/>
            <a:ext cx="1371600" cy="304800"/>
          </a:xfrm>
        </p:spPr>
        <p:txBody>
          <a:bodyPr anchor="ctr"/>
          <a:lstStyle>
            <a:lvl1pPr algn="ctr">
              <a:defRPr b="1"/>
            </a:lvl1pPr>
            <a:extLst/>
          </a:lstStyle>
          <a:p>
            <a:pPr lvl="0"/>
            <a:r>
              <a:rPr lang="en-US"/>
              <a:t>Click to edit Master text styles</a:t>
            </a:r>
          </a:p>
        </p:txBody>
      </p:sp>
      <p:sp>
        <p:nvSpPr>
          <p:cNvPr id="13" name="Rectangle 12"/>
          <p:cNvSpPr>
            <a:spLocks noGrp="1"/>
          </p:cNvSpPr>
          <p:nvPr>
            <p:ph type="body" sz="quarter" idx="34"/>
          </p:nvPr>
        </p:nvSpPr>
        <p:spPr>
          <a:xfrm>
            <a:off x="3657600" y="5334000"/>
            <a:ext cx="1371600" cy="304800"/>
          </a:xfrm>
        </p:spPr>
        <p:txBody>
          <a:bodyPr anchor="ctr"/>
          <a:lstStyle>
            <a:lvl1pPr algn="ctr">
              <a:defRPr b="1"/>
            </a:lvl1pPr>
            <a:extLst/>
          </a:lstStyle>
          <a:p>
            <a:pPr lvl="0"/>
            <a:r>
              <a:rPr lang="en-US"/>
              <a:t>Click to edit Master text styles</a:t>
            </a:r>
          </a:p>
        </p:txBody>
      </p:sp>
      <p:sp>
        <p:nvSpPr>
          <p:cNvPr id="14" name="Rectangle 12"/>
          <p:cNvSpPr>
            <a:spLocks noGrp="1"/>
          </p:cNvSpPr>
          <p:nvPr>
            <p:ph type="body" sz="quarter" idx="22"/>
          </p:nvPr>
        </p:nvSpPr>
        <p:spPr>
          <a:xfrm>
            <a:off x="5791200" y="2895600"/>
            <a:ext cx="1371600" cy="304800"/>
          </a:xfrm>
        </p:spPr>
        <p:txBody>
          <a:bodyPr anchor="ctr"/>
          <a:lstStyle>
            <a:lvl1pPr algn="ctr">
              <a:defRPr b="1"/>
            </a:lvl1pPr>
            <a:extLst/>
          </a:lstStyle>
          <a:p>
            <a:pPr lvl="0"/>
            <a:r>
              <a:rPr lang="en-US"/>
              <a:t>Click to edit Master text styles</a:t>
            </a:r>
          </a:p>
        </p:txBody>
      </p:sp>
      <p:sp>
        <p:nvSpPr>
          <p:cNvPr id="2" name="Rectangle 12"/>
          <p:cNvSpPr>
            <a:spLocks noGrp="1"/>
          </p:cNvSpPr>
          <p:nvPr>
            <p:ph type="body" sz="quarter" idx="35"/>
          </p:nvPr>
        </p:nvSpPr>
        <p:spPr>
          <a:xfrm>
            <a:off x="5791200" y="5334000"/>
            <a:ext cx="1371600" cy="304800"/>
          </a:xfrm>
        </p:spPr>
        <p:txBody>
          <a:bodyPr anchor="ctr"/>
          <a:lstStyle>
            <a:lvl1pPr algn="ctr">
              <a:defRPr b="1"/>
            </a:lvl1pPr>
            <a:extLst/>
          </a:lstStyle>
          <a:p>
            <a:pPr lvl="0"/>
            <a:r>
              <a:rPr lang="en-US"/>
              <a:t>Click to edit Master text styles</a:t>
            </a:r>
          </a:p>
        </p:txBody>
      </p:sp>
      <p:sp>
        <p:nvSpPr>
          <p:cNvPr id="44" name="Rectangle 11"/>
          <p:cNvSpPr>
            <a:spLocks noGrp="1"/>
          </p:cNvSpPr>
          <p:nvPr>
            <p:ph type="body" sz="quarter" idx="15"/>
          </p:nvPr>
        </p:nvSpPr>
        <p:spPr>
          <a:xfrm>
            <a:off x="1524000" y="3200400"/>
            <a:ext cx="1371600" cy="152400"/>
          </a:xfrm>
        </p:spPr>
        <p:txBody>
          <a:bodyPr anchor="ctr">
            <a:noAutofit/>
          </a:bodyPr>
          <a:lstStyle>
            <a:lvl1pPr algn="ctr">
              <a:defRPr sz="800" i="1"/>
            </a:lvl1pPr>
            <a:extLst/>
          </a:lstStyle>
          <a:p>
            <a:pPr lvl="0"/>
            <a:r>
              <a:rPr lang="en-US"/>
              <a:t>Click to edit Master text styles</a:t>
            </a:r>
          </a:p>
        </p:txBody>
      </p:sp>
      <p:sp>
        <p:nvSpPr>
          <p:cNvPr id="35" name="Rectangle 11"/>
          <p:cNvSpPr>
            <a:spLocks noGrp="1"/>
          </p:cNvSpPr>
          <p:nvPr>
            <p:ph type="body" sz="quarter" idx="37"/>
          </p:nvPr>
        </p:nvSpPr>
        <p:spPr>
          <a:xfrm>
            <a:off x="1524000" y="5638800"/>
            <a:ext cx="1371600" cy="152400"/>
          </a:xfrm>
        </p:spPr>
        <p:txBody>
          <a:bodyPr anchor="ctr">
            <a:noAutofit/>
          </a:bodyPr>
          <a:lstStyle>
            <a:lvl1pPr algn="ctr">
              <a:defRPr sz="800" i="1"/>
            </a:lvl1pPr>
            <a:extLst/>
          </a:lstStyle>
          <a:p>
            <a:pPr lvl="0"/>
            <a:r>
              <a:rPr lang="en-US"/>
              <a:t>Click to edit Master text styles</a:t>
            </a:r>
          </a:p>
        </p:txBody>
      </p:sp>
      <p:sp>
        <p:nvSpPr>
          <p:cNvPr id="34" name="Rectangle 11"/>
          <p:cNvSpPr>
            <a:spLocks noGrp="1"/>
          </p:cNvSpPr>
          <p:nvPr>
            <p:ph type="body" sz="quarter" idx="19"/>
          </p:nvPr>
        </p:nvSpPr>
        <p:spPr>
          <a:xfrm>
            <a:off x="3657600" y="3200400"/>
            <a:ext cx="1371600" cy="152400"/>
          </a:xfrm>
        </p:spPr>
        <p:txBody>
          <a:bodyPr anchor="ctr">
            <a:noAutofit/>
          </a:bodyPr>
          <a:lstStyle>
            <a:lvl1pPr algn="ctr">
              <a:defRPr sz="800" i="1"/>
            </a:lvl1pPr>
            <a:extLst/>
          </a:lstStyle>
          <a:p>
            <a:pPr lvl="0"/>
            <a:r>
              <a:rPr lang="en-US"/>
              <a:t>Click to edit Master text styles</a:t>
            </a:r>
          </a:p>
        </p:txBody>
      </p:sp>
      <p:sp>
        <p:nvSpPr>
          <p:cNvPr id="40" name="Rectangle 11"/>
          <p:cNvSpPr>
            <a:spLocks noGrp="1"/>
          </p:cNvSpPr>
          <p:nvPr>
            <p:ph type="body" sz="quarter" idx="38"/>
          </p:nvPr>
        </p:nvSpPr>
        <p:spPr>
          <a:xfrm>
            <a:off x="3657600" y="5638800"/>
            <a:ext cx="1371600" cy="152400"/>
          </a:xfrm>
        </p:spPr>
        <p:txBody>
          <a:bodyPr anchor="ctr">
            <a:noAutofit/>
          </a:bodyPr>
          <a:lstStyle>
            <a:lvl1pPr algn="ctr">
              <a:defRPr sz="800" i="1"/>
            </a:lvl1pPr>
            <a:extLst/>
          </a:lstStyle>
          <a:p>
            <a:pPr lvl="0"/>
            <a:r>
              <a:rPr lang="en-US"/>
              <a:t>Click to edit Master text styles</a:t>
            </a:r>
          </a:p>
        </p:txBody>
      </p:sp>
      <p:sp>
        <p:nvSpPr>
          <p:cNvPr id="38" name="Rectangle 11"/>
          <p:cNvSpPr>
            <a:spLocks noGrp="1"/>
          </p:cNvSpPr>
          <p:nvPr>
            <p:ph type="body" sz="quarter" idx="23"/>
          </p:nvPr>
        </p:nvSpPr>
        <p:spPr>
          <a:xfrm>
            <a:off x="5791200" y="3200400"/>
            <a:ext cx="1371600" cy="152400"/>
          </a:xfrm>
        </p:spPr>
        <p:txBody>
          <a:bodyPr anchor="ctr">
            <a:noAutofit/>
          </a:bodyPr>
          <a:lstStyle>
            <a:lvl1pPr algn="ctr">
              <a:defRPr sz="800" i="1"/>
            </a:lvl1pPr>
            <a:extLst/>
          </a:lstStyle>
          <a:p>
            <a:pPr lvl="0"/>
            <a:r>
              <a:rPr lang="en-US"/>
              <a:t>Click to edit Master text styles</a:t>
            </a:r>
          </a:p>
        </p:txBody>
      </p:sp>
      <p:sp>
        <p:nvSpPr>
          <p:cNvPr id="33" name="Rectangle 11"/>
          <p:cNvSpPr>
            <a:spLocks noGrp="1"/>
          </p:cNvSpPr>
          <p:nvPr>
            <p:ph type="body" sz="quarter" idx="39"/>
          </p:nvPr>
        </p:nvSpPr>
        <p:spPr>
          <a:xfrm>
            <a:off x="5791200" y="5638800"/>
            <a:ext cx="1371600" cy="152400"/>
          </a:xfrm>
        </p:spPr>
        <p:txBody>
          <a:bodyPr anchor="ctr">
            <a:noAutofit/>
          </a:bodyPr>
          <a:lstStyle>
            <a:lvl1pPr algn="ctr">
              <a:defRPr sz="800" i="1"/>
            </a:lvl1pPr>
            <a:extLst/>
          </a:lstStyle>
          <a:p>
            <a:pPr lvl="0"/>
            <a:r>
              <a:rPr lang="en-US"/>
              <a:t>Click to edit Master text styles</a:t>
            </a:r>
          </a:p>
        </p:txBody>
      </p:sp>
      <p:sp>
        <p:nvSpPr>
          <p:cNvPr id="5" name="Rectangle 14"/>
          <p:cNvSpPr>
            <a:spLocks noGrp="1"/>
          </p:cNvSpPr>
          <p:nvPr>
            <p:ph type="body" sz="quarter" idx="16"/>
          </p:nvPr>
        </p:nvSpPr>
        <p:spPr>
          <a:xfrm>
            <a:off x="1524000" y="2286000"/>
            <a:ext cx="1371600" cy="609600"/>
          </a:xfrm>
        </p:spPr>
        <p:txBody>
          <a:bodyPr anchor="ctr"/>
          <a:lstStyle>
            <a:lvl1pPr algn="ctr">
              <a:defRPr sz="800"/>
            </a:lvl1pPr>
            <a:extLst/>
          </a:lstStyle>
          <a:p>
            <a:pPr lvl="0"/>
            <a:r>
              <a:rPr lang="en-US"/>
              <a:t>Click to edit Master text styles</a:t>
            </a:r>
          </a:p>
        </p:txBody>
      </p:sp>
      <p:sp>
        <p:nvSpPr>
          <p:cNvPr id="56" name="Rectangle 14"/>
          <p:cNvSpPr>
            <a:spLocks noGrp="1"/>
          </p:cNvSpPr>
          <p:nvPr>
            <p:ph type="body" sz="quarter" idx="41"/>
          </p:nvPr>
        </p:nvSpPr>
        <p:spPr>
          <a:xfrm>
            <a:off x="1524000" y="4724400"/>
            <a:ext cx="1371600" cy="609600"/>
          </a:xfrm>
        </p:spPr>
        <p:txBody>
          <a:bodyPr anchor="ctr"/>
          <a:lstStyle>
            <a:lvl1pPr algn="ctr">
              <a:defRPr sz="800"/>
            </a:lvl1pPr>
            <a:extLst/>
          </a:lstStyle>
          <a:p>
            <a:pPr lvl="0"/>
            <a:r>
              <a:rPr lang="en-US"/>
              <a:t>Click to edit Master text styles</a:t>
            </a:r>
          </a:p>
        </p:txBody>
      </p:sp>
      <p:sp>
        <p:nvSpPr>
          <p:cNvPr id="62" name="Rectangle 14"/>
          <p:cNvSpPr>
            <a:spLocks noGrp="1"/>
          </p:cNvSpPr>
          <p:nvPr>
            <p:ph type="body" sz="quarter" idx="20"/>
          </p:nvPr>
        </p:nvSpPr>
        <p:spPr>
          <a:xfrm>
            <a:off x="3657600" y="2286000"/>
            <a:ext cx="1371600" cy="609600"/>
          </a:xfrm>
        </p:spPr>
        <p:txBody>
          <a:bodyPr anchor="ctr"/>
          <a:lstStyle>
            <a:lvl1pPr algn="ctr">
              <a:defRPr sz="800"/>
            </a:lvl1pPr>
            <a:extLst/>
          </a:lstStyle>
          <a:p>
            <a:pPr lvl="0"/>
            <a:r>
              <a:rPr lang="en-US"/>
              <a:t>Click to edit Master text styles</a:t>
            </a:r>
          </a:p>
        </p:txBody>
      </p:sp>
      <p:sp>
        <p:nvSpPr>
          <p:cNvPr id="37" name="Rectangle 14"/>
          <p:cNvSpPr>
            <a:spLocks noGrp="1"/>
          </p:cNvSpPr>
          <p:nvPr>
            <p:ph type="body" sz="quarter" idx="42"/>
          </p:nvPr>
        </p:nvSpPr>
        <p:spPr>
          <a:xfrm>
            <a:off x="3657600" y="4724400"/>
            <a:ext cx="1371600" cy="609600"/>
          </a:xfrm>
        </p:spPr>
        <p:txBody>
          <a:bodyPr anchor="ctr"/>
          <a:lstStyle>
            <a:lvl1pPr algn="ctr">
              <a:defRPr sz="800"/>
            </a:lvl1pPr>
            <a:extLst/>
          </a:lstStyle>
          <a:p>
            <a:pPr lvl="0"/>
            <a:r>
              <a:rPr lang="en-US"/>
              <a:t>Click to edit Master text styles</a:t>
            </a:r>
          </a:p>
        </p:txBody>
      </p:sp>
      <p:sp>
        <p:nvSpPr>
          <p:cNvPr id="41" name="Rectangle 14"/>
          <p:cNvSpPr>
            <a:spLocks noGrp="1"/>
          </p:cNvSpPr>
          <p:nvPr>
            <p:ph type="body" sz="quarter" idx="24"/>
          </p:nvPr>
        </p:nvSpPr>
        <p:spPr>
          <a:xfrm>
            <a:off x="5791200" y="2286000"/>
            <a:ext cx="1371600" cy="609600"/>
          </a:xfrm>
        </p:spPr>
        <p:txBody>
          <a:bodyPr anchor="ctr"/>
          <a:lstStyle>
            <a:lvl1pPr algn="ctr">
              <a:defRPr sz="800"/>
            </a:lvl1pPr>
            <a:extLst/>
          </a:lstStyle>
          <a:p>
            <a:pPr lvl="0"/>
            <a:r>
              <a:rPr lang="en-US"/>
              <a:t>Click to edit Master text styles</a:t>
            </a:r>
          </a:p>
        </p:txBody>
      </p:sp>
      <p:sp>
        <p:nvSpPr>
          <p:cNvPr id="52" name="Rectangle 14"/>
          <p:cNvSpPr>
            <a:spLocks noGrp="1"/>
          </p:cNvSpPr>
          <p:nvPr>
            <p:ph type="body" sz="quarter" idx="43"/>
          </p:nvPr>
        </p:nvSpPr>
        <p:spPr>
          <a:xfrm>
            <a:off x="5791200" y="4724400"/>
            <a:ext cx="1371600" cy="609600"/>
          </a:xfrm>
        </p:spPr>
        <p:txBody>
          <a:bodyPr anchor="ctr"/>
          <a:lstStyle>
            <a:lvl1pPr algn="ctr">
              <a:defRPr sz="800"/>
            </a:lvl1pPr>
            <a:extLst/>
          </a:lstStyle>
          <a:p>
            <a:pPr lvl="0"/>
            <a:r>
              <a:rPr lang="en-US"/>
              <a:t>Click to edit Master text styles</a:t>
            </a:r>
          </a:p>
        </p:txBody>
      </p:sp>
      <p:sp>
        <p:nvSpPr>
          <p:cNvPr id="39" name="Rectangle 51"/>
          <p:cNvSpPr>
            <a:spLocks noGrp="1"/>
          </p:cNvSpPr>
          <p:nvPr>
            <p:ph type="body" sz="quarter" idx="46"/>
          </p:nvPr>
        </p:nvSpPr>
        <p:spPr>
          <a:xfrm>
            <a:off x="304800" y="381000"/>
            <a:ext cx="8077200" cy="838200"/>
          </a:xfrm>
        </p:spPr>
        <p:txBody>
          <a:bodyPr/>
          <a:lstStyle>
            <a:lvl1pPr>
              <a:defRPr sz="1200"/>
            </a:lvl1pPr>
            <a:extLst/>
          </a:lstStyle>
          <a:p>
            <a:pPr lvl="0"/>
            <a:r>
              <a:rPr lang="en-US"/>
              <a:t>Click to edit Master text styles</a:t>
            </a:r>
          </a:p>
        </p:txBody>
      </p:sp>
      <p:sp>
        <p:nvSpPr>
          <p:cNvPr id="45" name="Rectangle 42"/>
          <p:cNvSpPr>
            <a:spLocks noGrp="1"/>
          </p:cNvSpPr>
          <p:nvPr>
            <p:ph type="dt" sz="half" idx="47"/>
          </p:nvPr>
        </p:nvSpPr>
        <p:spPr/>
        <p:txBody>
          <a:bodyPr/>
          <a:lstStyle>
            <a:lvl1pPr>
              <a:defRPr/>
            </a:lvl1pPr>
            <a:extLst/>
          </a:lstStyle>
          <a:p>
            <a:pPr>
              <a:defRPr/>
            </a:pPr>
            <a:endParaRPr lang="en-US" dirty="0"/>
          </a:p>
        </p:txBody>
      </p:sp>
      <p:sp>
        <p:nvSpPr>
          <p:cNvPr id="46" name="Rectangle 43"/>
          <p:cNvSpPr>
            <a:spLocks noGrp="1"/>
          </p:cNvSpPr>
          <p:nvPr>
            <p:ph type="sldNum" sz="quarter" idx="48"/>
          </p:nvPr>
        </p:nvSpPr>
        <p:spPr/>
        <p:txBody>
          <a:bodyPr/>
          <a:lstStyle>
            <a:lvl1pPr>
              <a:defRPr/>
            </a:lvl1pPr>
          </a:lstStyle>
          <a:p>
            <a:pPr>
              <a:defRPr/>
            </a:pPr>
            <a:fld id="{78CB7BF2-E74B-422A-8CCB-6FD1368095E4}" type="slidenum">
              <a:rPr lang="en-US" altLang="en-US"/>
              <a:pPr>
                <a:defRPr/>
              </a:pPr>
              <a:t>‹#›</a:t>
            </a:fld>
            <a:endParaRPr lang="en-US" altLang="en-US" dirty="0"/>
          </a:p>
        </p:txBody>
      </p:sp>
      <p:sp>
        <p:nvSpPr>
          <p:cNvPr id="47" name="Rectangle 45"/>
          <p:cNvSpPr>
            <a:spLocks noGrp="1"/>
          </p:cNvSpPr>
          <p:nvPr>
            <p:ph type="ftr" sz="quarter" idx="49"/>
          </p:nvPr>
        </p:nvSpPr>
        <p:spPr/>
        <p:txBody>
          <a:bodyPr/>
          <a:lstStyle>
            <a:lvl1pPr>
              <a:defRPr/>
            </a:lvl1pPr>
            <a:extLst/>
          </a:lstStyle>
          <a:p>
            <a:pPr>
              <a:defRPr/>
            </a:pPr>
            <a:endParaRPr lang="en-US" dirty="0"/>
          </a:p>
        </p:txBody>
      </p:sp>
    </p:spTree>
    <p:extLst>
      <p:ext uri="{BB962C8B-B14F-4D97-AF65-F5344CB8AC3E}">
        <p14:creationId xmlns:p14="http://schemas.microsoft.com/office/powerpoint/2010/main" val="49612197"/>
      </p:ext>
    </p:extLst>
  </p:cSld>
  <p:clrMapOvr>
    <a:masterClrMapping/>
  </p:clrMapOvr>
  <p:transition spd="slow">
    <p:wedg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47676" y="404813"/>
            <a:ext cx="8143316" cy="936625"/>
          </a:xfrm>
          <a:prstGeom prst="rect">
            <a:avLst/>
          </a:prstGeom>
        </p:spPr>
        <p:txBody>
          <a:bodyPr vert="horz" lIns="0" tIns="0" rIns="0" bIns="0" rtlCol="0" anchor="t" anchorCtr="0">
            <a:normAutofit/>
          </a:bodyPr>
          <a:lstStyle>
            <a:lvl1pPr>
              <a:defRPr>
                <a:solidFill>
                  <a:schemeClr val="tx1"/>
                </a:solidFill>
              </a:defRPr>
            </a:lvl1pPr>
          </a:lstStyle>
          <a:p>
            <a:r>
              <a:rPr lang="en-US" noProof="0" dirty="0"/>
              <a:t>Click to edit Master title style</a:t>
            </a:r>
          </a:p>
        </p:txBody>
      </p:sp>
      <p:sp>
        <p:nvSpPr>
          <p:cNvPr id="6" name="Slide Number Placeholder 5"/>
          <p:cNvSpPr>
            <a:spLocks noGrp="1"/>
          </p:cNvSpPr>
          <p:nvPr>
            <p:ph type="sldNum" sz="quarter" idx="4"/>
          </p:nvPr>
        </p:nvSpPr>
        <p:spPr>
          <a:xfrm>
            <a:off x="8492870" y="6555658"/>
            <a:ext cx="196245" cy="169200"/>
          </a:xfrm>
          <a:prstGeom prst="rect">
            <a:avLst/>
          </a:prstGeom>
        </p:spPr>
        <p:txBody>
          <a:bodyPr wrap="square" lIns="0" tIns="0" rIns="0" bIns="0" anchor="ctr" anchorCtr="0">
            <a:noAutofit/>
          </a:bodyPr>
          <a:lstStyle>
            <a:lvl1pPr algn="r">
              <a:defRPr lang="en-GB" sz="750" kern="1200" noProof="0" dirty="0" smtClean="0">
                <a:solidFill>
                  <a:schemeClr val="tx1"/>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
        <p:nvSpPr>
          <p:cNvPr id="5" name="Footer Placeholder 88"/>
          <p:cNvSpPr>
            <a:spLocks noGrp="1"/>
          </p:cNvSpPr>
          <p:nvPr>
            <p:ph type="ftr" sz="quarter" idx="3"/>
          </p:nvPr>
        </p:nvSpPr>
        <p:spPr>
          <a:xfrm>
            <a:off x="2901461" y="6555600"/>
            <a:ext cx="3512785" cy="169200"/>
          </a:xfrm>
          <a:prstGeom prst="rect">
            <a:avLst/>
          </a:prstGeom>
        </p:spPr>
        <p:txBody>
          <a:bodyPr vert="horz" wrap="square" lIns="91440" tIns="45720" rIns="91440" bIns="45720" rtlCol="0" anchor="ctr" anchorCtr="0">
            <a:noAutofit/>
          </a:bodyPr>
          <a:lstStyle>
            <a:lvl1pPr marL="0" algn="ctr" defTabSz="685800" rtl="0" eaLnBrk="1" latinLnBrk="0" hangingPunct="1">
              <a:defRPr lang="en-US" sz="750" b="0" i="0" u="none" kern="1200" dirty="0">
                <a:solidFill>
                  <a:schemeClr val="tx1"/>
                </a:solidFill>
                <a:latin typeface="Arial" panose="020B0604020202020204" pitchFamily="34" charset="0"/>
                <a:ea typeface="+mn-ea"/>
                <a:cs typeface="Arial" pitchFamily="34" charset="0"/>
              </a:defRPr>
            </a:lvl1pPr>
          </a:lstStyle>
          <a:p>
            <a:endParaRPr lang="en-US" dirty="0"/>
          </a:p>
        </p:txBody>
      </p:sp>
      <p:sp>
        <p:nvSpPr>
          <p:cNvPr id="9" name="Date Placeholder 2"/>
          <p:cNvSpPr>
            <a:spLocks noGrp="1"/>
          </p:cNvSpPr>
          <p:nvPr>
            <p:ph type="dt" sz="half" idx="2"/>
          </p:nvPr>
        </p:nvSpPr>
        <p:spPr>
          <a:xfrm>
            <a:off x="1894366" y="6553908"/>
            <a:ext cx="988256" cy="169200"/>
          </a:xfrm>
          <a:prstGeom prst="rect">
            <a:avLst/>
          </a:prstGeom>
        </p:spPr>
        <p:txBody>
          <a:bodyPr vert="horz" wrap="square" lIns="0" tIns="45720" rIns="0" bIns="45720" rtlCol="0" anchor="ctr" anchorCtr="0">
            <a:noAutofit/>
          </a:bodyPr>
          <a:lstStyle>
            <a:lvl1pPr>
              <a:defRPr lang="en-GB" sz="750" b="0" i="0" u="none" smtClean="0">
                <a:latin typeface="Arial" panose="020B0604020202020204" pitchFamily="34" charset="0"/>
                <a:cs typeface="Arial" pitchFamily="34" charset="0"/>
              </a:defRPr>
            </a:lvl1pPr>
          </a:lstStyle>
          <a:p>
            <a:pPr algn="ctr"/>
            <a:r>
              <a:rPr lang="en-US" dirty="0"/>
              <a:t>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14464" y="5838683"/>
            <a:ext cx="1276528" cy="1019317"/>
          </a:xfrm>
          <a:prstGeom prst="rect">
            <a:avLst/>
          </a:prstGeom>
        </p:spPr>
      </p:pic>
      <p:sp>
        <p:nvSpPr>
          <p:cNvPr id="10" name="Rectangle 2"/>
          <p:cNvSpPr txBox="1">
            <a:spLocks/>
          </p:cNvSpPr>
          <p:nvPr userDrawn="1"/>
        </p:nvSpPr>
        <p:spPr>
          <a:xfrm>
            <a:off x="8610600" y="381000"/>
            <a:ext cx="533400" cy="5867400"/>
          </a:xfrm>
          <a:prstGeom prst="rect">
            <a:avLst/>
          </a:prstGeom>
        </p:spPr>
        <p:txBody>
          <a:bodyPr vert="vert" anchor="ctr">
            <a:normAutofit fontScale="92500"/>
          </a:bodyPr>
          <a:lstStyle>
            <a:lvl1pPr algn="l" rtl="0" eaLnBrk="0" fontAlgn="base" hangingPunct="0">
              <a:spcBef>
                <a:spcPct val="0"/>
              </a:spcBef>
              <a:spcAft>
                <a:spcPct val="0"/>
              </a:spcAft>
              <a:defRPr sz="2400" cap="small">
                <a:solidFill>
                  <a:schemeClr val="tx1"/>
                </a:solidFill>
                <a:latin typeface="+mj-lt"/>
                <a:ea typeface="+mj-ea"/>
                <a:cs typeface="+mj-cs"/>
              </a:defRPr>
            </a:lvl1pPr>
            <a:lvl2pPr algn="l" rtl="0" eaLnBrk="0" fontAlgn="base" hangingPunct="0">
              <a:spcBef>
                <a:spcPct val="0"/>
              </a:spcBef>
              <a:spcAft>
                <a:spcPct val="0"/>
              </a:spcAft>
              <a:defRPr sz="2400">
                <a:solidFill>
                  <a:schemeClr val="bg1"/>
                </a:solidFill>
                <a:latin typeface="Calibri" pitchFamily="34" charset="0"/>
              </a:defRPr>
            </a:lvl2pPr>
            <a:lvl3pPr algn="l" rtl="0" eaLnBrk="0" fontAlgn="base" hangingPunct="0">
              <a:spcBef>
                <a:spcPct val="0"/>
              </a:spcBef>
              <a:spcAft>
                <a:spcPct val="0"/>
              </a:spcAft>
              <a:defRPr sz="2400">
                <a:solidFill>
                  <a:schemeClr val="bg1"/>
                </a:solidFill>
                <a:latin typeface="Calibri" pitchFamily="34" charset="0"/>
              </a:defRPr>
            </a:lvl3pPr>
            <a:lvl4pPr algn="l" rtl="0" eaLnBrk="0" fontAlgn="base" hangingPunct="0">
              <a:spcBef>
                <a:spcPct val="0"/>
              </a:spcBef>
              <a:spcAft>
                <a:spcPct val="0"/>
              </a:spcAft>
              <a:defRPr sz="2400">
                <a:solidFill>
                  <a:schemeClr val="bg1"/>
                </a:solidFill>
                <a:latin typeface="Calibri" pitchFamily="34" charset="0"/>
              </a:defRPr>
            </a:lvl4pPr>
            <a:lvl5pPr algn="l" rtl="0" eaLnBrk="0" fontAlgn="base" hangingPunct="0">
              <a:spcBef>
                <a:spcPct val="0"/>
              </a:spcBef>
              <a:spcAft>
                <a:spcPct val="0"/>
              </a:spcAft>
              <a:defRPr sz="2400">
                <a:solidFill>
                  <a:schemeClr val="bg1"/>
                </a:solidFill>
                <a:latin typeface="Calibri" pitchFamily="34" charset="0"/>
              </a:defRPr>
            </a:lvl5pPr>
            <a:lvl6pPr marL="457200" algn="l" rtl="0" fontAlgn="base">
              <a:spcBef>
                <a:spcPct val="0"/>
              </a:spcBef>
              <a:spcAft>
                <a:spcPct val="0"/>
              </a:spcAft>
              <a:defRPr sz="2400">
                <a:solidFill>
                  <a:schemeClr val="bg1"/>
                </a:solidFill>
                <a:latin typeface="Calibri" pitchFamily="34" charset="0"/>
              </a:defRPr>
            </a:lvl6pPr>
            <a:lvl7pPr marL="914400" algn="l" rtl="0" fontAlgn="base">
              <a:spcBef>
                <a:spcPct val="0"/>
              </a:spcBef>
              <a:spcAft>
                <a:spcPct val="0"/>
              </a:spcAft>
              <a:defRPr sz="2400">
                <a:solidFill>
                  <a:schemeClr val="bg1"/>
                </a:solidFill>
                <a:latin typeface="Calibri" pitchFamily="34" charset="0"/>
              </a:defRPr>
            </a:lvl7pPr>
            <a:lvl8pPr marL="1371600" algn="l" rtl="0" fontAlgn="base">
              <a:spcBef>
                <a:spcPct val="0"/>
              </a:spcBef>
              <a:spcAft>
                <a:spcPct val="0"/>
              </a:spcAft>
              <a:defRPr sz="2400">
                <a:solidFill>
                  <a:schemeClr val="bg1"/>
                </a:solidFill>
                <a:latin typeface="Calibri" pitchFamily="34" charset="0"/>
              </a:defRPr>
            </a:lvl8pPr>
            <a:lvl9pPr marL="1828800" algn="l" rtl="0" fontAlgn="base">
              <a:spcBef>
                <a:spcPct val="0"/>
              </a:spcBef>
              <a:spcAft>
                <a:spcPct val="0"/>
              </a:spcAft>
              <a:defRPr sz="2400">
                <a:solidFill>
                  <a:schemeClr val="bg1"/>
                </a:solidFill>
                <a:latin typeface="Calibri" pitchFamily="34" charset="0"/>
              </a:defRPr>
            </a:lvl9pPr>
            <a:extLst/>
          </a:lstStyle>
          <a:p>
            <a:pPr algn="ctr" eaLnBrk="1" fontAlgn="auto" hangingPunct="1">
              <a:spcAft>
                <a:spcPts val="0"/>
              </a:spcAft>
              <a:defRPr/>
            </a:pPr>
            <a:r>
              <a:rPr lang="en-US" kern="0" dirty="0"/>
              <a:t>North Tampa Housing Development Corporation</a:t>
            </a:r>
          </a:p>
        </p:txBody>
      </p:sp>
    </p:spTree>
    <p:extLst>
      <p:ext uri="{BB962C8B-B14F-4D97-AF65-F5344CB8AC3E}">
        <p14:creationId xmlns:p14="http://schemas.microsoft.com/office/powerpoint/2010/main" val="1226132896"/>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a:t>Click to edit Master title style</a:t>
            </a:r>
            <a:endParaRPr lang="en-US" dirty="0"/>
          </a:p>
        </p:txBody>
      </p:sp>
      <p:sp>
        <p:nvSpPr>
          <p:cNvPr id="37" name="Rectangle 37"/>
          <p:cNvSpPr>
            <a:spLocks noGrp="1"/>
          </p:cNvSpPr>
          <p:nvPr>
            <p:ph type="body" sz="quarter" idx="13"/>
          </p:nvPr>
        </p:nvSpPr>
        <p:spPr>
          <a:xfrm>
            <a:off x="310896" y="381000"/>
            <a:ext cx="7385304" cy="228600"/>
          </a:xfrm>
          <a:solidFill>
            <a:schemeClr val="tx2">
              <a:tint val="40000"/>
            </a:schemeClr>
          </a:solidFill>
        </p:spPr>
        <p:txBody>
          <a:bodyPr anchor="ctr"/>
          <a:lstStyle>
            <a:lvl1pPr>
              <a:buFontTx/>
              <a:buNone/>
              <a:defRPr sz="1100"/>
            </a:lvl1pPr>
            <a:extLst/>
          </a:lstStyle>
          <a:p>
            <a:pPr lvl="0"/>
            <a:r>
              <a:rPr lang="en-US"/>
              <a:t>Click to edit Master text styles</a:t>
            </a:r>
          </a:p>
        </p:txBody>
      </p:sp>
      <p:sp>
        <p:nvSpPr>
          <p:cNvPr id="43" name="Rectangle 37"/>
          <p:cNvSpPr>
            <a:spLocks noGrp="1"/>
          </p:cNvSpPr>
          <p:nvPr>
            <p:ph type="body" sz="quarter" idx="15"/>
          </p:nvPr>
        </p:nvSpPr>
        <p:spPr>
          <a:xfrm>
            <a:off x="304800" y="838200"/>
            <a:ext cx="7391400" cy="228600"/>
          </a:xfrm>
          <a:solidFill>
            <a:schemeClr val="tx2">
              <a:tint val="40000"/>
            </a:schemeClr>
          </a:solidFill>
        </p:spPr>
        <p:txBody>
          <a:bodyPr anchor="ctr"/>
          <a:lstStyle>
            <a:lvl1pPr>
              <a:buFontTx/>
              <a:buNone/>
              <a:defRPr sz="1100"/>
            </a:lvl1pPr>
            <a:extLst/>
          </a:lstStyle>
          <a:p>
            <a:pPr lvl="0"/>
            <a:r>
              <a:rPr lang="en-US"/>
              <a:t>Click to edit Master text styles</a:t>
            </a:r>
          </a:p>
        </p:txBody>
      </p:sp>
      <p:sp>
        <p:nvSpPr>
          <p:cNvPr id="41" name="Rectangle 37"/>
          <p:cNvSpPr>
            <a:spLocks noGrp="1"/>
          </p:cNvSpPr>
          <p:nvPr>
            <p:ph type="body" sz="quarter" idx="17"/>
          </p:nvPr>
        </p:nvSpPr>
        <p:spPr>
          <a:xfrm>
            <a:off x="310896" y="1295400"/>
            <a:ext cx="7385304" cy="228600"/>
          </a:xfrm>
          <a:solidFill>
            <a:schemeClr val="tx2">
              <a:tint val="40000"/>
            </a:schemeClr>
          </a:solidFill>
        </p:spPr>
        <p:txBody>
          <a:bodyPr anchor="ctr"/>
          <a:lstStyle>
            <a:lvl1pPr>
              <a:buFontTx/>
              <a:buNone/>
              <a:defRPr sz="1100"/>
            </a:lvl1pPr>
            <a:extLst/>
          </a:lstStyle>
          <a:p>
            <a:pPr lvl="0"/>
            <a:r>
              <a:rPr lang="en-US"/>
              <a:t>Click to edit Master text styles</a:t>
            </a:r>
          </a:p>
        </p:txBody>
      </p:sp>
      <p:sp>
        <p:nvSpPr>
          <p:cNvPr id="45" name="Rectangle 37"/>
          <p:cNvSpPr>
            <a:spLocks noGrp="1"/>
          </p:cNvSpPr>
          <p:nvPr>
            <p:ph type="body" sz="quarter" idx="19"/>
          </p:nvPr>
        </p:nvSpPr>
        <p:spPr>
          <a:xfrm>
            <a:off x="310896" y="1752600"/>
            <a:ext cx="7385304" cy="228600"/>
          </a:xfrm>
          <a:solidFill>
            <a:schemeClr val="tx2">
              <a:tint val="40000"/>
            </a:schemeClr>
          </a:solidFill>
        </p:spPr>
        <p:txBody>
          <a:bodyPr anchor="ctr"/>
          <a:lstStyle>
            <a:lvl1pPr>
              <a:buFontTx/>
              <a:buNone/>
              <a:defRPr sz="1100" baseline="0"/>
            </a:lvl1pPr>
            <a:extLst/>
          </a:lstStyle>
          <a:p>
            <a:pPr lvl="0"/>
            <a:r>
              <a:rPr lang="en-US"/>
              <a:t>Click to edit Master text styles</a:t>
            </a:r>
          </a:p>
        </p:txBody>
      </p:sp>
      <p:sp>
        <p:nvSpPr>
          <p:cNvPr id="47" name="Rectangle 37"/>
          <p:cNvSpPr>
            <a:spLocks noGrp="1"/>
          </p:cNvSpPr>
          <p:nvPr>
            <p:ph type="body" sz="quarter" idx="21"/>
          </p:nvPr>
        </p:nvSpPr>
        <p:spPr>
          <a:xfrm>
            <a:off x="310896" y="2209800"/>
            <a:ext cx="7385304" cy="228600"/>
          </a:xfrm>
          <a:solidFill>
            <a:schemeClr val="tx2">
              <a:tint val="40000"/>
            </a:schemeClr>
          </a:solidFill>
        </p:spPr>
        <p:txBody>
          <a:bodyPr anchor="ctr"/>
          <a:lstStyle>
            <a:lvl1pPr>
              <a:buFontTx/>
              <a:buNone/>
              <a:defRPr sz="1100" baseline="0"/>
            </a:lvl1pPr>
            <a:extLst/>
          </a:lstStyle>
          <a:p>
            <a:pPr lvl="0"/>
            <a:r>
              <a:rPr lang="en-US"/>
              <a:t>Click to edit Master text styles</a:t>
            </a:r>
          </a:p>
        </p:txBody>
      </p:sp>
      <p:sp>
        <p:nvSpPr>
          <p:cNvPr id="49" name="Rectangle 37"/>
          <p:cNvSpPr>
            <a:spLocks noGrp="1"/>
          </p:cNvSpPr>
          <p:nvPr>
            <p:ph type="body" sz="quarter" idx="23"/>
          </p:nvPr>
        </p:nvSpPr>
        <p:spPr>
          <a:xfrm>
            <a:off x="310896" y="2667000"/>
            <a:ext cx="7385304" cy="228600"/>
          </a:xfrm>
          <a:solidFill>
            <a:schemeClr val="tx2">
              <a:tint val="40000"/>
            </a:schemeClr>
          </a:solidFill>
        </p:spPr>
        <p:txBody>
          <a:bodyPr anchor="ctr"/>
          <a:lstStyle>
            <a:lvl1pPr>
              <a:buFontTx/>
              <a:buNone/>
              <a:defRPr sz="1100"/>
            </a:lvl1pPr>
            <a:extLst/>
          </a:lstStyle>
          <a:p>
            <a:pPr lvl="0"/>
            <a:r>
              <a:rPr lang="en-US"/>
              <a:t>Click to edit Master text styles</a:t>
            </a:r>
          </a:p>
        </p:txBody>
      </p:sp>
      <p:sp>
        <p:nvSpPr>
          <p:cNvPr id="51" name="Rectangle 37"/>
          <p:cNvSpPr>
            <a:spLocks noGrp="1"/>
          </p:cNvSpPr>
          <p:nvPr>
            <p:ph type="body" sz="quarter" idx="25"/>
          </p:nvPr>
        </p:nvSpPr>
        <p:spPr>
          <a:xfrm>
            <a:off x="310896" y="3124200"/>
            <a:ext cx="7385304" cy="228600"/>
          </a:xfrm>
          <a:solidFill>
            <a:schemeClr val="tx2">
              <a:tint val="40000"/>
            </a:schemeClr>
          </a:solidFill>
        </p:spPr>
        <p:txBody>
          <a:bodyPr anchor="ctr"/>
          <a:lstStyle>
            <a:lvl1pPr>
              <a:buFontTx/>
              <a:buNone/>
              <a:defRPr sz="1100"/>
            </a:lvl1pPr>
            <a:extLst/>
          </a:lstStyle>
          <a:p>
            <a:pPr lvl="0"/>
            <a:r>
              <a:rPr lang="en-US"/>
              <a:t>Click to edit Master text styles</a:t>
            </a:r>
          </a:p>
        </p:txBody>
      </p:sp>
      <p:sp>
        <p:nvSpPr>
          <p:cNvPr id="53" name="Rectangle 37"/>
          <p:cNvSpPr>
            <a:spLocks noGrp="1"/>
          </p:cNvSpPr>
          <p:nvPr>
            <p:ph type="body" sz="quarter" idx="27"/>
          </p:nvPr>
        </p:nvSpPr>
        <p:spPr>
          <a:xfrm>
            <a:off x="310896" y="3581400"/>
            <a:ext cx="7385304" cy="228600"/>
          </a:xfrm>
          <a:solidFill>
            <a:schemeClr val="tx2">
              <a:tint val="40000"/>
            </a:schemeClr>
          </a:solidFill>
        </p:spPr>
        <p:txBody>
          <a:bodyPr anchor="ctr"/>
          <a:lstStyle>
            <a:lvl1pPr>
              <a:buFontTx/>
              <a:buNone/>
              <a:defRPr sz="1100"/>
            </a:lvl1pPr>
            <a:extLst/>
          </a:lstStyle>
          <a:p>
            <a:pPr lvl="0"/>
            <a:r>
              <a:rPr lang="en-US"/>
              <a:t>Click to edit Master text styles</a:t>
            </a:r>
          </a:p>
        </p:txBody>
      </p:sp>
      <p:sp>
        <p:nvSpPr>
          <p:cNvPr id="55" name="Rectangle 37"/>
          <p:cNvSpPr>
            <a:spLocks noGrp="1"/>
          </p:cNvSpPr>
          <p:nvPr>
            <p:ph type="body" sz="quarter" idx="29"/>
          </p:nvPr>
        </p:nvSpPr>
        <p:spPr>
          <a:xfrm>
            <a:off x="310896" y="4038600"/>
            <a:ext cx="7385304" cy="228600"/>
          </a:xfrm>
          <a:solidFill>
            <a:schemeClr val="tx2">
              <a:tint val="40000"/>
            </a:schemeClr>
          </a:solidFill>
        </p:spPr>
        <p:txBody>
          <a:bodyPr anchor="ctr"/>
          <a:lstStyle>
            <a:lvl1pPr>
              <a:buFontTx/>
              <a:buNone/>
              <a:defRPr sz="1100" baseline="0"/>
            </a:lvl1pPr>
            <a:extLst/>
          </a:lstStyle>
          <a:p>
            <a:pPr lvl="0"/>
            <a:r>
              <a:rPr lang="en-US"/>
              <a:t>Click to edit Master text styles</a:t>
            </a:r>
          </a:p>
        </p:txBody>
      </p:sp>
      <p:sp>
        <p:nvSpPr>
          <p:cNvPr id="57" name="Rectangle 37"/>
          <p:cNvSpPr>
            <a:spLocks noGrp="1"/>
          </p:cNvSpPr>
          <p:nvPr>
            <p:ph type="body" sz="quarter" idx="31"/>
          </p:nvPr>
        </p:nvSpPr>
        <p:spPr>
          <a:xfrm>
            <a:off x="310896" y="4495800"/>
            <a:ext cx="7385304" cy="228600"/>
          </a:xfrm>
          <a:solidFill>
            <a:schemeClr val="tx2">
              <a:tint val="40000"/>
            </a:schemeClr>
          </a:solidFill>
        </p:spPr>
        <p:txBody>
          <a:bodyPr anchor="ctr"/>
          <a:lstStyle>
            <a:lvl1pPr>
              <a:buFontTx/>
              <a:buNone/>
              <a:defRPr sz="1100"/>
            </a:lvl1pPr>
            <a:extLst/>
          </a:lstStyle>
          <a:p>
            <a:pPr lvl="0"/>
            <a:r>
              <a:rPr lang="en-US"/>
              <a:t>Click to edit Master text styles</a:t>
            </a:r>
          </a:p>
        </p:txBody>
      </p:sp>
      <p:sp>
        <p:nvSpPr>
          <p:cNvPr id="26" name="Rectangle 37"/>
          <p:cNvSpPr>
            <a:spLocks noGrp="1"/>
          </p:cNvSpPr>
          <p:nvPr>
            <p:ph type="body" sz="quarter" idx="33"/>
          </p:nvPr>
        </p:nvSpPr>
        <p:spPr>
          <a:xfrm>
            <a:off x="310896" y="4953000"/>
            <a:ext cx="7385304" cy="228600"/>
          </a:xfrm>
          <a:solidFill>
            <a:schemeClr val="tx2">
              <a:tint val="40000"/>
            </a:schemeClr>
          </a:solidFill>
        </p:spPr>
        <p:txBody>
          <a:bodyPr anchor="ctr"/>
          <a:lstStyle>
            <a:lvl1pPr>
              <a:buFontTx/>
              <a:buNone/>
              <a:defRPr sz="1100"/>
            </a:lvl1pPr>
            <a:extLst/>
          </a:lstStyle>
          <a:p>
            <a:pPr lvl="0"/>
            <a:r>
              <a:rPr lang="en-US"/>
              <a:t>Click to edit Master text styles</a:t>
            </a:r>
          </a:p>
        </p:txBody>
      </p:sp>
      <p:sp>
        <p:nvSpPr>
          <p:cNvPr id="28" name="Rectangle 37"/>
          <p:cNvSpPr>
            <a:spLocks noGrp="1"/>
          </p:cNvSpPr>
          <p:nvPr>
            <p:ph type="body" sz="quarter" idx="35"/>
          </p:nvPr>
        </p:nvSpPr>
        <p:spPr>
          <a:xfrm>
            <a:off x="310896" y="5410200"/>
            <a:ext cx="7385304" cy="228600"/>
          </a:xfrm>
          <a:solidFill>
            <a:schemeClr val="tx2">
              <a:tint val="40000"/>
            </a:schemeClr>
          </a:solidFill>
        </p:spPr>
        <p:txBody>
          <a:bodyPr anchor="ctr"/>
          <a:lstStyle>
            <a:lvl1pPr>
              <a:buFontTx/>
              <a:buNone/>
              <a:defRPr sz="1100"/>
            </a:lvl1pPr>
            <a:extLst/>
          </a:lstStyle>
          <a:p>
            <a:pPr lvl="0"/>
            <a:r>
              <a:rPr lang="en-US"/>
              <a:t>Click to edit Master text styles</a:t>
            </a:r>
          </a:p>
        </p:txBody>
      </p:sp>
      <p:sp>
        <p:nvSpPr>
          <p:cNvPr id="98" name="Rectangle 37"/>
          <p:cNvSpPr>
            <a:spLocks noGrp="1"/>
          </p:cNvSpPr>
          <p:nvPr>
            <p:ph type="body" sz="quarter" idx="14"/>
          </p:nvPr>
        </p:nvSpPr>
        <p:spPr>
          <a:xfrm>
            <a:off x="7696200" y="3810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a:t>Click to edit Master text styles</a:t>
            </a:r>
          </a:p>
        </p:txBody>
      </p:sp>
      <p:sp>
        <p:nvSpPr>
          <p:cNvPr id="44" name="Rectangle 37"/>
          <p:cNvSpPr>
            <a:spLocks noGrp="1"/>
          </p:cNvSpPr>
          <p:nvPr>
            <p:ph type="body" sz="quarter" idx="16"/>
          </p:nvPr>
        </p:nvSpPr>
        <p:spPr>
          <a:xfrm>
            <a:off x="7696200" y="8382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a:t>Click to edit Master text styles</a:t>
            </a:r>
          </a:p>
        </p:txBody>
      </p:sp>
      <p:sp>
        <p:nvSpPr>
          <p:cNvPr id="42" name="Rectangle 37"/>
          <p:cNvSpPr>
            <a:spLocks noGrp="1"/>
          </p:cNvSpPr>
          <p:nvPr>
            <p:ph type="body" sz="quarter" idx="18"/>
          </p:nvPr>
        </p:nvSpPr>
        <p:spPr>
          <a:xfrm>
            <a:off x="7696200" y="12954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a:t>Click to edit Master text styles</a:t>
            </a:r>
          </a:p>
        </p:txBody>
      </p:sp>
      <p:sp>
        <p:nvSpPr>
          <p:cNvPr id="46" name="Rectangle 37"/>
          <p:cNvSpPr>
            <a:spLocks noGrp="1"/>
          </p:cNvSpPr>
          <p:nvPr>
            <p:ph type="body" sz="quarter" idx="20"/>
          </p:nvPr>
        </p:nvSpPr>
        <p:spPr>
          <a:xfrm>
            <a:off x="7696200" y="17526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a:t>Click to edit Master text styles</a:t>
            </a:r>
          </a:p>
        </p:txBody>
      </p:sp>
      <p:sp>
        <p:nvSpPr>
          <p:cNvPr id="48" name="Rectangle 37"/>
          <p:cNvSpPr>
            <a:spLocks noGrp="1"/>
          </p:cNvSpPr>
          <p:nvPr>
            <p:ph type="body" sz="quarter" idx="22"/>
          </p:nvPr>
        </p:nvSpPr>
        <p:spPr>
          <a:xfrm>
            <a:off x="7696200" y="22098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a:t>Click to edit Master text styles</a:t>
            </a:r>
          </a:p>
        </p:txBody>
      </p:sp>
      <p:sp>
        <p:nvSpPr>
          <p:cNvPr id="50" name="Rectangle 37"/>
          <p:cNvSpPr>
            <a:spLocks noGrp="1"/>
          </p:cNvSpPr>
          <p:nvPr>
            <p:ph type="body" sz="quarter" idx="24"/>
          </p:nvPr>
        </p:nvSpPr>
        <p:spPr>
          <a:xfrm>
            <a:off x="7696200" y="26670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a:t>Click to edit Master text styles</a:t>
            </a:r>
          </a:p>
        </p:txBody>
      </p:sp>
      <p:sp>
        <p:nvSpPr>
          <p:cNvPr id="52" name="Rectangle 37"/>
          <p:cNvSpPr>
            <a:spLocks noGrp="1"/>
          </p:cNvSpPr>
          <p:nvPr>
            <p:ph type="body" sz="quarter" idx="26"/>
          </p:nvPr>
        </p:nvSpPr>
        <p:spPr>
          <a:xfrm>
            <a:off x="7696200" y="31242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a:t>Click to edit Master text styles</a:t>
            </a:r>
          </a:p>
        </p:txBody>
      </p:sp>
      <p:sp>
        <p:nvSpPr>
          <p:cNvPr id="54" name="Rectangle 37"/>
          <p:cNvSpPr>
            <a:spLocks noGrp="1"/>
          </p:cNvSpPr>
          <p:nvPr>
            <p:ph type="body" sz="quarter" idx="28"/>
          </p:nvPr>
        </p:nvSpPr>
        <p:spPr>
          <a:xfrm>
            <a:off x="7696200" y="35814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a:t>Click to edit Master text styles</a:t>
            </a:r>
          </a:p>
        </p:txBody>
      </p:sp>
      <p:sp>
        <p:nvSpPr>
          <p:cNvPr id="56" name="Rectangle 37"/>
          <p:cNvSpPr>
            <a:spLocks noGrp="1"/>
          </p:cNvSpPr>
          <p:nvPr>
            <p:ph type="body" sz="quarter" idx="30"/>
          </p:nvPr>
        </p:nvSpPr>
        <p:spPr>
          <a:xfrm>
            <a:off x="7696200" y="40386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a:t>Click to edit Master text styles</a:t>
            </a:r>
          </a:p>
        </p:txBody>
      </p:sp>
      <p:sp>
        <p:nvSpPr>
          <p:cNvPr id="58" name="Rectangle 37"/>
          <p:cNvSpPr>
            <a:spLocks noGrp="1"/>
          </p:cNvSpPr>
          <p:nvPr>
            <p:ph type="body" sz="quarter" idx="32"/>
          </p:nvPr>
        </p:nvSpPr>
        <p:spPr>
          <a:xfrm>
            <a:off x="7696200" y="44958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a:t>Click to edit Master text styles</a:t>
            </a:r>
          </a:p>
        </p:txBody>
      </p:sp>
      <p:sp>
        <p:nvSpPr>
          <p:cNvPr id="27" name="Rectangle 37"/>
          <p:cNvSpPr>
            <a:spLocks noGrp="1"/>
          </p:cNvSpPr>
          <p:nvPr>
            <p:ph type="body" sz="quarter" idx="34"/>
          </p:nvPr>
        </p:nvSpPr>
        <p:spPr>
          <a:xfrm>
            <a:off x="7696200" y="49530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a:t>Click to edit Master text styles</a:t>
            </a:r>
          </a:p>
        </p:txBody>
      </p:sp>
      <p:sp>
        <p:nvSpPr>
          <p:cNvPr id="29" name="Rectangle 37"/>
          <p:cNvSpPr>
            <a:spLocks noGrp="1"/>
          </p:cNvSpPr>
          <p:nvPr>
            <p:ph type="body" sz="quarter" idx="36"/>
          </p:nvPr>
        </p:nvSpPr>
        <p:spPr>
          <a:xfrm>
            <a:off x="7696200" y="54102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a:t>Click to edit Master text styles</a:t>
            </a:r>
          </a:p>
        </p:txBody>
      </p:sp>
      <p:sp>
        <p:nvSpPr>
          <p:cNvPr id="30" name="Rectangle 37"/>
          <p:cNvSpPr>
            <a:spLocks noGrp="1"/>
          </p:cNvSpPr>
          <p:nvPr>
            <p:ph type="body" sz="quarter" idx="37"/>
          </p:nvPr>
        </p:nvSpPr>
        <p:spPr>
          <a:xfrm>
            <a:off x="310896" y="5867400"/>
            <a:ext cx="7385304" cy="228600"/>
          </a:xfrm>
          <a:solidFill>
            <a:schemeClr val="tx2">
              <a:tint val="40000"/>
            </a:schemeClr>
          </a:solidFill>
        </p:spPr>
        <p:txBody>
          <a:bodyPr anchor="ctr">
            <a:noAutofit/>
          </a:bodyPr>
          <a:lstStyle>
            <a:lvl1pPr>
              <a:buFontTx/>
              <a:buNone/>
              <a:defRPr sz="1100"/>
            </a:lvl1pPr>
            <a:extLst/>
          </a:lstStyle>
          <a:p>
            <a:pPr lvl="0"/>
            <a:r>
              <a:rPr lang="en-US"/>
              <a:t>Click to edit Master text styles</a:t>
            </a:r>
          </a:p>
        </p:txBody>
      </p:sp>
      <p:sp>
        <p:nvSpPr>
          <p:cNvPr id="31" name="Rectangle 37"/>
          <p:cNvSpPr>
            <a:spLocks noGrp="1"/>
          </p:cNvSpPr>
          <p:nvPr>
            <p:ph type="body" sz="quarter" idx="38"/>
          </p:nvPr>
        </p:nvSpPr>
        <p:spPr>
          <a:xfrm>
            <a:off x="7696200" y="58674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a:t>Click to edit Master text styles</a:t>
            </a:r>
          </a:p>
        </p:txBody>
      </p:sp>
      <p:sp>
        <p:nvSpPr>
          <p:cNvPr id="32" name="Rectangle 32"/>
          <p:cNvSpPr>
            <a:spLocks noGrp="1"/>
          </p:cNvSpPr>
          <p:nvPr>
            <p:ph type="dt" sz="half" idx="39"/>
          </p:nvPr>
        </p:nvSpPr>
        <p:spPr/>
        <p:txBody>
          <a:bodyPr/>
          <a:lstStyle>
            <a:lvl1pPr>
              <a:defRPr sz="1100"/>
            </a:lvl1pPr>
            <a:extLst/>
          </a:lstStyle>
          <a:p>
            <a:pPr>
              <a:defRPr/>
            </a:pPr>
            <a:endParaRPr lang="en-US" dirty="0"/>
          </a:p>
        </p:txBody>
      </p:sp>
      <p:sp>
        <p:nvSpPr>
          <p:cNvPr id="33" name="Rectangle 33"/>
          <p:cNvSpPr>
            <a:spLocks noGrp="1"/>
          </p:cNvSpPr>
          <p:nvPr>
            <p:ph type="sldNum" sz="quarter" idx="40"/>
          </p:nvPr>
        </p:nvSpPr>
        <p:spPr/>
        <p:txBody>
          <a:bodyPr/>
          <a:lstStyle>
            <a:lvl1pPr>
              <a:defRPr/>
            </a:lvl1pPr>
          </a:lstStyle>
          <a:p>
            <a:pPr>
              <a:defRPr/>
            </a:pPr>
            <a:fld id="{77A3F4A2-9CDB-4781-850B-08504C0120B4}" type="slidenum">
              <a:rPr lang="en-US" altLang="en-US"/>
              <a:pPr>
                <a:defRPr/>
              </a:pPr>
              <a:t>‹#›</a:t>
            </a:fld>
            <a:endParaRPr lang="en-US" altLang="en-US" dirty="0"/>
          </a:p>
        </p:txBody>
      </p:sp>
      <p:sp>
        <p:nvSpPr>
          <p:cNvPr id="34" name="Rectangle 34"/>
          <p:cNvSpPr>
            <a:spLocks noGrp="1"/>
          </p:cNvSpPr>
          <p:nvPr>
            <p:ph type="ftr" sz="quarter" idx="41"/>
          </p:nvPr>
        </p:nvSpPr>
        <p:spPr/>
        <p:txBody>
          <a:bodyPr/>
          <a:lstStyle>
            <a:lvl1pPr>
              <a:defRPr/>
            </a:lvl1pPr>
            <a:extLst/>
          </a:lstStyle>
          <a:p>
            <a:pPr>
              <a:defRPr/>
            </a:pPr>
            <a:endParaRPr lang="en-US" dirty="0"/>
          </a:p>
        </p:txBody>
      </p:sp>
    </p:spTree>
    <p:extLst>
      <p:ext uri="{BB962C8B-B14F-4D97-AF65-F5344CB8AC3E}">
        <p14:creationId xmlns:p14="http://schemas.microsoft.com/office/powerpoint/2010/main" val="3295461614"/>
      </p:ext>
    </p:extLst>
  </p:cSld>
  <p:clrMapOvr>
    <a:masterClrMapping/>
  </p:clrMapOvr>
  <p:transition spd="slow">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sp>
        <p:nvSpPr>
          <p:cNvPr id="3" name="Rectangle 2"/>
          <p:cNvSpPr/>
          <p:nvPr/>
        </p:nvSpPr>
        <p:spPr>
          <a:xfrm>
            <a:off x="0" y="4038600"/>
            <a:ext cx="9144000" cy="609600"/>
          </a:xfrm>
          <a:prstGeom prst="rect">
            <a:avLst/>
          </a:prstGeom>
          <a:solidFill>
            <a:schemeClr val="accent6">
              <a:shade val="75000"/>
            </a:schemeClr>
          </a:solidFill>
          <a:ln w="25400" cap="rnd" cmpd="sng" algn="ctr">
            <a:noFill/>
            <a:prstDash val="solid"/>
          </a:ln>
          <a:effectLst/>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en-US" dirty="0"/>
          </a:p>
        </p:txBody>
      </p:sp>
      <p:pic>
        <p:nvPicPr>
          <p:cNvPr id="4" name="Rectangl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00950" y="6238875"/>
            <a:ext cx="8382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4646613"/>
            <a:ext cx="9144000" cy="26987"/>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en-US" dirty="0"/>
          </a:p>
        </p:txBody>
      </p:sp>
      <p:sp>
        <p:nvSpPr>
          <p:cNvPr id="14" name="Title 13"/>
          <p:cNvSpPr>
            <a:spLocks noGrp="1"/>
          </p:cNvSpPr>
          <p:nvPr>
            <p:ph type="ctrTitle"/>
          </p:nvPr>
        </p:nvSpPr>
        <p:spPr>
          <a:xfrm>
            <a:off x="228600" y="4114800"/>
            <a:ext cx="7239000" cy="533400"/>
          </a:xfrm>
          <a:noFill/>
        </p:spPr>
        <p:txBody>
          <a:bodyPr vert="horz"/>
          <a:lstStyle>
            <a:lvl1pPr algn="l">
              <a:defRPr sz="2000" b="0" cap="all" spc="150" baseline="0">
                <a:solidFill>
                  <a:schemeClr val="bg1"/>
                </a:solidFill>
              </a:defRPr>
            </a:lvl1pPr>
            <a:extLst/>
          </a:lstStyle>
          <a:p>
            <a:r>
              <a:rPr lang="en-US"/>
              <a:t>Click to edit Master title style</a:t>
            </a:r>
            <a:endParaRPr lang="en-US" dirty="0"/>
          </a:p>
        </p:txBody>
      </p:sp>
      <p:sp>
        <p:nvSpPr>
          <p:cNvPr id="6" name="Rectangle 3"/>
          <p:cNvSpPr>
            <a:spLocks noGrp="1"/>
          </p:cNvSpPr>
          <p:nvPr>
            <p:ph type="dt" sz="half" idx="10"/>
          </p:nvPr>
        </p:nvSpPr>
        <p:spPr>
          <a:xfrm>
            <a:off x="228600" y="6477000"/>
            <a:ext cx="1600200" cy="304800"/>
          </a:xfrm>
        </p:spPr>
        <p:txBody>
          <a:bodyPr anchor="ctr"/>
          <a:lstStyle>
            <a:lvl1pPr algn="l">
              <a:defRPr>
                <a:solidFill>
                  <a:srgbClr val="A0A0A0"/>
                </a:solidFill>
              </a:defRPr>
            </a:lvl1pPr>
            <a:extLst/>
          </a:lstStyle>
          <a:p>
            <a:pPr>
              <a:defRPr/>
            </a:pPr>
            <a:endParaRPr lang="en-US" dirty="0"/>
          </a:p>
        </p:txBody>
      </p:sp>
      <p:sp>
        <p:nvSpPr>
          <p:cNvPr id="7" name="Rectangle 4"/>
          <p:cNvSpPr>
            <a:spLocks noGrp="1"/>
          </p:cNvSpPr>
          <p:nvPr>
            <p:ph type="ftr" sz="quarter" idx="11"/>
          </p:nvPr>
        </p:nvSpPr>
        <p:spPr/>
        <p:txBody>
          <a:bodyPr/>
          <a:lstStyle>
            <a:lvl1pPr>
              <a:defRPr>
                <a:solidFill>
                  <a:schemeClr val="bg1"/>
                </a:solidFill>
              </a:defRPr>
            </a:lvl1pPr>
            <a:extLst/>
          </a:lstStyle>
          <a:p>
            <a:pPr>
              <a:defRPr/>
            </a:pPr>
            <a:endParaRPr lang="en-US" dirty="0"/>
          </a:p>
        </p:txBody>
      </p:sp>
      <p:sp>
        <p:nvSpPr>
          <p:cNvPr id="8" name="Slide Number Placeholder 12"/>
          <p:cNvSpPr>
            <a:spLocks noGrp="1"/>
          </p:cNvSpPr>
          <p:nvPr>
            <p:ph type="sldNum" sz="quarter" idx="12"/>
          </p:nvPr>
        </p:nvSpPr>
        <p:spPr>
          <a:xfrm>
            <a:off x="6477000" y="6477000"/>
            <a:ext cx="1020763" cy="304800"/>
          </a:xfrm>
        </p:spPr>
        <p:txBody>
          <a:bodyPr/>
          <a:lstStyle>
            <a:lvl1pPr>
              <a:defRPr/>
            </a:lvl1pPr>
          </a:lstStyle>
          <a:p>
            <a:pPr>
              <a:defRPr/>
            </a:pPr>
            <a:fld id="{29B04617-850E-40E1-8933-63BF2BFBD02E}" type="slidenum">
              <a:rPr lang="en-US" altLang="en-US"/>
              <a:pPr>
                <a:defRPr/>
              </a:pPr>
              <a:t>‹#›</a:t>
            </a:fld>
            <a:endParaRPr lang="en-US" altLang="en-US" dirty="0"/>
          </a:p>
        </p:txBody>
      </p:sp>
    </p:spTree>
    <p:extLst>
      <p:ext uri="{BB962C8B-B14F-4D97-AF65-F5344CB8AC3E}">
        <p14:creationId xmlns:p14="http://schemas.microsoft.com/office/powerpoint/2010/main" val="3676359590"/>
      </p:ext>
    </p:extLst>
  </p:cSld>
  <p:clrMapOvr>
    <a:masterClrMapping/>
  </p:clrMapOvr>
  <p:transition spd="slow">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Heading Only">
    <p:spTree>
      <p:nvGrpSpPr>
        <p:cNvPr id="1" name=""/>
        <p:cNvGrpSpPr/>
        <p:nvPr/>
      </p:nvGrpSpPr>
      <p:grpSpPr>
        <a:xfrm>
          <a:off x="0" y="0"/>
          <a:ext cx="0" cy="0"/>
          <a:chOff x="0" y="0"/>
          <a:chExt cx="0" cy="0"/>
        </a:xfrm>
      </p:grpSpPr>
      <p:sp>
        <p:nvSpPr>
          <p:cNvPr id="29" name="Rectangle 2"/>
          <p:cNvSpPr>
            <a:spLocks noGrp="1"/>
          </p:cNvSpPr>
          <p:nvPr>
            <p:ph type="title"/>
          </p:nvPr>
        </p:nvSpPr>
        <p:spPr/>
        <p:txBody>
          <a:bodyPr/>
          <a:lstStyle/>
          <a:p>
            <a:r>
              <a:rPr lang="en-US"/>
              <a:t>Click to edit Master title style</a:t>
            </a:r>
          </a:p>
        </p:txBody>
      </p:sp>
      <p:sp>
        <p:nvSpPr>
          <p:cNvPr id="19" name="Rectangle 8"/>
          <p:cNvSpPr>
            <a:spLocks noGrp="1"/>
          </p:cNvSpPr>
          <p:nvPr>
            <p:ph type="body" sz="quarter" idx="13"/>
          </p:nvPr>
        </p:nvSpPr>
        <p:spPr>
          <a:xfrm>
            <a:off x="304800" y="381000"/>
            <a:ext cx="8077200" cy="228600"/>
          </a:xfrm>
          <a:solidFill>
            <a:schemeClr val="accent6">
              <a:shade val="75000"/>
            </a:schemeClr>
          </a:solidFill>
        </p:spPr>
        <p:txBody>
          <a:bodyPr/>
          <a:lstStyle>
            <a:lvl1pPr>
              <a:defRPr b="1">
                <a:solidFill>
                  <a:schemeClr val="bg1"/>
                </a:solidFill>
              </a:defRPr>
            </a:lvl1pPr>
            <a:extLst/>
          </a:lstStyle>
          <a:p>
            <a:pPr lvl="0"/>
            <a:r>
              <a:rPr lang="en-US"/>
              <a:t>Click to edit Master text styles</a:t>
            </a:r>
          </a:p>
        </p:txBody>
      </p:sp>
      <p:sp>
        <p:nvSpPr>
          <p:cNvPr id="4" name="Rectangle 4"/>
          <p:cNvSpPr>
            <a:spLocks noGrp="1"/>
          </p:cNvSpPr>
          <p:nvPr>
            <p:ph type="dt" sz="half" idx="14"/>
          </p:nvPr>
        </p:nvSpPr>
        <p:spPr/>
        <p:txBody>
          <a:bodyPr/>
          <a:lstStyle>
            <a:lvl1pPr>
              <a:defRPr/>
            </a:lvl1pPr>
          </a:lstStyle>
          <a:p>
            <a:pPr>
              <a:defRPr/>
            </a:pPr>
            <a:endParaRPr lang="en-US" dirty="0"/>
          </a:p>
        </p:txBody>
      </p:sp>
      <p:sp>
        <p:nvSpPr>
          <p:cNvPr id="5" name="Rectangle 6"/>
          <p:cNvSpPr>
            <a:spLocks noGrp="1"/>
          </p:cNvSpPr>
          <p:nvPr>
            <p:ph type="sldNum" sz="quarter" idx="15"/>
          </p:nvPr>
        </p:nvSpPr>
        <p:spPr/>
        <p:txBody>
          <a:bodyPr/>
          <a:lstStyle>
            <a:lvl1pPr>
              <a:defRPr/>
            </a:lvl1pPr>
          </a:lstStyle>
          <a:p>
            <a:pPr>
              <a:defRPr/>
            </a:pPr>
            <a:fld id="{2BE53327-AC66-495C-B804-58627D8D2DF8}" type="slidenum">
              <a:rPr lang="en-US" altLang="en-US"/>
              <a:pPr>
                <a:defRPr/>
              </a:pPr>
              <a:t>‹#›</a:t>
            </a:fld>
            <a:endParaRPr lang="en-US" altLang="en-US" dirty="0"/>
          </a:p>
        </p:txBody>
      </p:sp>
      <p:sp>
        <p:nvSpPr>
          <p:cNvPr id="6" name="Rectangle 12"/>
          <p:cNvSpPr>
            <a:spLocks noGrp="1"/>
          </p:cNvSpPr>
          <p:nvPr>
            <p:ph type="ftr" sz="quarter" idx="16"/>
          </p:nvPr>
        </p:nvSpPr>
        <p:spPr/>
        <p:txBody>
          <a:bodyPr/>
          <a:lstStyle>
            <a:lvl1pPr>
              <a:defRPr/>
            </a:lvl1pPr>
          </a:lstStyle>
          <a:p>
            <a:pPr>
              <a:defRPr/>
            </a:pPr>
            <a:endParaRPr lang="en-US" dirty="0"/>
          </a:p>
        </p:txBody>
      </p:sp>
    </p:spTree>
    <p:extLst>
      <p:ext uri="{BB962C8B-B14F-4D97-AF65-F5344CB8AC3E}">
        <p14:creationId xmlns:p14="http://schemas.microsoft.com/office/powerpoint/2010/main" val="4117362969"/>
      </p:ext>
    </p:extLst>
  </p:cSld>
  <p:clrMapOvr>
    <a:masterClrMapping/>
  </p:clrMapOvr>
  <p:transition spd="slow">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18" name="Rectangle 2"/>
          <p:cNvSpPr>
            <a:spLocks noGrp="1"/>
          </p:cNvSpPr>
          <p:nvPr>
            <p:ph type="title"/>
          </p:nvPr>
        </p:nvSpPr>
        <p:spPr/>
        <p:txBody>
          <a:bodyPr/>
          <a:lstStyle/>
          <a:p>
            <a:r>
              <a:rPr lang="en-US"/>
              <a:t>Click to edit Master title style</a:t>
            </a:r>
          </a:p>
        </p:txBody>
      </p:sp>
      <p:sp>
        <p:nvSpPr>
          <p:cNvPr id="3" name="Rectangle 4"/>
          <p:cNvSpPr>
            <a:spLocks noGrp="1"/>
          </p:cNvSpPr>
          <p:nvPr>
            <p:ph type="dt" sz="half" idx="10"/>
          </p:nvPr>
        </p:nvSpPr>
        <p:spPr/>
        <p:txBody>
          <a:bodyPr/>
          <a:lstStyle>
            <a:lvl1pPr>
              <a:defRPr/>
            </a:lvl1pPr>
          </a:lstStyle>
          <a:p>
            <a:pPr>
              <a:defRPr/>
            </a:pPr>
            <a:endParaRPr lang="en-US" dirty="0"/>
          </a:p>
        </p:txBody>
      </p:sp>
      <p:sp>
        <p:nvSpPr>
          <p:cNvPr id="4" name="Rectangle 6"/>
          <p:cNvSpPr>
            <a:spLocks noGrp="1"/>
          </p:cNvSpPr>
          <p:nvPr>
            <p:ph type="sldNum" sz="quarter" idx="11"/>
          </p:nvPr>
        </p:nvSpPr>
        <p:spPr/>
        <p:txBody>
          <a:bodyPr/>
          <a:lstStyle>
            <a:lvl1pPr>
              <a:defRPr/>
            </a:lvl1pPr>
          </a:lstStyle>
          <a:p>
            <a:pPr>
              <a:defRPr/>
            </a:pPr>
            <a:fld id="{2C3270B9-0D29-4C90-B073-02FF676BCDD2}" type="slidenum">
              <a:rPr lang="en-US" altLang="en-US"/>
              <a:pPr>
                <a:defRPr/>
              </a:pPr>
              <a:t>‹#›</a:t>
            </a:fld>
            <a:endParaRPr lang="en-US" altLang="en-US" dirty="0"/>
          </a:p>
        </p:txBody>
      </p:sp>
      <p:sp>
        <p:nvSpPr>
          <p:cNvPr id="5" name="Rectangle 12"/>
          <p:cNvSpPr>
            <a:spLocks noGrp="1"/>
          </p:cNvSpPr>
          <p:nvPr>
            <p:ph type="ftr"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2744841413"/>
      </p:ext>
    </p:extLst>
  </p:cSld>
  <p:clrMapOvr>
    <a:masterClrMapping/>
  </p:clrMapOvr>
  <p:transition spd="slow">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Up">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a:t>Click to edit Master title style</a:t>
            </a:r>
            <a:endParaRPr lang="en-US" dirty="0"/>
          </a:p>
        </p:txBody>
      </p:sp>
      <p:sp>
        <p:nvSpPr>
          <p:cNvPr id="8" name="Rectangle 8"/>
          <p:cNvSpPr>
            <a:spLocks noGrp="1"/>
          </p:cNvSpPr>
          <p:nvPr>
            <p:ph type="body" sz="quarter" idx="13"/>
          </p:nvPr>
        </p:nvSpPr>
        <p:spPr>
          <a:xfrm>
            <a:off x="304800" y="381000"/>
            <a:ext cx="8077200" cy="228600"/>
          </a:xfrm>
          <a:solidFill>
            <a:schemeClr val="accent6">
              <a:shade val="75000"/>
            </a:schemeClr>
          </a:solidFill>
        </p:spPr>
        <p:txBody>
          <a:bodyPr/>
          <a:lstStyle>
            <a:lvl1pPr>
              <a:defRPr b="1">
                <a:solidFill>
                  <a:schemeClr val="bg1"/>
                </a:solidFill>
              </a:defRPr>
            </a:lvl1pPr>
            <a:extLst/>
          </a:lstStyle>
          <a:p>
            <a:pPr lvl="0"/>
            <a:r>
              <a:rPr lang="en-US"/>
              <a:t>Click to edit Master text styles</a:t>
            </a:r>
          </a:p>
        </p:txBody>
      </p:sp>
      <p:sp>
        <p:nvSpPr>
          <p:cNvPr id="11" name="Rectangle 11"/>
          <p:cNvSpPr>
            <a:spLocks noGrp="1"/>
          </p:cNvSpPr>
          <p:nvPr>
            <p:ph sz="quarter" idx="15"/>
          </p:nvPr>
        </p:nvSpPr>
        <p:spPr>
          <a:xfrm>
            <a:off x="304800" y="609600"/>
            <a:ext cx="80772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9"/>
          <p:cNvSpPr>
            <a:spLocks noGrp="1"/>
          </p:cNvSpPr>
          <p:nvPr>
            <p:ph type="dt" sz="half" idx="16"/>
          </p:nvPr>
        </p:nvSpPr>
        <p:spPr/>
        <p:txBody>
          <a:bodyPr/>
          <a:lstStyle>
            <a:lvl1pPr algn="ctr">
              <a:defRPr/>
            </a:lvl1pPr>
            <a:extLst/>
          </a:lstStyle>
          <a:p>
            <a:pPr>
              <a:defRPr/>
            </a:pPr>
            <a:endParaRPr lang="en-US" dirty="0"/>
          </a:p>
        </p:txBody>
      </p:sp>
      <p:sp>
        <p:nvSpPr>
          <p:cNvPr id="6" name="Rectangle 10"/>
          <p:cNvSpPr>
            <a:spLocks noGrp="1"/>
          </p:cNvSpPr>
          <p:nvPr>
            <p:ph type="sldNum" sz="quarter" idx="17"/>
          </p:nvPr>
        </p:nvSpPr>
        <p:spPr/>
        <p:txBody>
          <a:bodyPr/>
          <a:lstStyle>
            <a:lvl1pPr>
              <a:defRPr/>
            </a:lvl1pPr>
          </a:lstStyle>
          <a:p>
            <a:pPr>
              <a:defRPr/>
            </a:pPr>
            <a:fld id="{9E90FBD2-BDA4-4118-8F92-B39D4B5C4B22}" type="slidenum">
              <a:rPr lang="en-US" altLang="en-US"/>
              <a:pPr>
                <a:defRPr/>
              </a:pPr>
              <a:t>‹#›</a:t>
            </a:fld>
            <a:endParaRPr lang="en-US" altLang="en-US" dirty="0"/>
          </a:p>
        </p:txBody>
      </p:sp>
      <p:sp>
        <p:nvSpPr>
          <p:cNvPr id="7" name="Rectangle 12"/>
          <p:cNvSpPr>
            <a:spLocks noGrp="1"/>
          </p:cNvSpPr>
          <p:nvPr>
            <p:ph type="ftr" sz="quarter" idx="18"/>
          </p:nvPr>
        </p:nvSpPr>
        <p:spPr/>
        <p:txBody>
          <a:bodyPr/>
          <a:lstStyle>
            <a:lvl1pPr>
              <a:defRPr/>
            </a:lvl1pPr>
            <a:extLst/>
          </a:lstStyle>
          <a:p>
            <a:pPr>
              <a:defRPr/>
            </a:pPr>
            <a:endParaRPr lang="en-US" dirty="0"/>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91400" y="5981156"/>
            <a:ext cx="1181100" cy="876300"/>
          </a:xfrm>
          <a:prstGeom prst="rect">
            <a:avLst/>
          </a:prstGeom>
        </p:spPr>
      </p:pic>
    </p:spTree>
    <p:extLst>
      <p:ext uri="{BB962C8B-B14F-4D97-AF65-F5344CB8AC3E}">
        <p14:creationId xmlns:p14="http://schemas.microsoft.com/office/powerpoint/2010/main" val="516582198"/>
      </p:ext>
    </p:extLst>
  </p:cSld>
  <p:clrMapOvr>
    <a:masterClrMapping/>
  </p:clrMapOvr>
  <p:transition spd="slow">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Up">
    <p:spTree>
      <p:nvGrpSpPr>
        <p:cNvPr id="1" name=""/>
        <p:cNvGrpSpPr/>
        <p:nvPr/>
      </p:nvGrpSpPr>
      <p:grpSpPr>
        <a:xfrm>
          <a:off x="0" y="0"/>
          <a:ext cx="0" cy="0"/>
          <a:chOff x="0" y="0"/>
          <a:chExt cx="0" cy="0"/>
        </a:xfrm>
      </p:grpSpPr>
      <p:sp>
        <p:nvSpPr>
          <p:cNvPr id="19" name="Rectangle 2"/>
          <p:cNvSpPr>
            <a:spLocks noGrp="1"/>
          </p:cNvSpPr>
          <p:nvPr>
            <p:ph type="title"/>
          </p:nvPr>
        </p:nvSpPr>
        <p:spPr/>
        <p:txBody>
          <a:bodyPr/>
          <a:lstStyle/>
          <a:p>
            <a:r>
              <a:rPr lang="en-US"/>
              <a:t>Click to edit Master title style</a:t>
            </a:r>
          </a:p>
        </p:txBody>
      </p:sp>
      <p:sp>
        <p:nvSpPr>
          <p:cNvPr id="31" name="Rectangle 8"/>
          <p:cNvSpPr>
            <a:spLocks noGrp="1"/>
          </p:cNvSpPr>
          <p:nvPr>
            <p:ph type="body" sz="quarter" idx="13"/>
          </p:nvPr>
        </p:nvSpPr>
        <p:spPr>
          <a:xfrm>
            <a:off x="304800" y="381000"/>
            <a:ext cx="3965448" cy="228600"/>
          </a:xfrm>
          <a:solidFill>
            <a:schemeClr val="accent6">
              <a:shade val="75000"/>
            </a:schemeClr>
          </a:solidFill>
        </p:spPr>
        <p:txBody>
          <a:bodyPr/>
          <a:lstStyle>
            <a:lvl1pPr>
              <a:defRPr b="1">
                <a:solidFill>
                  <a:schemeClr val="bg1"/>
                </a:solidFill>
              </a:defRPr>
            </a:lvl1pPr>
            <a:extLst/>
          </a:lstStyle>
          <a:p>
            <a:pPr lvl="0"/>
            <a:r>
              <a:rPr lang="en-US"/>
              <a:t>Click to edit Master text styles</a:t>
            </a:r>
          </a:p>
        </p:txBody>
      </p:sp>
      <p:sp>
        <p:nvSpPr>
          <p:cNvPr id="9" name="Rectangle 11"/>
          <p:cNvSpPr>
            <a:spLocks noGrp="1"/>
          </p:cNvSpPr>
          <p:nvPr>
            <p:ph sz="quarter" idx="15"/>
          </p:nvPr>
        </p:nvSpPr>
        <p:spPr>
          <a:xfrm>
            <a:off x="304800"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ectangle 8"/>
          <p:cNvSpPr>
            <a:spLocks noGrp="1"/>
          </p:cNvSpPr>
          <p:nvPr>
            <p:ph type="body" sz="quarter" idx="16"/>
          </p:nvPr>
        </p:nvSpPr>
        <p:spPr>
          <a:xfrm>
            <a:off x="4416552" y="381000"/>
            <a:ext cx="3965448" cy="228600"/>
          </a:xfrm>
          <a:solidFill>
            <a:schemeClr val="accent6">
              <a:shade val="75000"/>
            </a:schemeClr>
          </a:solidFill>
        </p:spPr>
        <p:txBody>
          <a:bodyPr/>
          <a:lstStyle>
            <a:lvl1pPr>
              <a:defRPr b="1">
                <a:solidFill>
                  <a:schemeClr val="bg1"/>
                </a:solidFill>
              </a:defRPr>
            </a:lvl1pPr>
            <a:extLst/>
          </a:lstStyle>
          <a:p>
            <a:pPr lvl="0"/>
            <a:r>
              <a:rPr lang="en-US"/>
              <a:t>Click to edit Master text styles</a:t>
            </a:r>
          </a:p>
        </p:txBody>
      </p:sp>
      <p:sp>
        <p:nvSpPr>
          <p:cNvPr id="15" name="Rectangle 11"/>
          <p:cNvSpPr>
            <a:spLocks noGrp="1"/>
          </p:cNvSpPr>
          <p:nvPr>
            <p:ph sz="quarter" idx="17"/>
          </p:nvPr>
        </p:nvSpPr>
        <p:spPr>
          <a:xfrm>
            <a:off x="4416552"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4"/>
          <p:cNvSpPr>
            <a:spLocks noGrp="1"/>
          </p:cNvSpPr>
          <p:nvPr>
            <p:ph type="dt" sz="half" idx="18"/>
          </p:nvPr>
        </p:nvSpPr>
        <p:spPr/>
        <p:txBody>
          <a:bodyPr/>
          <a:lstStyle>
            <a:lvl1pPr>
              <a:defRPr/>
            </a:lvl1pPr>
          </a:lstStyle>
          <a:p>
            <a:pPr>
              <a:defRPr/>
            </a:pPr>
            <a:endParaRPr lang="en-US" dirty="0"/>
          </a:p>
        </p:txBody>
      </p:sp>
      <p:sp>
        <p:nvSpPr>
          <p:cNvPr id="8" name="Rectangle 6"/>
          <p:cNvSpPr>
            <a:spLocks noGrp="1"/>
          </p:cNvSpPr>
          <p:nvPr>
            <p:ph type="sldNum" sz="quarter" idx="19"/>
          </p:nvPr>
        </p:nvSpPr>
        <p:spPr/>
        <p:txBody>
          <a:bodyPr/>
          <a:lstStyle>
            <a:lvl1pPr>
              <a:defRPr/>
            </a:lvl1pPr>
          </a:lstStyle>
          <a:p>
            <a:pPr>
              <a:defRPr/>
            </a:pPr>
            <a:fld id="{4E1CFE89-FE52-4E3D-9643-EF1C4A26E938}" type="slidenum">
              <a:rPr lang="en-US" altLang="en-US"/>
              <a:pPr>
                <a:defRPr/>
              </a:pPr>
              <a:t>‹#›</a:t>
            </a:fld>
            <a:endParaRPr lang="en-US" altLang="en-US" dirty="0"/>
          </a:p>
        </p:txBody>
      </p:sp>
      <p:sp>
        <p:nvSpPr>
          <p:cNvPr id="10" name="Rectangle 12"/>
          <p:cNvSpPr>
            <a:spLocks noGrp="1"/>
          </p:cNvSpPr>
          <p:nvPr>
            <p:ph type="ftr" sz="quarter" idx="20"/>
          </p:nvPr>
        </p:nvSpPr>
        <p:spPr/>
        <p:txBody>
          <a:bodyPr/>
          <a:lstStyle>
            <a:lvl1pPr>
              <a:defRPr/>
            </a:lvl1pPr>
          </a:lstStyle>
          <a:p>
            <a:pPr>
              <a:defRPr/>
            </a:pPr>
            <a:endParaRPr lang="en-US" dirty="0"/>
          </a:p>
        </p:txBody>
      </p:sp>
    </p:spTree>
    <p:extLst>
      <p:ext uri="{BB962C8B-B14F-4D97-AF65-F5344CB8AC3E}">
        <p14:creationId xmlns:p14="http://schemas.microsoft.com/office/powerpoint/2010/main" val="2262954287"/>
      </p:ext>
    </p:extLst>
  </p:cSld>
  <p:clrMapOvr>
    <a:masterClrMapping/>
  </p:clrMapOvr>
  <p:transition spd="slow">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Up: 2 left, 1 right">
    <p:spTree>
      <p:nvGrpSpPr>
        <p:cNvPr id="1" name=""/>
        <p:cNvGrpSpPr/>
        <p:nvPr/>
      </p:nvGrpSpPr>
      <p:grpSpPr>
        <a:xfrm>
          <a:off x="0" y="0"/>
          <a:ext cx="0" cy="0"/>
          <a:chOff x="0" y="0"/>
          <a:chExt cx="0" cy="0"/>
        </a:xfrm>
      </p:grpSpPr>
      <p:sp>
        <p:nvSpPr>
          <p:cNvPr id="28" name="Rectangle 2"/>
          <p:cNvSpPr>
            <a:spLocks noGrp="1"/>
          </p:cNvSpPr>
          <p:nvPr>
            <p:ph type="title"/>
          </p:nvPr>
        </p:nvSpPr>
        <p:spPr/>
        <p:txBody>
          <a:bodyPr/>
          <a:lstStyle/>
          <a:p>
            <a:r>
              <a:rPr lang="en-US"/>
              <a:t>Click to edit Master title style</a:t>
            </a:r>
          </a:p>
        </p:txBody>
      </p:sp>
      <p:sp>
        <p:nvSpPr>
          <p:cNvPr id="9" name="Rectangle 8"/>
          <p:cNvSpPr>
            <a:spLocks noGrp="1"/>
          </p:cNvSpPr>
          <p:nvPr>
            <p:ph type="body" sz="quarter" idx="13"/>
          </p:nvPr>
        </p:nvSpPr>
        <p:spPr>
          <a:xfrm>
            <a:off x="304800" y="381000"/>
            <a:ext cx="3962400" cy="228600"/>
          </a:xfrm>
          <a:solidFill>
            <a:schemeClr val="accent6">
              <a:shade val="75000"/>
            </a:schemeClr>
          </a:solidFill>
        </p:spPr>
        <p:txBody>
          <a:bodyPr/>
          <a:lstStyle>
            <a:lvl1pPr>
              <a:defRPr b="1">
                <a:solidFill>
                  <a:schemeClr val="bg1"/>
                </a:solidFill>
              </a:defRPr>
            </a:lvl1pPr>
            <a:extLst/>
          </a:lstStyle>
          <a:p>
            <a:pPr lvl="0"/>
            <a:r>
              <a:rPr lang="en-US"/>
              <a:t>Click to edit Master text styles</a:t>
            </a:r>
          </a:p>
        </p:txBody>
      </p:sp>
      <p:sp>
        <p:nvSpPr>
          <p:cNvPr id="18" name="Rectangle 11"/>
          <p:cNvSpPr>
            <a:spLocks noGrp="1"/>
          </p:cNvSpPr>
          <p:nvPr>
            <p:ph sz="quarter" idx="15"/>
          </p:nvPr>
        </p:nvSpPr>
        <p:spPr>
          <a:xfrm>
            <a:off x="3048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Rectangle 8"/>
          <p:cNvSpPr>
            <a:spLocks noGrp="1"/>
          </p:cNvSpPr>
          <p:nvPr>
            <p:ph type="body" sz="quarter" idx="16"/>
          </p:nvPr>
        </p:nvSpPr>
        <p:spPr>
          <a:xfrm>
            <a:off x="301752" y="3319272"/>
            <a:ext cx="3965448" cy="228600"/>
          </a:xfrm>
          <a:solidFill>
            <a:schemeClr val="accent6">
              <a:shade val="75000"/>
            </a:schemeClr>
          </a:solidFill>
        </p:spPr>
        <p:txBody>
          <a:bodyPr/>
          <a:lstStyle>
            <a:lvl1pPr>
              <a:defRPr b="1">
                <a:solidFill>
                  <a:schemeClr val="bg1"/>
                </a:solidFill>
              </a:defRPr>
            </a:lvl1pPr>
            <a:extLst/>
          </a:lstStyle>
          <a:p>
            <a:pPr lvl="0"/>
            <a:r>
              <a:rPr lang="en-US"/>
              <a:t>Click to edit Master text styles</a:t>
            </a:r>
          </a:p>
        </p:txBody>
      </p:sp>
      <p:sp>
        <p:nvSpPr>
          <p:cNvPr id="17" name="Rectangle 11"/>
          <p:cNvSpPr>
            <a:spLocks noGrp="1"/>
          </p:cNvSpPr>
          <p:nvPr>
            <p:ph sz="quarter" idx="17"/>
          </p:nvPr>
        </p:nvSpPr>
        <p:spPr>
          <a:xfrm>
            <a:off x="3017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Rectangle 8"/>
          <p:cNvSpPr>
            <a:spLocks noGrp="1"/>
          </p:cNvSpPr>
          <p:nvPr>
            <p:ph type="body" sz="quarter" idx="18"/>
          </p:nvPr>
        </p:nvSpPr>
        <p:spPr>
          <a:xfrm>
            <a:off x="4416552" y="381000"/>
            <a:ext cx="3965448" cy="228600"/>
          </a:xfrm>
          <a:solidFill>
            <a:schemeClr val="accent6">
              <a:shade val="75000"/>
            </a:schemeClr>
          </a:solidFill>
        </p:spPr>
        <p:txBody>
          <a:bodyPr/>
          <a:lstStyle>
            <a:lvl1pPr>
              <a:defRPr b="1">
                <a:solidFill>
                  <a:schemeClr val="bg1"/>
                </a:solidFill>
              </a:defRPr>
            </a:lvl1pPr>
            <a:extLst/>
          </a:lstStyle>
          <a:p>
            <a:pPr lvl="0"/>
            <a:r>
              <a:rPr lang="en-US"/>
              <a:t>Click to edit Master text styles</a:t>
            </a:r>
          </a:p>
        </p:txBody>
      </p:sp>
      <p:sp>
        <p:nvSpPr>
          <p:cNvPr id="21" name="Rectangle 11"/>
          <p:cNvSpPr>
            <a:spLocks noGrp="1"/>
          </p:cNvSpPr>
          <p:nvPr>
            <p:ph sz="quarter" idx="19"/>
          </p:nvPr>
        </p:nvSpPr>
        <p:spPr>
          <a:xfrm>
            <a:off x="4416552"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4"/>
          <p:cNvSpPr>
            <a:spLocks noGrp="1"/>
          </p:cNvSpPr>
          <p:nvPr>
            <p:ph type="dt" sz="half" idx="20"/>
          </p:nvPr>
        </p:nvSpPr>
        <p:spPr/>
        <p:txBody>
          <a:bodyPr/>
          <a:lstStyle>
            <a:lvl1pPr>
              <a:defRPr/>
            </a:lvl1pPr>
          </a:lstStyle>
          <a:p>
            <a:pPr>
              <a:defRPr/>
            </a:pPr>
            <a:endParaRPr lang="en-US" dirty="0"/>
          </a:p>
        </p:txBody>
      </p:sp>
      <p:sp>
        <p:nvSpPr>
          <p:cNvPr id="11" name="Rectangle 6"/>
          <p:cNvSpPr>
            <a:spLocks noGrp="1"/>
          </p:cNvSpPr>
          <p:nvPr>
            <p:ph type="sldNum" sz="quarter" idx="21"/>
          </p:nvPr>
        </p:nvSpPr>
        <p:spPr/>
        <p:txBody>
          <a:bodyPr/>
          <a:lstStyle>
            <a:lvl1pPr>
              <a:defRPr/>
            </a:lvl1pPr>
          </a:lstStyle>
          <a:p>
            <a:pPr>
              <a:defRPr/>
            </a:pPr>
            <a:fld id="{B7918FA6-5FD6-4D49-8FBC-56CC0881CE70}" type="slidenum">
              <a:rPr lang="en-US" altLang="en-US"/>
              <a:pPr>
                <a:defRPr/>
              </a:pPr>
              <a:t>‹#›</a:t>
            </a:fld>
            <a:endParaRPr lang="en-US" altLang="en-US" dirty="0"/>
          </a:p>
        </p:txBody>
      </p:sp>
      <p:sp>
        <p:nvSpPr>
          <p:cNvPr id="12" name="Rectangle 12"/>
          <p:cNvSpPr>
            <a:spLocks noGrp="1"/>
          </p:cNvSpPr>
          <p:nvPr>
            <p:ph type="ftr" sz="quarter" idx="22"/>
          </p:nvPr>
        </p:nvSpPr>
        <p:spPr/>
        <p:txBody>
          <a:bodyPr/>
          <a:lstStyle>
            <a:lvl1pPr>
              <a:defRPr/>
            </a:lvl1pPr>
          </a:lstStyle>
          <a:p>
            <a:pPr>
              <a:defRPr/>
            </a:pPr>
            <a:endParaRPr lang="en-US" dirty="0"/>
          </a:p>
        </p:txBody>
      </p:sp>
    </p:spTree>
    <p:extLst>
      <p:ext uri="{BB962C8B-B14F-4D97-AF65-F5344CB8AC3E}">
        <p14:creationId xmlns:p14="http://schemas.microsoft.com/office/powerpoint/2010/main" val="1470093089"/>
      </p:ext>
    </p:extLst>
  </p:cSld>
  <p:clrMapOvr>
    <a:masterClrMapping/>
  </p:clrMapOvr>
  <p:transition spd="slow">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Up: 1 Left, 2 Right">
    <p:spTree>
      <p:nvGrpSpPr>
        <p:cNvPr id="1" name=""/>
        <p:cNvGrpSpPr/>
        <p:nvPr/>
      </p:nvGrpSpPr>
      <p:grpSpPr>
        <a:xfrm>
          <a:off x="0" y="0"/>
          <a:ext cx="0" cy="0"/>
          <a:chOff x="0" y="0"/>
          <a:chExt cx="0" cy="0"/>
        </a:xfrm>
      </p:grpSpPr>
      <p:sp>
        <p:nvSpPr>
          <p:cNvPr id="25" name="Rectangle 2"/>
          <p:cNvSpPr>
            <a:spLocks noGrp="1"/>
          </p:cNvSpPr>
          <p:nvPr>
            <p:ph type="title"/>
          </p:nvPr>
        </p:nvSpPr>
        <p:spPr/>
        <p:txBody>
          <a:bodyPr/>
          <a:lstStyle/>
          <a:p>
            <a:r>
              <a:rPr lang="en-US"/>
              <a:t>Click to edit Master title style</a:t>
            </a:r>
          </a:p>
        </p:txBody>
      </p:sp>
      <p:sp>
        <p:nvSpPr>
          <p:cNvPr id="13" name="Rectangle 8"/>
          <p:cNvSpPr>
            <a:spLocks noGrp="1"/>
          </p:cNvSpPr>
          <p:nvPr>
            <p:ph type="body" sz="quarter" idx="13"/>
          </p:nvPr>
        </p:nvSpPr>
        <p:spPr>
          <a:xfrm>
            <a:off x="304800" y="381000"/>
            <a:ext cx="3965448" cy="228600"/>
          </a:xfrm>
          <a:solidFill>
            <a:schemeClr val="accent6">
              <a:shade val="75000"/>
            </a:schemeClr>
          </a:solidFill>
        </p:spPr>
        <p:txBody>
          <a:bodyPr/>
          <a:lstStyle>
            <a:lvl1pPr>
              <a:defRPr b="1">
                <a:solidFill>
                  <a:schemeClr val="bg1"/>
                </a:solidFill>
              </a:defRPr>
            </a:lvl1pPr>
            <a:extLst/>
          </a:lstStyle>
          <a:p>
            <a:pPr lvl="0"/>
            <a:r>
              <a:rPr lang="en-US"/>
              <a:t>Click to edit Master text styles</a:t>
            </a:r>
          </a:p>
        </p:txBody>
      </p:sp>
      <p:sp>
        <p:nvSpPr>
          <p:cNvPr id="14" name="Rectangle 11"/>
          <p:cNvSpPr>
            <a:spLocks noGrp="1"/>
          </p:cNvSpPr>
          <p:nvPr>
            <p:ph sz="quarter" idx="15"/>
          </p:nvPr>
        </p:nvSpPr>
        <p:spPr>
          <a:xfrm>
            <a:off x="304800"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Rectangle 8"/>
          <p:cNvSpPr>
            <a:spLocks noGrp="1"/>
          </p:cNvSpPr>
          <p:nvPr>
            <p:ph type="body" sz="quarter" idx="16"/>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a:t>Click to edit Master text styles</a:t>
            </a:r>
          </a:p>
        </p:txBody>
      </p:sp>
      <p:sp>
        <p:nvSpPr>
          <p:cNvPr id="17" name="Rectangle 11"/>
          <p:cNvSpPr>
            <a:spLocks noGrp="1"/>
          </p:cNvSpPr>
          <p:nvPr>
            <p:ph sz="quarter" idx="17"/>
          </p:nvPr>
        </p:nvSpPr>
        <p:spPr>
          <a:xfrm>
            <a:off x="44196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8"/>
          <p:cNvSpPr>
            <a:spLocks noGrp="1"/>
          </p:cNvSpPr>
          <p:nvPr>
            <p:ph type="body" sz="quarter" idx="18"/>
          </p:nvPr>
        </p:nvSpPr>
        <p:spPr>
          <a:xfrm>
            <a:off x="4416552" y="3319272"/>
            <a:ext cx="3965448" cy="228600"/>
          </a:xfrm>
          <a:solidFill>
            <a:schemeClr val="accent6">
              <a:shade val="75000"/>
            </a:schemeClr>
          </a:solidFill>
        </p:spPr>
        <p:txBody>
          <a:bodyPr/>
          <a:lstStyle>
            <a:lvl1pPr>
              <a:defRPr b="1">
                <a:solidFill>
                  <a:schemeClr val="bg1"/>
                </a:solidFill>
              </a:defRPr>
            </a:lvl1pPr>
            <a:extLst/>
          </a:lstStyle>
          <a:p>
            <a:pPr lvl="0"/>
            <a:r>
              <a:rPr lang="en-US"/>
              <a:t>Click to edit Master text styles</a:t>
            </a:r>
          </a:p>
        </p:txBody>
      </p:sp>
      <p:sp>
        <p:nvSpPr>
          <p:cNvPr id="20" name="Rectangle 11"/>
          <p:cNvSpPr>
            <a:spLocks noGrp="1"/>
          </p:cNvSpPr>
          <p:nvPr>
            <p:ph sz="quarter" idx="19"/>
          </p:nvPr>
        </p:nvSpPr>
        <p:spPr>
          <a:xfrm>
            <a:off x="44165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4"/>
          <p:cNvSpPr>
            <a:spLocks noGrp="1"/>
          </p:cNvSpPr>
          <p:nvPr>
            <p:ph type="dt" sz="half" idx="20"/>
          </p:nvPr>
        </p:nvSpPr>
        <p:spPr/>
        <p:txBody>
          <a:bodyPr/>
          <a:lstStyle>
            <a:lvl1pPr>
              <a:defRPr/>
            </a:lvl1pPr>
          </a:lstStyle>
          <a:p>
            <a:pPr>
              <a:defRPr/>
            </a:pPr>
            <a:endParaRPr lang="en-US" dirty="0"/>
          </a:p>
        </p:txBody>
      </p:sp>
      <p:sp>
        <p:nvSpPr>
          <p:cNvPr id="10" name="Rectangle 6"/>
          <p:cNvSpPr>
            <a:spLocks noGrp="1"/>
          </p:cNvSpPr>
          <p:nvPr>
            <p:ph type="sldNum" sz="quarter" idx="21"/>
          </p:nvPr>
        </p:nvSpPr>
        <p:spPr/>
        <p:txBody>
          <a:bodyPr/>
          <a:lstStyle>
            <a:lvl1pPr>
              <a:defRPr/>
            </a:lvl1pPr>
          </a:lstStyle>
          <a:p>
            <a:pPr>
              <a:defRPr/>
            </a:pPr>
            <a:fld id="{8CF720CD-9D6F-4A50-87C3-3527FB7E4B87}" type="slidenum">
              <a:rPr lang="en-US" altLang="en-US"/>
              <a:pPr>
                <a:defRPr/>
              </a:pPr>
              <a:t>‹#›</a:t>
            </a:fld>
            <a:endParaRPr lang="en-US" altLang="en-US" dirty="0"/>
          </a:p>
        </p:txBody>
      </p:sp>
      <p:sp>
        <p:nvSpPr>
          <p:cNvPr id="11" name="Rectangle 12"/>
          <p:cNvSpPr>
            <a:spLocks noGrp="1"/>
          </p:cNvSpPr>
          <p:nvPr>
            <p:ph type="ftr" sz="quarter" idx="22"/>
          </p:nvPr>
        </p:nvSpPr>
        <p:spPr/>
        <p:txBody>
          <a:bodyPr/>
          <a:lstStyle>
            <a:lvl1pPr>
              <a:defRPr/>
            </a:lvl1pPr>
          </a:lstStyle>
          <a:p>
            <a:pPr>
              <a:defRPr/>
            </a:pPr>
            <a:endParaRPr lang="en-US" dirty="0"/>
          </a:p>
        </p:txBody>
      </p:sp>
    </p:spTree>
    <p:extLst>
      <p:ext uri="{BB962C8B-B14F-4D97-AF65-F5344CB8AC3E}">
        <p14:creationId xmlns:p14="http://schemas.microsoft.com/office/powerpoint/2010/main" val="792332201"/>
      </p:ext>
    </p:extLst>
  </p:cSld>
  <p:clrMapOvr>
    <a:masterClrMapping/>
  </p:clrMapOvr>
  <p:transition spd="slow">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10"/>
          <p:cNvSpPr/>
          <p:nvPr/>
        </p:nvSpPr>
        <p:spPr>
          <a:xfrm>
            <a:off x="8610600" y="0"/>
            <a:ext cx="533400" cy="6858000"/>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en-US" dirty="0"/>
          </a:p>
        </p:txBody>
      </p:sp>
      <p:sp>
        <p:nvSpPr>
          <p:cNvPr id="2" name="Rectangle 2"/>
          <p:cNvSpPr>
            <a:spLocks noGrp="1"/>
          </p:cNvSpPr>
          <p:nvPr>
            <p:ph type="title"/>
          </p:nvPr>
        </p:nvSpPr>
        <p:spPr>
          <a:xfrm>
            <a:off x="8610600" y="381000"/>
            <a:ext cx="533400" cy="5867400"/>
          </a:xfrm>
          <a:prstGeom prst="rect">
            <a:avLst/>
          </a:prstGeom>
        </p:spPr>
        <p:txBody>
          <a:bodyPr vert="vert" anchor="ctr">
            <a:normAutofit/>
          </a:bodyPr>
          <a:lstStyle/>
          <a:p>
            <a:r>
              <a:rPr lang="en-US" dirty="0"/>
              <a:t>Click to edit Master title style</a:t>
            </a:r>
          </a:p>
        </p:txBody>
      </p:sp>
      <p:sp>
        <p:nvSpPr>
          <p:cNvPr id="3076" name="Rectangle 3"/>
          <p:cNvSpPr>
            <a:spLocks noGrp="1"/>
          </p:cNvSpPr>
          <p:nvPr>
            <p:ph type="body" idx="1"/>
          </p:nvPr>
        </p:nvSpPr>
        <p:spPr bwMode="auto">
          <a:xfrm>
            <a:off x="304800" y="381000"/>
            <a:ext cx="80772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Rectangle 4"/>
          <p:cNvSpPr>
            <a:spLocks noGrp="1"/>
          </p:cNvSpPr>
          <p:nvPr>
            <p:ph type="dt" sz="half" idx="2"/>
          </p:nvPr>
        </p:nvSpPr>
        <p:spPr>
          <a:xfrm>
            <a:off x="7010400" y="76200"/>
            <a:ext cx="1371600" cy="228600"/>
          </a:xfrm>
          <a:prstGeom prst="rect">
            <a:avLst/>
          </a:prstGeom>
        </p:spPr>
        <p:txBody>
          <a:bodyPr vert="horz"/>
          <a:lstStyle>
            <a:lvl1pPr algn="r" eaLnBrk="1" hangingPunct="1">
              <a:defRPr sz="1000">
                <a:solidFill>
                  <a:schemeClr val="tx1">
                    <a:tint val="65000"/>
                  </a:schemeClr>
                </a:solidFill>
                <a:latin typeface="Arial" charset="0"/>
              </a:defRPr>
            </a:lvl1pPr>
            <a:extLst/>
          </a:lstStyle>
          <a:p>
            <a:pPr>
              <a:defRPr/>
            </a:pPr>
            <a:endParaRPr lang="en-US" dirty="0"/>
          </a:p>
        </p:txBody>
      </p:sp>
      <p:sp>
        <p:nvSpPr>
          <p:cNvPr id="6" name="Rectangle 6"/>
          <p:cNvSpPr>
            <a:spLocks noGrp="1"/>
          </p:cNvSpPr>
          <p:nvPr>
            <p:ph type="sldNum" sz="quarter" idx="4"/>
          </p:nvPr>
        </p:nvSpPr>
        <p:spPr>
          <a:xfrm>
            <a:off x="6503988" y="6473825"/>
            <a:ext cx="990600" cy="30480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lvl1pPr>
          </a:lstStyle>
          <a:p>
            <a:pPr>
              <a:defRPr/>
            </a:pPr>
            <a:fld id="{CEC728F3-61B1-43A4-8AAF-860D72DED198}" type="slidenum">
              <a:rPr lang="en-US" altLang="en-US"/>
              <a:pPr>
                <a:defRPr/>
              </a:pPr>
              <a:t>‹#›</a:t>
            </a:fld>
            <a:endParaRPr lang="en-US" altLang="en-US" dirty="0"/>
          </a:p>
        </p:txBody>
      </p:sp>
      <p:sp>
        <p:nvSpPr>
          <p:cNvPr id="11" name="Rectangle 10"/>
          <p:cNvSpPr/>
          <p:nvPr/>
        </p:nvSpPr>
        <p:spPr>
          <a:xfrm>
            <a:off x="0" y="0"/>
            <a:ext cx="76200" cy="6858000"/>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en-US" dirty="0"/>
          </a:p>
        </p:txBody>
      </p:sp>
      <p:sp>
        <p:nvSpPr>
          <p:cNvPr id="12" name="Rectangle 12"/>
          <p:cNvSpPr>
            <a:spLocks noGrp="1"/>
          </p:cNvSpPr>
          <p:nvPr>
            <p:ph type="ftr" sz="quarter" idx="3"/>
          </p:nvPr>
        </p:nvSpPr>
        <p:spPr>
          <a:xfrm>
            <a:off x="2705100" y="6477000"/>
            <a:ext cx="3733800" cy="304800"/>
          </a:xfrm>
          <a:prstGeom prst="rect">
            <a:avLst/>
          </a:prstGeom>
        </p:spPr>
        <p:txBody>
          <a:bodyPr vert="horz" anchor="ctr"/>
          <a:lstStyle>
            <a:lvl1pPr algn="ctr" eaLnBrk="1" hangingPunct="1">
              <a:defRPr sz="1000">
                <a:solidFill>
                  <a:sysClr val="windowText" lastClr="000000"/>
                </a:solidFill>
                <a:latin typeface="Arial" charset="0"/>
              </a:defRPr>
            </a:lvl1pPr>
            <a:extLst/>
          </a:lstStyle>
          <a:p>
            <a:pPr>
              <a:defRPr/>
            </a:pPr>
            <a:endParaRPr lang="en-US" dirty="0"/>
          </a:p>
        </p:txBody>
      </p:sp>
      <p:sp>
        <p:nvSpPr>
          <p:cNvPr id="5" name="TextBox 4">
            <a:extLst>
              <a:ext uri="{FF2B5EF4-FFF2-40B4-BE49-F238E27FC236}">
                <a16:creationId xmlns:a16="http://schemas.microsoft.com/office/drawing/2014/main" id="{173F6DDD-736B-776B-7D1B-647903E40516}"/>
              </a:ext>
            </a:extLst>
          </p:cNvPr>
          <p:cNvSpPr txBox="1"/>
          <p:nvPr userDrawn="1">
            <p:extLst>
              <p:ext uri="{1162E1C5-73C7-4A58-AE30-91384D911F3F}">
                <p184:classification xmlns:p184="http://schemas.microsoft.com/office/powerpoint/2018/4/main" val="hdr"/>
              </p:ext>
            </p:extLst>
          </p:nvPr>
        </p:nvSpPr>
        <p:spPr>
          <a:xfrm>
            <a:off x="63500" y="63500"/>
            <a:ext cx="2249488"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cs typeface="Calibri" panose="020F0502020204030204" pitchFamily="34" charset="0"/>
              </a:rPr>
              <a:t>Sensitivity Label: CGIF Internal - Third Party</a:t>
            </a:r>
          </a:p>
        </p:txBody>
      </p:sp>
    </p:spTree>
  </p:cSld>
  <p:clrMap bg1="lt1" tx1="dk1" bg2="lt2" tx2="dk2" accent1="accent1" accent2="accent2" accent3="accent3" accent4="accent4" accent5="accent5" accent6="accent6" hlink="hlink" folHlink="folHlink"/>
  <p:sldLayoutIdLst>
    <p:sldLayoutId id="2147487922" r:id="rId1"/>
    <p:sldLayoutId id="2147487923" r:id="rId2"/>
    <p:sldLayoutId id="2147487924" r:id="rId3"/>
    <p:sldLayoutId id="2147487911" r:id="rId4"/>
    <p:sldLayoutId id="2147487912" r:id="rId5"/>
    <p:sldLayoutId id="2147487925" r:id="rId6"/>
    <p:sldLayoutId id="2147487913" r:id="rId7"/>
    <p:sldLayoutId id="2147487914" r:id="rId8"/>
    <p:sldLayoutId id="2147487915" r:id="rId9"/>
    <p:sldLayoutId id="2147487916" r:id="rId10"/>
    <p:sldLayoutId id="2147487917" r:id="rId11"/>
    <p:sldLayoutId id="2147487918" r:id="rId12"/>
    <p:sldLayoutId id="2147487919" r:id="rId13"/>
    <p:sldLayoutId id="2147487920" r:id="rId14"/>
    <p:sldLayoutId id="2147487921" r:id="rId15"/>
    <p:sldLayoutId id="2147487926" r:id="rId16"/>
    <p:sldLayoutId id="2147487929" r:id="rId17"/>
  </p:sldLayoutIdLst>
  <p:transition spd="slow">
    <p:wedge/>
  </p:transition>
  <p:hf sldNum="0" hdr="0" ftr="0" dt="0"/>
  <p:txStyles>
    <p:titleStyle>
      <a:lvl1pPr algn="l" rtl="0" eaLnBrk="0" fontAlgn="base" hangingPunct="0">
        <a:spcBef>
          <a:spcPct val="0"/>
        </a:spcBef>
        <a:spcAft>
          <a:spcPct val="0"/>
        </a:spcAft>
        <a:defRPr sz="2400" cap="small">
          <a:solidFill>
            <a:schemeClr val="tx1"/>
          </a:solidFill>
          <a:latin typeface="+mj-lt"/>
          <a:ea typeface="+mj-ea"/>
          <a:cs typeface="+mj-cs"/>
        </a:defRPr>
      </a:lvl1pPr>
      <a:lvl2pPr algn="l" rtl="0" eaLnBrk="0" fontAlgn="base" hangingPunct="0">
        <a:spcBef>
          <a:spcPct val="0"/>
        </a:spcBef>
        <a:spcAft>
          <a:spcPct val="0"/>
        </a:spcAft>
        <a:defRPr sz="2400">
          <a:solidFill>
            <a:schemeClr val="bg1"/>
          </a:solidFill>
          <a:latin typeface="Calibri" pitchFamily="34" charset="0"/>
        </a:defRPr>
      </a:lvl2pPr>
      <a:lvl3pPr algn="l" rtl="0" eaLnBrk="0" fontAlgn="base" hangingPunct="0">
        <a:spcBef>
          <a:spcPct val="0"/>
        </a:spcBef>
        <a:spcAft>
          <a:spcPct val="0"/>
        </a:spcAft>
        <a:defRPr sz="2400">
          <a:solidFill>
            <a:schemeClr val="bg1"/>
          </a:solidFill>
          <a:latin typeface="Calibri" pitchFamily="34" charset="0"/>
        </a:defRPr>
      </a:lvl3pPr>
      <a:lvl4pPr algn="l" rtl="0" eaLnBrk="0" fontAlgn="base" hangingPunct="0">
        <a:spcBef>
          <a:spcPct val="0"/>
        </a:spcBef>
        <a:spcAft>
          <a:spcPct val="0"/>
        </a:spcAft>
        <a:defRPr sz="2400">
          <a:solidFill>
            <a:schemeClr val="bg1"/>
          </a:solidFill>
          <a:latin typeface="Calibri" pitchFamily="34" charset="0"/>
        </a:defRPr>
      </a:lvl4pPr>
      <a:lvl5pPr algn="l" rtl="0" eaLnBrk="0" fontAlgn="base" hangingPunct="0">
        <a:spcBef>
          <a:spcPct val="0"/>
        </a:spcBef>
        <a:spcAft>
          <a:spcPct val="0"/>
        </a:spcAft>
        <a:defRPr sz="2400">
          <a:solidFill>
            <a:schemeClr val="bg1"/>
          </a:solidFill>
          <a:latin typeface="Calibri" pitchFamily="34" charset="0"/>
        </a:defRPr>
      </a:lvl5pPr>
      <a:lvl6pPr marL="457200" algn="l" rtl="0" fontAlgn="base">
        <a:spcBef>
          <a:spcPct val="0"/>
        </a:spcBef>
        <a:spcAft>
          <a:spcPct val="0"/>
        </a:spcAft>
        <a:defRPr sz="2400">
          <a:solidFill>
            <a:schemeClr val="bg1"/>
          </a:solidFill>
          <a:latin typeface="Calibri" pitchFamily="34" charset="0"/>
        </a:defRPr>
      </a:lvl6pPr>
      <a:lvl7pPr marL="914400" algn="l" rtl="0" fontAlgn="base">
        <a:spcBef>
          <a:spcPct val="0"/>
        </a:spcBef>
        <a:spcAft>
          <a:spcPct val="0"/>
        </a:spcAft>
        <a:defRPr sz="2400">
          <a:solidFill>
            <a:schemeClr val="bg1"/>
          </a:solidFill>
          <a:latin typeface="Calibri" pitchFamily="34" charset="0"/>
        </a:defRPr>
      </a:lvl7pPr>
      <a:lvl8pPr marL="1371600" algn="l" rtl="0" fontAlgn="base">
        <a:spcBef>
          <a:spcPct val="0"/>
        </a:spcBef>
        <a:spcAft>
          <a:spcPct val="0"/>
        </a:spcAft>
        <a:defRPr sz="2400">
          <a:solidFill>
            <a:schemeClr val="bg1"/>
          </a:solidFill>
          <a:latin typeface="Calibri" pitchFamily="34" charset="0"/>
        </a:defRPr>
      </a:lvl8pPr>
      <a:lvl9pPr marL="1828800" algn="l" rtl="0" fontAlgn="base">
        <a:spcBef>
          <a:spcPct val="0"/>
        </a:spcBef>
        <a:spcAft>
          <a:spcPct val="0"/>
        </a:spcAft>
        <a:defRPr sz="2400">
          <a:solidFill>
            <a:schemeClr val="bg1"/>
          </a:solidFill>
          <a:latin typeface="Calibri" pitchFamily="34" charset="0"/>
        </a:defRPr>
      </a:lvl9pPr>
      <a:extLst/>
    </p:titleStyle>
    <p:bodyStyle>
      <a:lvl1pPr marL="342900" indent="-342900" algn="l" rtl="0" eaLnBrk="0" fontAlgn="base" hangingPunct="0">
        <a:spcBef>
          <a:spcPct val="20000"/>
        </a:spcBef>
        <a:spcAft>
          <a:spcPct val="0"/>
        </a:spcAft>
        <a:defRPr sz="1100">
          <a:solidFill>
            <a:schemeClr val="tx1"/>
          </a:solidFill>
          <a:latin typeface="+mn-lt"/>
          <a:ea typeface="+mn-ea"/>
          <a:cs typeface="+mn-cs"/>
        </a:defRPr>
      </a:lvl1pPr>
      <a:lvl2pPr marL="742950" indent="-285750" algn="l" rtl="0" eaLnBrk="0" fontAlgn="base" hangingPunct="0">
        <a:spcBef>
          <a:spcPct val="20000"/>
        </a:spcBef>
        <a:spcAft>
          <a:spcPct val="0"/>
        </a:spcAft>
        <a:defRPr sz="1100">
          <a:solidFill>
            <a:schemeClr val="tx1"/>
          </a:solidFill>
          <a:latin typeface="+mn-lt"/>
          <a:ea typeface="+mn-ea"/>
          <a:cs typeface="+mn-cs"/>
        </a:defRPr>
      </a:lvl2pPr>
      <a:lvl3pPr marL="1143000" indent="-228600" algn="l" rtl="0" eaLnBrk="0" fontAlgn="base" hangingPunct="0">
        <a:spcBef>
          <a:spcPct val="20000"/>
        </a:spcBef>
        <a:spcAft>
          <a:spcPct val="0"/>
        </a:spcAft>
        <a:defRPr sz="1100">
          <a:solidFill>
            <a:schemeClr val="tx1"/>
          </a:solidFill>
          <a:latin typeface="+mn-lt"/>
          <a:ea typeface="+mn-ea"/>
          <a:cs typeface="+mn-cs"/>
        </a:defRPr>
      </a:lvl3pPr>
      <a:lvl4pPr marL="1600200" indent="-228600" algn="l" rtl="0" eaLnBrk="0" fontAlgn="base" hangingPunct="0">
        <a:spcBef>
          <a:spcPct val="20000"/>
        </a:spcBef>
        <a:spcAft>
          <a:spcPct val="0"/>
        </a:spcAft>
        <a:defRPr sz="1100">
          <a:solidFill>
            <a:schemeClr val="tx1"/>
          </a:solidFill>
          <a:latin typeface="+mn-lt"/>
          <a:ea typeface="+mn-ea"/>
          <a:cs typeface="+mn-cs"/>
        </a:defRPr>
      </a:lvl4pPr>
      <a:lvl5pPr marL="2057400" indent="-228600" algn="l" rtl="0" eaLnBrk="0" fontAlgn="base" hangingPunct="0">
        <a:spcBef>
          <a:spcPct val="20000"/>
        </a:spcBef>
        <a:spcAft>
          <a:spcPct val="0"/>
        </a:spcAft>
        <a:defRPr sz="110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diagramLayout" Target="../diagrams/layout6.xml"/><Relationship Id="rId18" Type="http://schemas.openxmlformats.org/officeDocument/2006/relationships/diagramLayout" Target="../diagrams/layout7.xml"/><Relationship Id="rId3" Type="http://schemas.openxmlformats.org/officeDocument/2006/relationships/diagramLayout" Target="../diagrams/layout4.xml"/><Relationship Id="rId21" Type="http://schemas.microsoft.com/office/2007/relationships/diagramDrawing" Target="../diagrams/drawing7.xml"/><Relationship Id="rId7" Type="http://schemas.openxmlformats.org/officeDocument/2006/relationships/diagramData" Target="../diagrams/data5.xml"/><Relationship Id="rId12" Type="http://schemas.openxmlformats.org/officeDocument/2006/relationships/diagramData" Target="../diagrams/data6.xml"/><Relationship Id="rId17" Type="http://schemas.openxmlformats.org/officeDocument/2006/relationships/diagramData" Target="../diagrams/data7.xml"/><Relationship Id="rId2" Type="http://schemas.openxmlformats.org/officeDocument/2006/relationships/diagramData" Target="../diagrams/data4.xml"/><Relationship Id="rId16" Type="http://schemas.microsoft.com/office/2007/relationships/diagramDrawing" Target="../diagrams/drawing6.xml"/><Relationship Id="rId20" Type="http://schemas.openxmlformats.org/officeDocument/2006/relationships/diagramColors" Target="../diagrams/colors7.xml"/><Relationship Id="rId1" Type="http://schemas.openxmlformats.org/officeDocument/2006/relationships/slideLayout" Target="../slideLayouts/slideLayout17.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5" Type="http://schemas.openxmlformats.org/officeDocument/2006/relationships/diagramColors" Target="../diagrams/colors6.xml"/><Relationship Id="rId10" Type="http://schemas.openxmlformats.org/officeDocument/2006/relationships/diagramColors" Target="../diagrams/colors5.xml"/><Relationship Id="rId19" Type="http://schemas.openxmlformats.org/officeDocument/2006/relationships/diagramQuickStyle" Target="../diagrams/quickStyle7.xml"/><Relationship Id="rId4" Type="http://schemas.openxmlformats.org/officeDocument/2006/relationships/diagramQuickStyle" Target="../diagrams/quickStyle4.xml"/><Relationship Id="rId9" Type="http://schemas.openxmlformats.org/officeDocument/2006/relationships/diagramQuickStyle" Target="../diagrams/quickStyle5.xml"/><Relationship Id="rId1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2" Type="http://schemas.openxmlformats.org/officeDocument/2006/relationships/diagramData" Target="../diagrams/data9.xml"/><Relationship Id="rId1" Type="http://schemas.openxmlformats.org/officeDocument/2006/relationships/slideLayout" Target="../slideLayouts/slideLayout17.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6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6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7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7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7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7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8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8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rrow: Up 7">
            <a:extLst>
              <a:ext uri="{FF2B5EF4-FFF2-40B4-BE49-F238E27FC236}">
                <a16:creationId xmlns:a16="http://schemas.microsoft.com/office/drawing/2014/main" id="{DC504F65-6F95-44DD-AA08-04769FF062FB}"/>
              </a:ext>
            </a:extLst>
          </p:cNvPr>
          <p:cNvSpPr/>
          <p:nvPr/>
        </p:nvSpPr>
        <p:spPr>
          <a:xfrm>
            <a:off x="7377112" y="1312864"/>
            <a:ext cx="1704975" cy="271621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Up 2">
            <a:extLst>
              <a:ext uri="{FF2B5EF4-FFF2-40B4-BE49-F238E27FC236}">
                <a16:creationId xmlns:a16="http://schemas.microsoft.com/office/drawing/2014/main" id="{57F6AA95-31A0-4BBA-A829-4F896A8E516D}"/>
              </a:ext>
            </a:extLst>
          </p:cNvPr>
          <p:cNvSpPr/>
          <p:nvPr/>
        </p:nvSpPr>
        <p:spPr>
          <a:xfrm>
            <a:off x="38100" y="11907"/>
            <a:ext cx="1752600" cy="29273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28600" y="4114800"/>
            <a:ext cx="8686800" cy="523875"/>
          </a:xfrm>
          <a:prstGeom prst="rect">
            <a:avLst/>
          </a:prstGeom>
        </p:spPr>
        <p:txBody>
          <a:bodyPr>
            <a:spAutoFit/>
          </a:bodyPr>
          <a:lstStyle/>
          <a:p>
            <a:pPr eaLnBrk="1" hangingPunct="1">
              <a:defRPr/>
            </a:pPr>
            <a:r>
              <a:rPr lang="en-US" sz="2800" dirty="0">
                <a:solidFill>
                  <a:schemeClr val="bg1">
                    <a:lumMod val="95000"/>
                  </a:schemeClr>
                </a:solidFill>
                <a:latin typeface="Times New Roman" pitchFamily="18" charset="0"/>
                <a:cs typeface="Times New Roman" pitchFamily="18" charset="0"/>
              </a:rPr>
              <a:t>North Tampa Housing Development Corporation</a:t>
            </a:r>
            <a:endParaRPr lang="en-US" sz="2800" dirty="0">
              <a:solidFill>
                <a:schemeClr val="bg1">
                  <a:lumMod val="95000"/>
                </a:schemeClr>
              </a:solidFill>
              <a:cs typeface="Arial" pitchFamily="34" charset="0"/>
            </a:endParaRPr>
          </a:p>
        </p:txBody>
      </p:sp>
      <p:sp>
        <p:nvSpPr>
          <p:cNvPr id="9" name="Subtitle 5"/>
          <p:cNvSpPr txBox="1">
            <a:spLocks/>
          </p:cNvSpPr>
          <p:nvPr/>
        </p:nvSpPr>
        <p:spPr>
          <a:xfrm>
            <a:off x="219075" y="5041106"/>
            <a:ext cx="5257800" cy="1423988"/>
          </a:xfrm>
          <a:prstGeom prst="rect">
            <a:avLst/>
          </a:prstGeom>
          <a:solidFill>
            <a:schemeClr val="bg1"/>
          </a:solidFill>
        </p:spPr>
        <p:txBody>
          <a:bodyPr/>
          <a:lstStyle/>
          <a:p>
            <a:pPr eaLnBrk="1" fontAlgn="auto" hangingPunct="1">
              <a:spcBef>
                <a:spcPct val="20000"/>
              </a:spcBef>
              <a:spcAft>
                <a:spcPts val="0"/>
              </a:spcAft>
              <a:defRPr/>
            </a:pPr>
            <a:r>
              <a:rPr lang="en-US" sz="4000" dirty="0">
                <a:latin typeface="Haettenschweiler" panose="020B0706040902060204" pitchFamily="34" charset="0"/>
                <a:cs typeface="Arial" pitchFamily="34" charset="0"/>
              </a:rPr>
              <a:t>SAHMA – Florida Conference </a:t>
            </a:r>
          </a:p>
          <a:p>
            <a:pPr eaLnBrk="1" fontAlgn="auto" hangingPunct="1">
              <a:spcBef>
                <a:spcPct val="20000"/>
              </a:spcBef>
              <a:spcAft>
                <a:spcPts val="0"/>
              </a:spcAft>
              <a:defRPr/>
            </a:pPr>
            <a:r>
              <a:rPr lang="en-US" sz="4000" dirty="0">
                <a:solidFill>
                  <a:schemeClr val="tx1">
                    <a:lumMod val="95000"/>
                    <a:lumOff val="5000"/>
                  </a:schemeClr>
                </a:solidFill>
                <a:latin typeface="Haettenschweiler" panose="020B0706040902060204" pitchFamily="34" charset="0"/>
                <a:cs typeface="Arial" panose="020B0604020202020204" pitchFamily="34" charset="0"/>
              </a:rPr>
              <a:t>Wednesday 4/24/2024</a:t>
            </a:r>
          </a:p>
        </p:txBody>
      </p:sp>
      <p:sp>
        <p:nvSpPr>
          <p:cNvPr id="17413" name="Freeform 76"/>
          <p:cNvSpPr>
            <a:spLocks/>
          </p:cNvSpPr>
          <p:nvPr/>
        </p:nvSpPr>
        <p:spPr bwMode="auto">
          <a:xfrm>
            <a:off x="914400" y="595313"/>
            <a:ext cx="3935413" cy="2573337"/>
          </a:xfrm>
          <a:custGeom>
            <a:avLst/>
            <a:gdLst>
              <a:gd name="T0" fmla="*/ 2147483646 w 2479"/>
              <a:gd name="T1" fmla="*/ 2147483646 h 1621"/>
              <a:gd name="T2" fmla="*/ 2147483646 w 2479"/>
              <a:gd name="T3" fmla="*/ 2147483646 h 1621"/>
              <a:gd name="T4" fmla="*/ 2147483646 w 2479"/>
              <a:gd name="T5" fmla="*/ 2147483646 h 1621"/>
              <a:gd name="T6" fmla="*/ 2147483646 w 2479"/>
              <a:gd name="T7" fmla="*/ 2147483646 h 1621"/>
              <a:gd name="T8" fmla="*/ 2147483646 w 2479"/>
              <a:gd name="T9" fmla="*/ 2147483646 h 1621"/>
              <a:gd name="T10" fmla="*/ 2147483646 w 2479"/>
              <a:gd name="T11" fmla="*/ 2147483646 h 1621"/>
              <a:gd name="T12" fmla="*/ 2147483646 w 2479"/>
              <a:gd name="T13" fmla="*/ 2147483646 h 1621"/>
              <a:gd name="T14" fmla="*/ 2147483646 w 2479"/>
              <a:gd name="T15" fmla="*/ 2147483646 h 1621"/>
              <a:gd name="T16" fmla="*/ 2147483646 w 2479"/>
              <a:gd name="T17" fmla="*/ 2147483646 h 1621"/>
              <a:gd name="T18" fmla="*/ 2147483646 w 2479"/>
              <a:gd name="T19" fmla="*/ 2147483646 h 1621"/>
              <a:gd name="T20" fmla="*/ 2147483646 w 2479"/>
              <a:gd name="T21" fmla="*/ 2147483646 h 1621"/>
              <a:gd name="T22" fmla="*/ 2147483646 w 2479"/>
              <a:gd name="T23" fmla="*/ 2147483646 h 1621"/>
              <a:gd name="T24" fmla="*/ 2147483646 w 2479"/>
              <a:gd name="T25" fmla="*/ 2147483646 h 1621"/>
              <a:gd name="T26" fmla="*/ 2147483646 w 2479"/>
              <a:gd name="T27" fmla="*/ 2147483646 h 1621"/>
              <a:gd name="T28" fmla="*/ 2147483646 w 2479"/>
              <a:gd name="T29" fmla="*/ 2147483646 h 1621"/>
              <a:gd name="T30" fmla="*/ 2147483646 w 2479"/>
              <a:gd name="T31" fmla="*/ 2147483646 h 1621"/>
              <a:gd name="T32" fmla="*/ 2147483646 w 2479"/>
              <a:gd name="T33" fmla="*/ 2147483646 h 1621"/>
              <a:gd name="T34" fmla="*/ 2147483646 w 2479"/>
              <a:gd name="T35" fmla="*/ 2147483646 h 1621"/>
              <a:gd name="T36" fmla="*/ 2147483646 w 2479"/>
              <a:gd name="T37" fmla="*/ 2147483646 h 1621"/>
              <a:gd name="T38" fmla="*/ 2147483646 w 2479"/>
              <a:gd name="T39" fmla="*/ 2147483646 h 1621"/>
              <a:gd name="T40" fmla="*/ 2147483646 w 2479"/>
              <a:gd name="T41" fmla="*/ 2147483646 h 1621"/>
              <a:gd name="T42" fmla="*/ 2147483646 w 2479"/>
              <a:gd name="T43" fmla="*/ 2147483646 h 1621"/>
              <a:gd name="T44" fmla="*/ 2147483646 w 2479"/>
              <a:gd name="T45" fmla="*/ 2147483646 h 1621"/>
              <a:gd name="T46" fmla="*/ 2147483646 w 2479"/>
              <a:gd name="T47" fmla="*/ 2147483646 h 1621"/>
              <a:gd name="T48" fmla="*/ 2147483646 w 2479"/>
              <a:gd name="T49" fmla="*/ 2147483646 h 1621"/>
              <a:gd name="T50" fmla="*/ 2147483646 w 2479"/>
              <a:gd name="T51" fmla="*/ 2147483646 h 1621"/>
              <a:gd name="T52" fmla="*/ 2147483646 w 2479"/>
              <a:gd name="T53" fmla="*/ 2147483646 h 1621"/>
              <a:gd name="T54" fmla="*/ 2147483646 w 2479"/>
              <a:gd name="T55" fmla="*/ 2147483646 h 1621"/>
              <a:gd name="T56" fmla="*/ 2147483646 w 2479"/>
              <a:gd name="T57" fmla="*/ 2147483646 h 1621"/>
              <a:gd name="T58" fmla="*/ 2147483646 w 2479"/>
              <a:gd name="T59" fmla="*/ 2147483646 h 1621"/>
              <a:gd name="T60" fmla="*/ 2147483646 w 2479"/>
              <a:gd name="T61" fmla="*/ 2147483646 h 1621"/>
              <a:gd name="T62" fmla="*/ 2147483646 w 2479"/>
              <a:gd name="T63" fmla="*/ 2147483646 h 1621"/>
              <a:gd name="T64" fmla="*/ 2147483646 w 2479"/>
              <a:gd name="T65" fmla="*/ 2147483646 h 1621"/>
              <a:gd name="T66" fmla="*/ 2147483646 w 2479"/>
              <a:gd name="T67" fmla="*/ 2147483646 h 1621"/>
              <a:gd name="T68" fmla="*/ 2147483646 w 2479"/>
              <a:gd name="T69" fmla="*/ 2147483646 h 1621"/>
              <a:gd name="T70" fmla="*/ 2147483646 w 2479"/>
              <a:gd name="T71" fmla="*/ 2147483646 h 1621"/>
              <a:gd name="T72" fmla="*/ 2147483646 w 2479"/>
              <a:gd name="T73" fmla="*/ 2147483646 h 1621"/>
              <a:gd name="T74" fmla="*/ 2147483646 w 2479"/>
              <a:gd name="T75" fmla="*/ 2147483646 h 1621"/>
              <a:gd name="T76" fmla="*/ 2147483646 w 2479"/>
              <a:gd name="T77" fmla="*/ 2147483646 h 1621"/>
              <a:gd name="T78" fmla="*/ 2147483646 w 2479"/>
              <a:gd name="T79" fmla="*/ 2147483646 h 1621"/>
              <a:gd name="T80" fmla="*/ 2147483646 w 2479"/>
              <a:gd name="T81" fmla="*/ 2147483646 h 1621"/>
              <a:gd name="T82" fmla="*/ 2147483646 w 2479"/>
              <a:gd name="T83" fmla="*/ 2147483646 h 1621"/>
              <a:gd name="T84" fmla="*/ 2147483646 w 2479"/>
              <a:gd name="T85" fmla="*/ 2147483646 h 1621"/>
              <a:gd name="T86" fmla="*/ 2147483646 w 2479"/>
              <a:gd name="T87" fmla="*/ 2147483646 h 1621"/>
              <a:gd name="T88" fmla="*/ 2147483646 w 2479"/>
              <a:gd name="T89" fmla="*/ 2147483646 h 1621"/>
              <a:gd name="T90" fmla="*/ 2147483646 w 2479"/>
              <a:gd name="T91" fmla="*/ 2147483646 h 1621"/>
              <a:gd name="T92" fmla="*/ 2147483646 w 2479"/>
              <a:gd name="T93" fmla="*/ 2147483646 h 1621"/>
              <a:gd name="T94" fmla="*/ 2147483646 w 2479"/>
              <a:gd name="T95" fmla="*/ 2147483646 h 1621"/>
              <a:gd name="T96" fmla="*/ 2147483646 w 2479"/>
              <a:gd name="T97" fmla="*/ 2147483646 h 1621"/>
              <a:gd name="T98" fmla="*/ 2147483646 w 2479"/>
              <a:gd name="T99" fmla="*/ 2147483646 h 1621"/>
              <a:gd name="T100" fmla="*/ 2147483646 w 2479"/>
              <a:gd name="T101" fmla="*/ 2147483646 h 1621"/>
              <a:gd name="T102" fmla="*/ 2147483646 w 2479"/>
              <a:gd name="T103" fmla="*/ 2147483646 h 1621"/>
              <a:gd name="T104" fmla="*/ 2147483646 w 2479"/>
              <a:gd name="T105" fmla="*/ 2147483646 h 1621"/>
              <a:gd name="T106" fmla="*/ 2147483646 w 2479"/>
              <a:gd name="T107" fmla="*/ 2147483646 h 1621"/>
              <a:gd name="T108" fmla="*/ 2147483646 w 2479"/>
              <a:gd name="T109" fmla="*/ 2147483646 h 1621"/>
              <a:gd name="T110" fmla="*/ 2147483646 w 2479"/>
              <a:gd name="T111" fmla="*/ 2147483646 h 1621"/>
              <a:gd name="T112" fmla="*/ 2147483646 w 2479"/>
              <a:gd name="T113" fmla="*/ 2147483646 h 1621"/>
              <a:gd name="T114" fmla="*/ 2147483646 w 2479"/>
              <a:gd name="T115" fmla="*/ 2147483646 h 1621"/>
              <a:gd name="T116" fmla="*/ 2147483646 w 2479"/>
              <a:gd name="T117" fmla="*/ 2147483646 h 1621"/>
              <a:gd name="T118" fmla="*/ 2147483646 w 2479"/>
              <a:gd name="T119" fmla="*/ 2147483646 h 1621"/>
              <a:gd name="T120" fmla="*/ 2147483646 w 2479"/>
              <a:gd name="T121" fmla="*/ 2147483646 h 1621"/>
              <a:gd name="T122" fmla="*/ 2147483646 w 2479"/>
              <a:gd name="T123" fmla="*/ 2147483646 h 1621"/>
              <a:gd name="T124" fmla="*/ 2147483646 w 2479"/>
              <a:gd name="T125" fmla="*/ 2147483646 h 162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479" h="1621">
                <a:moveTo>
                  <a:pt x="2445" y="1290"/>
                </a:moveTo>
                <a:lnTo>
                  <a:pt x="2450" y="1277"/>
                </a:lnTo>
                <a:lnTo>
                  <a:pt x="2452" y="1265"/>
                </a:lnTo>
                <a:lnTo>
                  <a:pt x="2457" y="1252"/>
                </a:lnTo>
                <a:lnTo>
                  <a:pt x="2459" y="1240"/>
                </a:lnTo>
                <a:lnTo>
                  <a:pt x="2470" y="1182"/>
                </a:lnTo>
                <a:lnTo>
                  <a:pt x="2477" y="1125"/>
                </a:lnTo>
                <a:lnTo>
                  <a:pt x="2479" y="1068"/>
                </a:lnTo>
                <a:lnTo>
                  <a:pt x="2475" y="1011"/>
                </a:lnTo>
                <a:lnTo>
                  <a:pt x="2472" y="989"/>
                </a:lnTo>
                <a:lnTo>
                  <a:pt x="2466" y="965"/>
                </a:lnTo>
                <a:lnTo>
                  <a:pt x="2459" y="939"/>
                </a:lnTo>
                <a:lnTo>
                  <a:pt x="2451" y="910"/>
                </a:lnTo>
                <a:lnTo>
                  <a:pt x="2440" y="881"/>
                </a:lnTo>
                <a:lnTo>
                  <a:pt x="2426" y="850"/>
                </a:lnTo>
                <a:lnTo>
                  <a:pt x="2409" y="817"/>
                </a:lnTo>
                <a:lnTo>
                  <a:pt x="2390" y="784"/>
                </a:lnTo>
                <a:lnTo>
                  <a:pt x="2372" y="758"/>
                </a:lnTo>
                <a:lnTo>
                  <a:pt x="2352" y="732"/>
                </a:lnTo>
                <a:lnTo>
                  <a:pt x="2330" y="707"/>
                </a:lnTo>
                <a:lnTo>
                  <a:pt x="2306" y="680"/>
                </a:lnTo>
                <a:lnTo>
                  <a:pt x="2280" y="655"/>
                </a:lnTo>
                <a:lnTo>
                  <a:pt x="2252" y="631"/>
                </a:lnTo>
                <a:lnTo>
                  <a:pt x="2221" y="606"/>
                </a:lnTo>
                <a:lnTo>
                  <a:pt x="2188" y="584"/>
                </a:lnTo>
                <a:lnTo>
                  <a:pt x="2174" y="576"/>
                </a:lnTo>
                <a:lnTo>
                  <a:pt x="2160" y="567"/>
                </a:lnTo>
                <a:lnTo>
                  <a:pt x="2146" y="559"/>
                </a:lnTo>
                <a:lnTo>
                  <a:pt x="2134" y="551"/>
                </a:lnTo>
                <a:lnTo>
                  <a:pt x="2121" y="544"/>
                </a:lnTo>
                <a:lnTo>
                  <a:pt x="2109" y="537"/>
                </a:lnTo>
                <a:lnTo>
                  <a:pt x="2096" y="530"/>
                </a:lnTo>
                <a:lnTo>
                  <a:pt x="2084" y="523"/>
                </a:lnTo>
                <a:lnTo>
                  <a:pt x="2063" y="512"/>
                </a:lnTo>
                <a:lnTo>
                  <a:pt x="2043" y="502"/>
                </a:lnTo>
                <a:lnTo>
                  <a:pt x="2024" y="492"/>
                </a:lnTo>
                <a:lnTo>
                  <a:pt x="2004" y="483"/>
                </a:lnTo>
                <a:lnTo>
                  <a:pt x="1986" y="476"/>
                </a:lnTo>
                <a:lnTo>
                  <a:pt x="1968" y="467"/>
                </a:lnTo>
                <a:lnTo>
                  <a:pt x="1950" y="460"/>
                </a:lnTo>
                <a:lnTo>
                  <a:pt x="1933" y="455"/>
                </a:lnTo>
                <a:lnTo>
                  <a:pt x="1917" y="449"/>
                </a:lnTo>
                <a:lnTo>
                  <a:pt x="1900" y="444"/>
                </a:lnTo>
                <a:lnTo>
                  <a:pt x="1883" y="439"/>
                </a:lnTo>
                <a:lnTo>
                  <a:pt x="1868" y="435"/>
                </a:lnTo>
                <a:lnTo>
                  <a:pt x="1853" y="431"/>
                </a:lnTo>
                <a:lnTo>
                  <a:pt x="1836" y="428"/>
                </a:lnTo>
                <a:lnTo>
                  <a:pt x="1821" y="425"/>
                </a:lnTo>
                <a:lnTo>
                  <a:pt x="1805" y="423"/>
                </a:lnTo>
                <a:lnTo>
                  <a:pt x="1773" y="419"/>
                </a:lnTo>
                <a:lnTo>
                  <a:pt x="1741" y="417"/>
                </a:lnTo>
                <a:lnTo>
                  <a:pt x="1711" y="416"/>
                </a:lnTo>
                <a:lnTo>
                  <a:pt x="1680" y="417"/>
                </a:lnTo>
                <a:lnTo>
                  <a:pt x="1651" y="420"/>
                </a:lnTo>
                <a:lnTo>
                  <a:pt x="1622" y="423"/>
                </a:lnTo>
                <a:lnTo>
                  <a:pt x="1593" y="427"/>
                </a:lnTo>
                <a:lnTo>
                  <a:pt x="1565" y="431"/>
                </a:lnTo>
                <a:lnTo>
                  <a:pt x="1537" y="435"/>
                </a:lnTo>
                <a:lnTo>
                  <a:pt x="1509" y="439"/>
                </a:lnTo>
                <a:lnTo>
                  <a:pt x="1481" y="444"/>
                </a:lnTo>
                <a:lnTo>
                  <a:pt x="1453" y="448"/>
                </a:lnTo>
                <a:lnTo>
                  <a:pt x="1426" y="449"/>
                </a:lnTo>
                <a:lnTo>
                  <a:pt x="1396" y="452"/>
                </a:lnTo>
                <a:lnTo>
                  <a:pt x="1369" y="452"/>
                </a:lnTo>
                <a:lnTo>
                  <a:pt x="1339" y="451"/>
                </a:lnTo>
                <a:lnTo>
                  <a:pt x="1324" y="449"/>
                </a:lnTo>
                <a:lnTo>
                  <a:pt x="1310" y="446"/>
                </a:lnTo>
                <a:lnTo>
                  <a:pt x="1295" y="444"/>
                </a:lnTo>
                <a:lnTo>
                  <a:pt x="1280" y="439"/>
                </a:lnTo>
                <a:lnTo>
                  <a:pt x="1264" y="435"/>
                </a:lnTo>
                <a:lnTo>
                  <a:pt x="1249" y="431"/>
                </a:lnTo>
                <a:lnTo>
                  <a:pt x="1234" y="425"/>
                </a:lnTo>
                <a:lnTo>
                  <a:pt x="1218" y="419"/>
                </a:lnTo>
                <a:lnTo>
                  <a:pt x="1202" y="412"/>
                </a:lnTo>
                <a:lnTo>
                  <a:pt x="1186" y="403"/>
                </a:lnTo>
                <a:lnTo>
                  <a:pt x="1170" y="395"/>
                </a:lnTo>
                <a:lnTo>
                  <a:pt x="1153" y="385"/>
                </a:lnTo>
                <a:lnTo>
                  <a:pt x="1136" y="375"/>
                </a:lnTo>
                <a:lnTo>
                  <a:pt x="1120" y="364"/>
                </a:lnTo>
                <a:lnTo>
                  <a:pt x="1102" y="353"/>
                </a:lnTo>
                <a:lnTo>
                  <a:pt x="1085" y="341"/>
                </a:lnTo>
                <a:lnTo>
                  <a:pt x="1072" y="332"/>
                </a:lnTo>
                <a:lnTo>
                  <a:pt x="1061" y="323"/>
                </a:lnTo>
                <a:lnTo>
                  <a:pt x="1049" y="313"/>
                </a:lnTo>
                <a:lnTo>
                  <a:pt x="1036" y="303"/>
                </a:lnTo>
                <a:lnTo>
                  <a:pt x="1024" y="292"/>
                </a:lnTo>
                <a:lnTo>
                  <a:pt x="1011" y="282"/>
                </a:lnTo>
                <a:lnTo>
                  <a:pt x="999" y="270"/>
                </a:lnTo>
                <a:lnTo>
                  <a:pt x="986" y="258"/>
                </a:lnTo>
                <a:lnTo>
                  <a:pt x="965" y="240"/>
                </a:lnTo>
                <a:lnTo>
                  <a:pt x="943" y="222"/>
                </a:lnTo>
                <a:lnTo>
                  <a:pt x="921" y="204"/>
                </a:lnTo>
                <a:lnTo>
                  <a:pt x="898" y="185"/>
                </a:lnTo>
                <a:lnTo>
                  <a:pt x="873" y="168"/>
                </a:lnTo>
                <a:lnTo>
                  <a:pt x="848" y="150"/>
                </a:lnTo>
                <a:lnTo>
                  <a:pt x="823" y="133"/>
                </a:lnTo>
                <a:lnTo>
                  <a:pt x="797" y="117"/>
                </a:lnTo>
                <a:lnTo>
                  <a:pt x="783" y="108"/>
                </a:lnTo>
                <a:lnTo>
                  <a:pt x="769" y="101"/>
                </a:lnTo>
                <a:lnTo>
                  <a:pt x="755" y="93"/>
                </a:lnTo>
                <a:lnTo>
                  <a:pt x="741" y="86"/>
                </a:lnTo>
                <a:lnTo>
                  <a:pt x="727" y="79"/>
                </a:lnTo>
                <a:lnTo>
                  <a:pt x="712" y="71"/>
                </a:lnTo>
                <a:lnTo>
                  <a:pt x="698" y="65"/>
                </a:lnTo>
                <a:lnTo>
                  <a:pt x="684" y="58"/>
                </a:lnTo>
                <a:lnTo>
                  <a:pt x="669" y="51"/>
                </a:lnTo>
                <a:lnTo>
                  <a:pt x="654" y="46"/>
                </a:lnTo>
                <a:lnTo>
                  <a:pt x="638" y="40"/>
                </a:lnTo>
                <a:lnTo>
                  <a:pt x="623" y="34"/>
                </a:lnTo>
                <a:lnTo>
                  <a:pt x="608" y="29"/>
                </a:lnTo>
                <a:lnTo>
                  <a:pt x="592" y="23"/>
                </a:lnTo>
                <a:lnTo>
                  <a:pt x="577" y="19"/>
                </a:lnTo>
                <a:lnTo>
                  <a:pt x="562" y="15"/>
                </a:lnTo>
                <a:lnTo>
                  <a:pt x="507" y="4"/>
                </a:lnTo>
                <a:lnTo>
                  <a:pt x="453" y="0"/>
                </a:lnTo>
                <a:lnTo>
                  <a:pt x="400" y="1"/>
                </a:lnTo>
                <a:lnTo>
                  <a:pt x="349" y="7"/>
                </a:lnTo>
                <a:lnTo>
                  <a:pt x="300" y="19"/>
                </a:lnTo>
                <a:lnTo>
                  <a:pt x="253" y="37"/>
                </a:lnTo>
                <a:lnTo>
                  <a:pt x="210" y="58"/>
                </a:lnTo>
                <a:lnTo>
                  <a:pt x="168" y="85"/>
                </a:lnTo>
                <a:lnTo>
                  <a:pt x="132" y="115"/>
                </a:lnTo>
                <a:lnTo>
                  <a:pt x="98" y="150"/>
                </a:lnTo>
                <a:lnTo>
                  <a:pt x="69" y="188"/>
                </a:lnTo>
                <a:lnTo>
                  <a:pt x="46" y="228"/>
                </a:lnTo>
                <a:lnTo>
                  <a:pt x="27" y="271"/>
                </a:lnTo>
                <a:lnTo>
                  <a:pt x="15" y="316"/>
                </a:lnTo>
                <a:lnTo>
                  <a:pt x="8" y="364"/>
                </a:lnTo>
                <a:lnTo>
                  <a:pt x="8" y="413"/>
                </a:lnTo>
                <a:lnTo>
                  <a:pt x="12" y="456"/>
                </a:lnTo>
                <a:lnTo>
                  <a:pt x="18" y="502"/>
                </a:lnTo>
                <a:lnTo>
                  <a:pt x="26" y="551"/>
                </a:lnTo>
                <a:lnTo>
                  <a:pt x="36" y="599"/>
                </a:lnTo>
                <a:lnTo>
                  <a:pt x="47" y="648"/>
                </a:lnTo>
                <a:lnTo>
                  <a:pt x="59" y="694"/>
                </a:lnTo>
                <a:lnTo>
                  <a:pt x="73" y="739"/>
                </a:lnTo>
                <a:lnTo>
                  <a:pt x="89" y="778"/>
                </a:lnTo>
                <a:lnTo>
                  <a:pt x="121" y="855"/>
                </a:lnTo>
                <a:lnTo>
                  <a:pt x="149" y="924"/>
                </a:lnTo>
                <a:lnTo>
                  <a:pt x="171" y="982"/>
                </a:lnTo>
                <a:lnTo>
                  <a:pt x="189" y="1034"/>
                </a:lnTo>
                <a:lnTo>
                  <a:pt x="200" y="1081"/>
                </a:lnTo>
                <a:lnTo>
                  <a:pt x="207" y="1124"/>
                </a:lnTo>
                <a:lnTo>
                  <a:pt x="207" y="1166"/>
                </a:lnTo>
                <a:lnTo>
                  <a:pt x="200" y="1208"/>
                </a:lnTo>
                <a:lnTo>
                  <a:pt x="183" y="1265"/>
                </a:lnTo>
                <a:lnTo>
                  <a:pt x="161" y="1317"/>
                </a:lnTo>
                <a:lnTo>
                  <a:pt x="135" y="1365"/>
                </a:lnTo>
                <a:lnTo>
                  <a:pt x="108" y="1409"/>
                </a:lnTo>
                <a:lnTo>
                  <a:pt x="80" y="1454"/>
                </a:lnTo>
                <a:lnTo>
                  <a:pt x="54" y="1496"/>
                </a:lnTo>
                <a:lnTo>
                  <a:pt x="29" y="1540"/>
                </a:lnTo>
                <a:lnTo>
                  <a:pt x="9" y="1586"/>
                </a:lnTo>
                <a:lnTo>
                  <a:pt x="7" y="1594"/>
                </a:lnTo>
                <a:lnTo>
                  <a:pt x="4" y="1603"/>
                </a:lnTo>
                <a:lnTo>
                  <a:pt x="2" y="1611"/>
                </a:lnTo>
                <a:lnTo>
                  <a:pt x="0" y="1621"/>
                </a:lnTo>
                <a:lnTo>
                  <a:pt x="87" y="1583"/>
                </a:lnTo>
                <a:lnTo>
                  <a:pt x="175" y="1548"/>
                </a:lnTo>
                <a:lnTo>
                  <a:pt x="263" y="1516"/>
                </a:lnTo>
                <a:lnTo>
                  <a:pt x="350" y="1487"/>
                </a:lnTo>
                <a:lnTo>
                  <a:pt x="438" y="1459"/>
                </a:lnTo>
                <a:lnTo>
                  <a:pt x="527" y="1433"/>
                </a:lnTo>
                <a:lnTo>
                  <a:pt x="615" y="1411"/>
                </a:lnTo>
                <a:lnTo>
                  <a:pt x="702" y="1388"/>
                </a:lnTo>
                <a:lnTo>
                  <a:pt x="788" y="1369"/>
                </a:lnTo>
                <a:lnTo>
                  <a:pt x="876" y="1352"/>
                </a:lnTo>
                <a:lnTo>
                  <a:pt x="961" y="1336"/>
                </a:lnTo>
                <a:lnTo>
                  <a:pt x="1047" y="1322"/>
                </a:lnTo>
                <a:lnTo>
                  <a:pt x="1132" y="1309"/>
                </a:lnTo>
                <a:lnTo>
                  <a:pt x="1216" y="1299"/>
                </a:lnTo>
                <a:lnTo>
                  <a:pt x="1298" y="1290"/>
                </a:lnTo>
                <a:lnTo>
                  <a:pt x="1380" y="1281"/>
                </a:lnTo>
                <a:lnTo>
                  <a:pt x="1460" y="1276"/>
                </a:lnTo>
                <a:lnTo>
                  <a:pt x="1538" y="1270"/>
                </a:lnTo>
                <a:lnTo>
                  <a:pt x="1616" y="1266"/>
                </a:lnTo>
                <a:lnTo>
                  <a:pt x="1693" y="1263"/>
                </a:lnTo>
                <a:lnTo>
                  <a:pt x="1767" y="1262"/>
                </a:lnTo>
                <a:lnTo>
                  <a:pt x="1839" y="1260"/>
                </a:lnTo>
                <a:lnTo>
                  <a:pt x="1910" y="1260"/>
                </a:lnTo>
                <a:lnTo>
                  <a:pt x="1979" y="1262"/>
                </a:lnTo>
                <a:lnTo>
                  <a:pt x="2046" y="1263"/>
                </a:lnTo>
                <a:lnTo>
                  <a:pt x="2110" y="1266"/>
                </a:lnTo>
                <a:lnTo>
                  <a:pt x="2173" y="1269"/>
                </a:lnTo>
                <a:lnTo>
                  <a:pt x="2233" y="1273"/>
                </a:lnTo>
                <a:lnTo>
                  <a:pt x="2290" y="1276"/>
                </a:lnTo>
                <a:lnTo>
                  <a:pt x="2344" y="1280"/>
                </a:lnTo>
                <a:lnTo>
                  <a:pt x="2397" y="1285"/>
                </a:lnTo>
                <a:lnTo>
                  <a:pt x="2445" y="129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146" name="Rectangle 4"/>
          <p:cNvSpPr>
            <a:spLocks noGrp="1" noChangeArrowheads="1"/>
          </p:cNvSpPr>
          <p:nvPr>
            <p:ph type="ctrTitle"/>
          </p:nvPr>
        </p:nvSpPr>
        <p:spPr>
          <a:xfrm>
            <a:off x="280987" y="338139"/>
            <a:ext cx="8582025" cy="3733800"/>
          </a:xfrm>
        </p:spPr>
        <p:txBody>
          <a:bodyPr>
            <a:noAutofit/>
          </a:bodyPr>
          <a:lstStyle/>
          <a:p>
            <a:pPr algn="ctr" eaLnBrk="1" fontAlgn="auto" hangingPunct="1">
              <a:spcAft>
                <a:spcPts val="0"/>
              </a:spcAft>
              <a:defRPr/>
            </a:pPr>
            <a:r>
              <a:rPr lang="en-US" sz="5400" b="1" kern="1200" cap="none" dirty="0">
                <a:solidFill>
                  <a:schemeClr val="tx1"/>
                </a:solidFill>
                <a:latin typeface="Algerian" panose="04020705040A02060702" pitchFamily="82" charset="0"/>
                <a:ea typeface="+mn-ea"/>
                <a:cs typeface="MV Boli" panose="02000500030200090000" pitchFamily="2" charset="0"/>
              </a:rPr>
              <a:t>Level Up To Better Understand Your EIV REPORT and Most Common EIV Findings</a:t>
            </a:r>
            <a:endParaRPr lang="en-US" sz="5400" kern="1200" cap="none" dirty="0">
              <a:solidFill>
                <a:schemeClr val="tx1"/>
              </a:solidFill>
              <a:latin typeface="Algerian" panose="04020705040A02060702" pitchFamily="82" charset="0"/>
              <a:ea typeface="+mn-ea"/>
              <a:cs typeface="MV Boli" panose="02000500030200090000"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1134" y="4876800"/>
            <a:ext cx="2362200" cy="17526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p:txBody>
          <a:bodyPr>
            <a:normAutofit/>
          </a:bodyPr>
          <a:lstStyle/>
          <a:p>
            <a:r>
              <a:rPr lang="en-US" b="1" dirty="0">
                <a:solidFill>
                  <a:srgbClr val="0070C0"/>
                </a:solidFill>
                <a:latin typeface="Arial" panose="020B0604020202020204" pitchFamily="34" charset="0"/>
                <a:cs typeface="Arial" panose="020B0604020202020204" pitchFamily="34" charset="0"/>
              </a:rPr>
              <a:t>Cheat Codes for Leveling up </a:t>
            </a:r>
            <a:br>
              <a:rPr lang="en-US" b="1" dirty="0">
                <a:solidFill>
                  <a:srgbClr val="00B0F0"/>
                </a:solidFill>
                <a:latin typeface="Verdana"/>
                <a:cs typeface="Verdana"/>
              </a:rPr>
            </a:br>
            <a:endParaRPr lang="en-US" dirty="0">
              <a:solidFill>
                <a:srgbClr val="00B0F0"/>
              </a:solidFill>
            </a:endParaRPr>
          </a:p>
        </p:txBody>
      </p:sp>
      <p:graphicFrame>
        <p:nvGraphicFramePr>
          <p:cNvPr id="3" name="Diagram 2">
            <a:extLst>
              <a:ext uri="{FF2B5EF4-FFF2-40B4-BE49-F238E27FC236}">
                <a16:creationId xmlns:a16="http://schemas.microsoft.com/office/drawing/2014/main" id="{15CD8E00-05B9-4AB2-8C2A-E5950296FB18}"/>
              </a:ext>
            </a:extLst>
          </p:cNvPr>
          <p:cNvGraphicFramePr/>
          <p:nvPr>
            <p:extLst>
              <p:ext uri="{D42A27DB-BD31-4B8C-83A1-F6EECF244321}">
                <p14:modId xmlns:p14="http://schemas.microsoft.com/office/powerpoint/2010/main" val="659257207"/>
              </p:ext>
            </p:extLst>
          </p:nvPr>
        </p:nvGraphicFramePr>
        <p:xfrm>
          <a:off x="347663" y="447674"/>
          <a:ext cx="8067116" cy="220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 3">
            <a:extLst>
              <a:ext uri="{FF2B5EF4-FFF2-40B4-BE49-F238E27FC236}">
                <a16:creationId xmlns:a16="http://schemas.microsoft.com/office/drawing/2014/main" id="{CCF7BB73-F0FF-4A0E-B8E6-58FD23714B04}"/>
              </a:ext>
            </a:extLst>
          </p:cNvPr>
          <p:cNvGraphicFramePr/>
          <p:nvPr>
            <p:extLst>
              <p:ext uri="{D42A27DB-BD31-4B8C-83A1-F6EECF244321}">
                <p14:modId xmlns:p14="http://schemas.microsoft.com/office/powerpoint/2010/main" val="116994660"/>
              </p:ext>
            </p:extLst>
          </p:nvPr>
        </p:nvGraphicFramePr>
        <p:xfrm>
          <a:off x="347663" y="1955006"/>
          <a:ext cx="8067117" cy="214788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5" name="Diagram 4">
            <a:extLst>
              <a:ext uri="{FF2B5EF4-FFF2-40B4-BE49-F238E27FC236}">
                <a16:creationId xmlns:a16="http://schemas.microsoft.com/office/drawing/2014/main" id="{BF4AB0F5-2C57-4289-BB59-0E5D4A37EC57}"/>
              </a:ext>
            </a:extLst>
          </p:cNvPr>
          <p:cNvGraphicFramePr/>
          <p:nvPr>
            <p:extLst>
              <p:ext uri="{D42A27DB-BD31-4B8C-83A1-F6EECF244321}">
                <p14:modId xmlns:p14="http://schemas.microsoft.com/office/powerpoint/2010/main" val="1012347216"/>
              </p:ext>
            </p:extLst>
          </p:nvPr>
        </p:nvGraphicFramePr>
        <p:xfrm>
          <a:off x="328613" y="3402803"/>
          <a:ext cx="8143316" cy="218122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6" name="Diagram 5">
            <a:extLst>
              <a:ext uri="{FF2B5EF4-FFF2-40B4-BE49-F238E27FC236}">
                <a16:creationId xmlns:a16="http://schemas.microsoft.com/office/drawing/2014/main" id="{9A878462-98DE-45F5-8281-439F22184880}"/>
              </a:ext>
            </a:extLst>
          </p:cNvPr>
          <p:cNvGraphicFramePr/>
          <p:nvPr>
            <p:extLst>
              <p:ext uri="{D42A27DB-BD31-4B8C-83A1-F6EECF244321}">
                <p14:modId xmlns:p14="http://schemas.microsoft.com/office/powerpoint/2010/main" val="1039751111"/>
              </p:ext>
            </p:extLst>
          </p:nvPr>
        </p:nvGraphicFramePr>
        <p:xfrm>
          <a:off x="328613" y="4900610"/>
          <a:ext cx="8143316" cy="2147886"/>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Tree>
    <p:extLst>
      <p:ext uri="{BB962C8B-B14F-4D97-AF65-F5344CB8AC3E}">
        <p14:creationId xmlns:p14="http://schemas.microsoft.com/office/powerpoint/2010/main" val="181828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graphicEl>
                                              <a:dgm id="{B206212E-33BE-457D-AD7E-649546B6532B}"/>
                                            </p:graphicEl>
                                          </p:spTgt>
                                        </p:tgtEl>
                                        <p:attrNameLst>
                                          <p:attrName>style.visibility</p:attrName>
                                        </p:attrNameLst>
                                      </p:cBhvr>
                                      <p:to>
                                        <p:strVal val="visible"/>
                                      </p:to>
                                    </p:set>
                                    <p:anim calcmode="lin" valueType="num">
                                      <p:cBhvr additive="base">
                                        <p:cTn id="7" dur="500" fill="hold"/>
                                        <p:tgtEl>
                                          <p:spTgt spid="3">
                                            <p:graphicEl>
                                              <a:dgm id="{B206212E-33BE-457D-AD7E-649546B6532B}"/>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graphicEl>
                                              <a:dgm id="{B206212E-33BE-457D-AD7E-649546B6532B}"/>
                                            </p:graphic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graphicEl>
                                              <a:dgm id="{89B9AB96-8844-4734-8D29-76643773CA49}"/>
                                            </p:graphicEl>
                                          </p:spTgt>
                                        </p:tgtEl>
                                        <p:attrNameLst>
                                          <p:attrName>style.visibility</p:attrName>
                                        </p:attrNameLst>
                                      </p:cBhvr>
                                      <p:to>
                                        <p:strVal val="visible"/>
                                      </p:to>
                                    </p:set>
                                    <p:anim calcmode="lin" valueType="num">
                                      <p:cBhvr additive="base">
                                        <p:cTn id="11" dur="500" fill="hold"/>
                                        <p:tgtEl>
                                          <p:spTgt spid="3">
                                            <p:graphicEl>
                                              <a:dgm id="{89B9AB96-8844-4734-8D29-76643773CA49}"/>
                                            </p:graphic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graphicEl>
                                              <a:dgm id="{89B9AB96-8844-4734-8D29-76643773CA49}"/>
                                            </p:graphic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graphicEl>
                                              <a:dgm id="{09B42087-80A1-4DEC-9EB3-20F90EA15027}"/>
                                            </p:graphicEl>
                                          </p:spTgt>
                                        </p:tgtEl>
                                        <p:attrNameLst>
                                          <p:attrName>style.visibility</p:attrName>
                                        </p:attrNameLst>
                                      </p:cBhvr>
                                      <p:to>
                                        <p:strVal val="visible"/>
                                      </p:to>
                                    </p:set>
                                    <p:anim calcmode="lin" valueType="num">
                                      <p:cBhvr additive="base">
                                        <p:cTn id="15" dur="500" fill="hold"/>
                                        <p:tgtEl>
                                          <p:spTgt spid="3">
                                            <p:graphicEl>
                                              <a:dgm id="{09B42087-80A1-4DEC-9EB3-20F90EA15027}"/>
                                            </p:graphic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graphicEl>
                                              <a:dgm id="{09B42087-80A1-4DEC-9EB3-20F90EA15027}"/>
                                            </p:graphic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graphicEl>
                                              <a:dgm id="{A1CCEF2A-E08C-4974-90BA-741F3345251F}"/>
                                            </p:graphicEl>
                                          </p:spTgt>
                                        </p:tgtEl>
                                        <p:attrNameLst>
                                          <p:attrName>style.visibility</p:attrName>
                                        </p:attrNameLst>
                                      </p:cBhvr>
                                      <p:to>
                                        <p:strVal val="visible"/>
                                      </p:to>
                                    </p:set>
                                    <p:anim calcmode="lin" valueType="num">
                                      <p:cBhvr additive="base">
                                        <p:cTn id="19" dur="500" fill="hold"/>
                                        <p:tgtEl>
                                          <p:spTgt spid="3">
                                            <p:graphicEl>
                                              <a:dgm id="{A1CCEF2A-E08C-4974-90BA-741F3345251F}"/>
                                            </p:graphic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graphicEl>
                                              <a:dgm id="{A1CCEF2A-E08C-4974-90BA-741F3345251F}"/>
                                            </p:graphic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graphicEl>
                                              <a:dgm id="{029D2707-0EF4-4B47-9AA3-E00B5AE1A6C0}"/>
                                            </p:graphicEl>
                                          </p:spTgt>
                                        </p:tgtEl>
                                        <p:attrNameLst>
                                          <p:attrName>style.visibility</p:attrName>
                                        </p:attrNameLst>
                                      </p:cBhvr>
                                      <p:to>
                                        <p:strVal val="visible"/>
                                      </p:to>
                                    </p:set>
                                    <p:anim calcmode="lin" valueType="num">
                                      <p:cBhvr additive="base">
                                        <p:cTn id="23" dur="500" fill="hold"/>
                                        <p:tgtEl>
                                          <p:spTgt spid="3">
                                            <p:graphicEl>
                                              <a:dgm id="{029D2707-0EF4-4B47-9AA3-E00B5AE1A6C0}"/>
                                            </p:graphic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graphicEl>
                                              <a:dgm id="{029D2707-0EF4-4B47-9AA3-E00B5AE1A6C0}"/>
                                            </p:graphic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0-#ppt_w/2"/>
                                          </p:val>
                                        </p:tav>
                                        <p:tav tm="100000">
                                          <p:val>
                                            <p:strVal val="#ppt_x"/>
                                          </p:val>
                                        </p:tav>
                                      </p:tavLst>
                                    </p:anim>
                                    <p:anim calcmode="lin" valueType="num">
                                      <p:cBhvr additive="base">
                                        <p:cTn id="3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0-#ppt_w/2"/>
                                          </p:val>
                                        </p:tav>
                                        <p:tav tm="100000">
                                          <p:val>
                                            <p:strVal val="#ppt_x"/>
                                          </p:val>
                                        </p:tav>
                                      </p:tavLst>
                                    </p:anim>
                                    <p:anim calcmode="lin" valueType="num">
                                      <p:cBhvr additive="base">
                                        <p:cTn id="36"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500" fill="hold"/>
                                        <p:tgtEl>
                                          <p:spTgt spid="6"/>
                                        </p:tgtEl>
                                        <p:attrNameLst>
                                          <p:attrName>ppt_x</p:attrName>
                                        </p:attrNameLst>
                                      </p:cBhvr>
                                      <p:tavLst>
                                        <p:tav tm="0">
                                          <p:val>
                                            <p:strVal val="0-#ppt_w/2"/>
                                          </p:val>
                                        </p:tav>
                                        <p:tav tm="100000">
                                          <p:val>
                                            <p:strVal val="#ppt_x"/>
                                          </p:val>
                                        </p:tav>
                                      </p:tavLst>
                                    </p:anim>
                                    <p:anim calcmode="lin" valueType="num">
                                      <p:cBhvr additive="base">
                                        <p:cTn id="4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mph" presetSubtype="2" fill="hold" grpId="1" nodeType="clickEffect">
                                  <p:stCondLst>
                                    <p:cond delay="0"/>
                                  </p:stCondLst>
                                  <p:childTnLst>
                                    <p:animClr clrSpc="rgb" dir="cw">
                                      <p:cBhvr>
                                        <p:cTn id="46" dur="2000" fill="hold"/>
                                        <p:tgtEl>
                                          <p:spTgt spid="3">
                                            <p:graphicEl>
                                              <a:dgm id="{B206212E-33BE-457D-AD7E-649546B6532B}"/>
                                            </p:graphicEl>
                                          </p:spTgt>
                                        </p:tgtEl>
                                        <p:attrNameLst>
                                          <p:attrName>fillcolor</p:attrName>
                                        </p:attrNameLst>
                                      </p:cBhvr>
                                      <p:to>
                                        <a:schemeClr val="accent2"/>
                                      </p:to>
                                    </p:animClr>
                                    <p:set>
                                      <p:cBhvr>
                                        <p:cTn id="47" dur="2000" fill="hold"/>
                                        <p:tgtEl>
                                          <p:spTgt spid="3">
                                            <p:graphicEl>
                                              <a:dgm id="{B206212E-33BE-457D-AD7E-649546B6532B}"/>
                                            </p:graphicEl>
                                          </p:spTgt>
                                        </p:tgtEl>
                                        <p:attrNameLst>
                                          <p:attrName>fill.type</p:attrName>
                                        </p:attrNameLst>
                                      </p:cBhvr>
                                      <p:to>
                                        <p:strVal val="solid"/>
                                      </p:to>
                                    </p:set>
                                    <p:set>
                                      <p:cBhvr>
                                        <p:cTn id="48" dur="2000" fill="hold"/>
                                        <p:tgtEl>
                                          <p:spTgt spid="3">
                                            <p:graphicEl>
                                              <a:dgm id="{B206212E-33BE-457D-AD7E-649546B6532B}"/>
                                            </p:graphicEl>
                                          </p:spTgt>
                                        </p:tgtEl>
                                        <p:attrNameLst>
                                          <p:attrName>fill.on</p:attrName>
                                        </p:attrNameLst>
                                      </p:cBhvr>
                                      <p:to>
                                        <p:strVal val="true"/>
                                      </p:to>
                                    </p:set>
                                  </p:childTnLst>
                                </p:cTn>
                              </p:par>
                              <p:par>
                                <p:cTn id="49" presetID="1" presetClass="emph" presetSubtype="2" fill="hold" grpId="1" nodeType="withEffect">
                                  <p:stCondLst>
                                    <p:cond delay="0"/>
                                  </p:stCondLst>
                                  <p:childTnLst>
                                    <p:animClr clrSpc="rgb" dir="cw">
                                      <p:cBhvr>
                                        <p:cTn id="50" dur="2000" fill="hold"/>
                                        <p:tgtEl>
                                          <p:spTgt spid="3">
                                            <p:graphicEl>
                                              <a:dgm id="{89B9AB96-8844-4734-8D29-76643773CA49}"/>
                                            </p:graphicEl>
                                          </p:spTgt>
                                        </p:tgtEl>
                                        <p:attrNameLst>
                                          <p:attrName>fillcolor</p:attrName>
                                        </p:attrNameLst>
                                      </p:cBhvr>
                                      <p:to>
                                        <a:schemeClr val="accent2"/>
                                      </p:to>
                                    </p:animClr>
                                    <p:set>
                                      <p:cBhvr>
                                        <p:cTn id="51" dur="2000" fill="hold"/>
                                        <p:tgtEl>
                                          <p:spTgt spid="3">
                                            <p:graphicEl>
                                              <a:dgm id="{89B9AB96-8844-4734-8D29-76643773CA49}"/>
                                            </p:graphicEl>
                                          </p:spTgt>
                                        </p:tgtEl>
                                        <p:attrNameLst>
                                          <p:attrName>fill.type</p:attrName>
                                        </p:attrNameLst>
                                      </p:cBhvr>
                                      <p:to>
                                        <p:strVal val="solid"/>
                                      </p:to>
                                    </p:set>
                                    <p:set>
                                      <p:cBhvr>
                                        <p:cTn id="52" dur="2000" fill="hold"/>
                                        <p:tgtEl>
                                          <p:spTgt spid="3">
                                            <p:graphicEl>
                                              <a:dgm id="{89B9AB96-8844-4734-8D29-76643773CA49}"/>
                                            </p:graphicEl>
                                          </p:spTgt>
                                        </p:tgtEl>
                                        <p:attrNameLst>
                                          <p:attrName>fill.on</p:attrName>
                                        </p:attrNameLst>
                                      </p:cBhvr>
                                      <p:to>
                                        <p:strVal val="true"/>
                                      </p:to>
                                    </p:set>
                                  </p:childTnLst>
                                </p:cTn>
                              </p:par>
                              <p:par>
                                <p:cTn id="53" presetID="1" presetClass="emph" presetSubtype="2" fill="hold" grpId="1" nodeType="withEffect">
                                  <p:stCondLst>
                                    <p:cond delay="0"/>
                                  </p:stCondLst>
                                  <p:childTnLst>
                                    <p:animClr clrSpc="rgb" dir="cw">
                                      <p:cBhvr>
                                        <p:cTn id="54" dur="2000" fill="hold"/>
                                        <p:tgtEl>
                                          <p:spTgt spid="3">
                                            <p:graphicEl>
                                              <a:dgm id="{09B42087-80A1-4DEC-9EB3-20F90EA15027}"/>
                                            </p:graphicEl>
                                          </p:spTgt>
                                        </p:tgtEl>
                                        <p:attrNameLst>
                                          <p:attrName>fillcolor</p:attrName>
                                        </p:attrNameLst>
                                      </p:cBhvr>
                                      <p:to>
                                        <a:srgbClr val="0070C0"/>
                                      </p:to>
                                    </p:animClr>
                                    <p:set>
                                      <p:cBhvr>
                                        <p:cTn id="55" dur="2000" fill="hold"/>
                                        <p:tgtEl>
                                          <p:spTgt spid="3">
                                            <p:graphicEl>
                                              <a:dgm id="{09B42087-80A1-4DEC-9EB3-20F90EA15027}"/>
                                            </p:graphicEl>
                                          </p:spTgt>
                                        </p:tgtEl>
                                        <p:attrNameLst>
                                          <p:attrName>fill.type</p:attrName>
                                        </p:attrNameLst>
                                      </p:cBhvr>
                                      <p:to>
                                        <p:strVal val="solid"/>
                                      </p:to>
                                    </p:set>
                                    <p:set>
                                      <p:cBhvr>
                                        <p:cTn id="56" dur="2000" fill="hold"/>
                                        <p:tgtEl>
                                          <p:spTgt spid="3">
                                            <p:graphicEl>
                                              <a:dgm id="{09B42087-80A1-4DEC-9EB3-20F90EA15027}"/>
                                            </p:graphicEl>
                                          </p:spTgt>
                                        </p:tgtEl>
                                        <p:attrNameLst>
                                          <p:attrName>fill.on</p:attrName>
                                        </p:attrNameLst>
                                      </p:cBhvr>
                                      <p:to>
                                        <p:strVal val="true"/>
                                      </p:to>
                                    </p:set>
                                  </p:childTnLst>
                                </p:cTn>
                              </p:par>
                              <p:par>
                                <p:cTn id="57" presetID="1" presetClass="emph" presetSubtype="2" fill="hold" grpId="1" nodeType="withEffect">
                                  <p:stCondLst>
                                    <p:cond delay="0"/>
                                  </p:stCondLst>
                                  <p:childTnLst>
                                    <p:animClr clrSpc="rgb" dir="cw">
                                      <p:cBhvr>
                                        <p:cTn id="58" dur="2000" fill="hold"/>
                                        <p:tgtEl>
                                          <p:spTgt spid="3">
                                            <p:graphicEl>
                                              <a:dgm id="{A1CCEF2A-E08C-4974-90BA-741F3345251F}"/>
                                            </p:graphicEl>
                                          </p:spTgt>
                                        </p:tgtEl>
                                        <p:attrNameLst>
                                          <p:attrName>fillcolor</p:attrName>
                                        </p:attrNameLst>
                                      </p:cBhvr>
                                      <p:to>
                                        <a:schemeClr val="accent2"/>
                                      </p:to>
                                    </p:animClr>
                                    <p:set>
                                      <p:cBhvr>
                                        <p:cTn id="59" dur="2000" fill="hold"/>
                                        <p:tgtEl>
                                          <p:spTgt spid="3">
                                            <p:graphicEl>
                                              <a:dgm id="{A1CCEF2A-E08C-4974-90BA-741F3345251F}"/>
                                            </p:graphicEl>
                                          </p:spTgt>
                                        </p:tgtEl>
                                        <p:attrNameLst>
                                          <p:attrName>fill.type</p:attrName>
                                        </p:attrNameLst>
                                      </p:cBhvr>
                                      <p:to>
                                        <p:strVal val="solid"/>
                                      </p:to>
                                    </p:set>
                                    <p:set>
                                      <p:cBhvr>
                                        <p:cTn id="60" dur="2000" fill="hold"/>
                                        <p:tgtEl>
                                          <p:spTgt spid="3">
                                            <p:graphicEl>
                                              <a:dgm id="{A1CCEF2A-E08C-4974-90BA-741F3345251F}"/>
                                            </p:graphicEl>
                                          </p:spTgt>
                                        </p:tgtEl>
                                        <p:attrNameLst>
                                          <p:attrName>fill.on</p:attrName>
                                        </p:attrNameLst>
                                      </p:cBhvr>
                                      <p:to>
                                        <p:strVal val="true"/>
                                      </p:to>
                                    </p:set>
                                  </p:childTnLst>
                                </p:cTn>
                              </p:par>
                              <p:par>
                                <p:cTn id="61" presetID="1" presetClass="emph" presetSubtype="2" fill="hold" grpId="1" nodeType="withEffect">
                                  <p:stCondLst>
                                    <p:cond delay="0"/>
                                  </p:stCondLst>
                                  <p:childTnLst>
                                    <p:animClr clrSpc="rgb" dir="cw">
                                      <p:cBhvr>
                                        <p:cTn id="62" dur="2000" fill="hold"/>
                                        <p:tgtEl>
                                          <p:spTgt spid="3">
                                            <p:graphicEl>
                                              <a:dgm id="{029D2707-0EF4-4B47-9AA3-E00B5AE1A6C0}"/>
                                            </p:graphicEl>
                                          </p:spTgt>
                                        </p:tgtEl>
                                        <p:attrNameLst>
                                          <p:attrName>fillcolor</p:attrName>
                                        </p:attrNameLst>
                                      </p:cBhvr>
                                      <p:to>
                                        <a:schemeClr val="accent2"/>
                                      </p:to>
                                    </p:animClr>
                                    <p:set>
                                      <p:cBhvr>
                                        <p:cTn id="63" dur="2000" fill="hold"/>
                                        <p:tgtEl>
                                          <p:spTgt spid="3">
                                            <p:graphicEl>
                                              <a:dgm id="{029D2707-0EF4-4B47-9AA3-E00B5AE1A6C0}"/>
                                            </p:graphicEl>
                                          </p:spTgt>
                                        </p:tgtEl>
                                        <p:attrNameLst>
                                          <p:attrName>fill.type</p:attrName>
                                        </p:attrNameLst>
                                      </p:cBhvr>
                                      <p:to>
                                        <p:strVal val="solid"/>
                                      </p:to>
                                    </p:set>
                                    <p:set>
                                      <p:cBhvr>
                                        <p:cTn id="64" dur="2000" fill="hold"/>
                                        <p:tgtEl>
                                          <p:spTgt spid="3">
                                            <p:graphicEl>
                                              <a:dgm id="{029D2707-0EF4-4B47-9AA3-E00B5AE1A6C0}"/>
                                            </p:graphic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p:bldSub>
      </p:bldGraphic>
      <p:bldGraphic spid="3" grpId="1" uiExpand="1">
        <p:bldSub>
          <a:bldDgm/>
        </p:bldSub>
      </p:bldGraphic>
      <p:bldGraphic spid="4" grpId="0">
        <p:bldAsOne/>
      </p:bldGraphic>
      <p:bldGraphic spid="5" grpId="0">
        <p:bldAsOne/>
      </p:bldGraphic>
      <p:bldGraphic spid="6"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p:txBody>
          <a:bodyPr>
            <a:normAutofit/>
          </a:bodyPr>
          <a:lstStyle/>
          <a:p>
            <a:r>
              <a:rPr lang="en-US" b="1" dirty="0">
                <a:solidFill>
                  <a:srgbClr val="0070C0"/>
                </a:solidFill>
                <a:latin typeface="Arial" panose="020B0604020202020204" pitchFamily="34" charset="0"/>
                <a:cs typeface="Arial" panose="020B0604020202020204" pitchFamily="34" charset="0"/>
              </a:rPr>
              <a:t>level up your </a:t>
            </a:r>
            <a:r>
              <a:rPr lang="en-US" sz="3600" b="1" u="sng" dirty="0">
                <a:solidFill>
                  <a:srgbClr val="0070C0"/>
                </a:solidFill>
                <a:latin typeface="Arial" panose="020B0604020202020204" pitchFamily="34" charset="0"/>
                <a:cs typeface="Arial" panose="020B0604020202020204" pitchFamily="34" charset="0"/>
              </a:rPr>
              <a:t>understanding</a:t>
            </a:r>
            <a:r>
              <a:rPr lang="en-US" b="1" dirty="0">
                <a:solidFill>
                  <a:srgbClr val="0070C0"/>
                </a:solidFill>
                <a:latin typeface="Arial" panose="020B0604020202020204" pitchFamily="34" charset="0"/>
                <a:cs typeface="Arial" panose="020B0604020202020204" pitchFamily="34" charset="0"/>
              </a:rPr>
              <a:t> of EIV reports </a:t>
            </a:r>
            <a:br>
              <a:rPr lang="en-US" b="1" dirty="0">
                <a:solidFill>
                  <a:srgbClr val="00B0F0"/>
                </a:solidFill>
                <a:latin typeface="Verdana"/>
                <a:cs typeface="Verdana"/>
              </a:rPr>
            </a:br>
            <a:endParaRPr lang="en-US" dirty="0">
              <a:solidFill>
                <a:srgbClr val="00B0F0"/>
              </a:solidFill>
            </a:endParaRPr>
          </a:p>
        </p:txBody>
      </p:sp>
      <p:sp>
        <p:nvSpPr>
          <p:cNvPr id="37" name="TextBox 36"/>
          <p:cNvSpPr txBox="1"/>
          <p:nvPr/>
        </p:nvSpPr>
        <p:spPr bwMode="auto">
          <a:xfrm>
            <a:off x="171450" y="990600"/>
            <a:ext cx="8400492" cy="5222968"/>
          </a:xfrm>
          <a:prstGeom prst="rect">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pPr marL="180975" lvl="1">
              <a:lnSpc>
                <a:spcPct val="120000"/>
              </a:lnSpc>
              <a:spcBef>
                <a:spcPts val="376"/>
              </a:spcBef>
              <a:defRPr/>
            </a:pPr>
            <a:r>
              <a:rPr lang="en-US" sz="2000" b="1" dirty="0">
                <a:latin typeface="Arial" panose="020B0604020202020204" pitchFamily="34" charset="0"/>
                <a:cs typeface="Arial" panose="020B0604020202020204" pitchFamily="34" charset="0"/>
              </a:rPr>
              <a:t>Level 1 – Printing EIV Reports</a:t>
            </a:r>
          </a:p>
          <a:p>
            <a:pPr marL="180975" lvl="1">
              <a:lnSpc>
                <a:spcPct val="120000"/>
              </a:lnSpc>
              <a:spcBef>
                <a:spcPts val="376"/>
              </a:spcBef>
              <a:defRPr/>
            </a:pPr>
            <a:r>
              <a:rPr lang="en-US" sz="2200" b="1" dirty="0">
                <a:latin typeface="Arial" panose="020B0604020202020204" pitchFamily="34" charset="0"/>
                <a:cs typeface="Arial" panose="020B0604020202020204" pitchFamily="34" charset="0"/>
              </a:rPr>
              <a:t>Level 2 – Reading and Interpreting EIV Reports</a:t>
            </a:r>
          </a:p>
          <a:p>
            <a:pPr marL="180975" lvl="1">
              <a:lnSpc>
                <a:spcPct val="120000"/>
              </a:lnSpc>
              <a:spcBef>
                <a:spcPts val="376"/>
              </a:spcBef>
              <a:defRPr/>
            </a:pPr>
            <a:r>
              <a:rPr lang="en-US" sz="2400" b="1" dirty="0">
                <a:latin typeface="Arial" panose="020B0604020202020204" pitchFamily="34" charset="0"/>
                <a:cs typeface="Arial" panose="020B0604020202020204" pitchFamily="34" charset="0"/>
              </a:rPr>
              <a:t>Level 3 – Utilizing and Investigating EIV Reports</a:t>
            </a:r>
          </a:p>
          <a:p>
            <a:pPr marL="180975" lvl="1">
              <a:lnSpc>
                <a:spcPct val="120000"/>
              </a:lnSpc>
              <a:spcBef>
                <a:spcPts val="376"/>
              </a:spcBef>
              <a:defRPr/>
            </a:pPr>
            <a:r>
              <a:rPr lang="en-US" sz="2800" b="1" dirty="0">
                <a:latin typeface="Arial" panose="020B0604020202020204" pitchFamily="34" charset="0"/>
                <a:cs typeface="Arial" panose="020B0604020202020204" pitchFamily="34" charset="0"/>
              </a:rPr>
              <a:t>Level 4 – Making the Necessary Corrections </a:t>
            </a:r>
          </a:p>
          <a:p>
            <a:pPr marL="180975" lvl="1">
              <a:lnSpc>
                <a:spcPct val="120000"/>
              </a:lnSpc>
              <a:spcBef>
                <a:spcPts val="376"/>
              </a:spcBef>
              <a:defRPr/>
            </a:pPr>
            <a:r>
              <a:rPr lang="en-US" sz="3000" b="1" dirty="0">
                <a:latin typeface="Arial" panose="020B0604020202020204" pitchFamily="34" charset="0"/>
                <a:cs typeface="Arial" panose="020B0604020202020204" pitchFamily="34" charset="0"/>
              </a:rPr>
              <a:t>Level 5 – Notating Reports and Maintaining Documentation</a:t>
            </a:r>
            <a:endParaRPr lang="en-US" sz="2600" b="1" dirty="0">
              <a:latin typeface="Arial" panose="020B0604020202020204" pitchFamily="34" charset="0"/>
              <a:cs typeface="Arial" panose="020B0604020202020204" pitchFamily="34" charset="0"/>
            </a:endParaRPr>
          </a:p>
          <a:p>
            <a:pPr marL="180975" lvl="1">
              <a:lnSpc>
                <a:spcPct val="120000"/>
              </a:lnSpc>
              <a:spcBef>
                <a:spcPts val="376"/>
              </a:spcBef>
              <a:defRPr/>
            </a:pPr>
            <a:endParaRPr lang="en-US" sz="2600" b="1" dirty="0">
              <a:latin typeface="Arial" panose="020B0604020202020204" pitchFamily="34" charset="0"/>
              <a:cs typeface="Arial" panose="020B0604020202020204" pitchFamily="34" charset="0"/>
            </a:endParaRPr>
          </a:p>
          <a:p>
            <a:pPr marL="180975" lvl="1">
              <a:lnSpc>
                <a:spcPct val="120000"/>
              </a:lnSpc>
              <a:spcBef>
                <a:spcPts val="376"/>
              </a:spcBef>
              <a:defRPr/>
            </a:pPr>
            <a:endParaRPr lang="en-US" sz="2600" b="1" dirty="0">
              <a:latin typeface="Arial" panose="020B0604020202020204" pitchFamily="34" charset="0"/>
              <a:cs typeface="Arial" panose="020B0604020202020204" pitchFamily="34" charset="0"/>
            </a:endParaRPr>
          </a:p>
          <a:p>
            <a:pPr marL="180975" lvl="1">
              <a:lnSpc>
                <a:spcPct val="120000"/>
              </a:lnSpc>
              <a:spcBef>
                <a:spcPts val="376"/>
              </a:spcBef>
              <a:defRPr/>
            </a:pPr>
            <a:endParaRPr lang="en-US" sz="2600" b="1" dirty="0">
              <a:latin typeface="Arial" panose="020B0604020202020204" pitchFamily="34" charset="0"/>
              <a:cs typeface="Arial" panose="020B0604020202020204" pitchFamily="34" charset="0"/>
            </a:endParaRPr>
          </a:p>
          <a:p>
            <a:pPr marL="180975" lvl="1">
              <a:lnSpc>
                <a:spcPct val="120000"/>
              </a:lnSpc>
              <a:spcBef>
                <a:spcPts val="376"/>
              </a:spcBef>
              <a:defRPr/>
            </a:pPr>
            <a:endParaRPr lang="en-US" sz="2600" b="1" dirty="0">
              <a:latin typeface="Arial" panose="020B0604020202020204" pitchFamily="34" charset="0"/>
              <a:cs typeface="Arial" panose="020B0604020202020204" pitchFamily="34" charset="0"/>
            </a:endParaRPr>
          </a:p>
        </p:txBody>
      </p:sp>
      <p:graphicFrame>
        <p:nvGraphicFramePr>
          <p:cNvPr id="2" name="Diagram 1">
            <a:extLst>
              <a:ext uri="{FF2B5EF4-FFF2-40B4-BE49-F238E27FC236}">
                <a16:creationId xmlns:a16="http://schemas.microsoft.com/office/drawing/2014/main" id="{F08AEF4B-8B46-44FE-A636-50483E52856D}"/>
              </a:ext>
            </a:extLst>
          </p:cNvPr>
          <p:cNvGraphicFramePr/>
          <p:nvPr/>
        </p:nvGraphicFramePr>
        <p:xfrm>
          <a:off x="228600" y="3003258"/>
          <a:ext cx="762952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Oval 2">
            <a:extLst>
              <a:ext uri="{FF2B5EF4-FFF2-40B4-BE49-F238E27FC236}">
                <a16:creationId xmlns:a16="http://schemas.microsoft.com/office/drawing/2014/main" id="{776D3F6C-79FD-4F11-9C00-785D8684F7D8}"/>
              </a:ext>
            </a:extLst>
          </p:cNvPr>
          <p:cNvSpPr/>
          <p:nvPr/>
        </p:nvSpPr>
        <p:spPr>
          <a:xfrm>
            <a:off x="0" y="1408206"/>
            <a:ext cx="6934200" cy="633792"/>
          </a:xfrm>
          <a:prstGeom prst="ellipse">
            <a:avLst/>
          </a:prstGeom>
          <a:solidFill>
            <a:schemeClr val="accent1">
              <a:alpha val="28000"/>
            </a:schemeClr>
          </a:solidFill>
          <a:ln w="31750">
            <a:solidFill>
              <a:srgbClr val="0070C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241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F08AEF4B-8B46-44FE-A636-50483E52856D}"/>
              </a:ext>
            </a:extLst>
          </p:cNvPr>
          <p:cNvGraphicFramePr/>
          <p:nvPr>
            <p:extLst>
              <p:ext uri="{D42A27DB-BD31-4B8C-83A1-F6EECF244321}">
                <p14:modId xmlns:p14="http://schemas.microsoft.com/office/powerpoint/2010/main" val="3250834365"/>
              </p:ext>
            </p:extLst>
          </p:nvPr>
        </p:nvGraphicFramePr>
        <p:xfrm>
          <a:off x="0" y="0"/>
          <a:ext cx="8590992"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2">
            <a:extLst>
              <a:ext uri="{FF2B5EF4-FFF2-40B4-BE49-F238E27FC236}">
                <a16:creationId xmlns:a16="http://schemas.microsoft.com/office/drawing/2014/main" id="{53CC7D7D-5133-484D-AD1C-8CC8D8F3614F}"/>
              </a:ext>
            </a:extLst>
          </p:cNvPr>
          <p:cNvGraphicFramePr/>
          <p:nvPr>
            <p:extLst>
              <p:ext uri="{D42A27DB-BD31-4B8C-83A1-F6EECF244321}">
                <p14:modId xmlns:p14="http://schemas.microsoft.com/office/powerpoint/2010/main" val="317048572"/>
              </p:ext>
            </p:extLst>
          </p:nvPr>
        </p:nvGraphicFramePr>
        <p:xfrm>
          <a:off x="173406" y="0"/>
          <a:ext cx="8244180" cy="6705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62140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graphicEl>
                                              <a:dgm id="{9D2453B2-9BAD-48CE-BF3D-4BA2AE525931}"/>
                                            </p:graphicEl>
                                          </p:spTgt>
                                        </p:tgtEl>
                                        <p:attrNameLst>
                                          <p:attrName>style.visibility</p:attrName>
                                        </p:attrNameLst>
                                      </p:cBhvr>
                                      <p:to>
                                        <p:strVal val="visible"/>
                                      </p:to>
                                    </p:set>
                                    <p:animEffect transition="in" filter="wipe(up)">
                                      <p:cBhvr>
                                        <p:cTn id="7" dur="500"/>
                                        <p:tgtEl>
                                          <p:spTgt spid="3">
                                            <p:graphicEl>
                                              <a:dgm id="{9D2453B2-9BAD-48CE-BF3D-4BA2AE525931}"/>
                                            </p:graphic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graphicEl>
                                              <a:dgm id="{2952AF98-758C-4EA0-AC41-0F9BBDA32E98}"/>
                                            </p:graphicEl>
                                          </p:spTgt>
                                        </p:tgtEl>
                                        <p:attrNameLst>
                                          <p:attrName>style.visibility</p:attrName>
                                        </p:attrNameLst>
                                      </p:cBhvr>
                                      <p:to>
                                        <p:strVal val="visible"/>
                                      </p:to>
                                    </p:set>
                                    <p:animEffect transition="in" filter="wipe(up)">
                                      <p:cBhvr>
                                        <p:cTn id="10" dur="500"/>
                                        <p:tgtEl>
                                          <p:spTgt spid="3">
                                            <p:graphicEl>
                                              <a:dgm id="{2952AF98-758C-4EA0-AC41-0F9BBDA32E98}"/>
                                            </p:graphicEl>
                                          </p:spTgt>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3">
                                            <p:graphicEl>
                                              <a:dgm id="{B41BC767-4309-46DE-B98B-1CA1AF97F864}"/>
                                            </p:graphicEl>
                                          </p:spTgt>
                                        </p:tgtEl>
                                        <p:attrNameLst>
                                          <p:attrName>style.visibility</p:attrName>
                                        </p:attrNameLst>
                                      </p:cBhvr>
                                      <p:to>
                                        <p:strVal val="visible"/>
                                      </p:to>
                                    </p:set>
                                    <p:animEffect transition="in" filter="wipe(up)">
                                      <p:cBhvr>
                                        <p:cTn id="14" dur="500"/>
                                        <p:tgtEl>
                                          <p:spTgt spid="3">
                                            <p:graphicEl>
                                              <a:dgm id="{B41BC767-4309-46DE-B98B-1CA1AF97F864}"/>
                                            </p:graphicEl>
                                          </p:spTgt>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3">
                                            <p:graphicEl>
                                              <a:dgm id="{3A9D2365-D6C7-4992-BDF2-F6C6F4F8D47C}"/>
                                            </p:graphicEl>
                                          </p:spTgt>
                                        </p:tgtEl>
                                        <p:attrNameLst>
                                          <p:attrName>style.visibility</p:attrName>
                                        </p:attrNameLst>
                                      </p:cBhvr>
                                      <p:to>
                                        <p:strVal val="visible"/>
                                      </p:to>
                                    </p:set>
                                    <p:animEffect transition="in" filter="wipe(up)">
                                      <p:cBhvr>
                                        <p:cTn id="17" dur="500"/>
                                        <p:tgtEl>
                                          <p:spTgt spid="3">
                                            <p:graphicEl>
                                              <a:dgm id="{3A9D2365-D6C7-4992-BDF2-F6C6F4F8D47C}"/>
                                            </p:graphicEl>
                                          </p:spTgt>
                                        </p:tgtEl>
                                      </p:cBhvr>
                                    </p:animEffect>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3">
                                            <p:graphicEl>
                                              <a:dgm id="{52FBD616-5918-42FA-95B2-E34966438374}"/>
                                            </p:graphicEl>
                                          </p:spTgt>
                                        </p:tgtEl>
                                        <p:attrNameLst>
                                          <p:attrName>style.visibility</p:attrName>
                                        </p:attrNameLst>
                                      </p:cBhvr>
                                      <p:to>
                                        <p:strVal val="visible"/>
                                      </p:to>
                                    </p:set>
                                    <p:animEffect transition="in" filter="wipe(up)">
                                      <p:cBhvr>
                                        <p:cTn id="21" dur="500"/>
                                        <p:tgtEl>
                                          <p:spTgt spid="3">
                                            <p:graphicEl>
                                              <a:dgm id="{52FBD616-5918-42FA-95B2-E34966438374}"/>
                                            </p:graphicEl>
                                          </p:spTgt>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3">
                                            <p:graphicEl>
                                              <a:dgm id="{E3F248C7-7953-4BD1-B79B-87494844BCA6}"/>
                                            </p:graphicEl>
                                          </p:spTgt>
                                        </p:tgtEl>
                                        <p:attrNameLst>
                                          <p:attrName>style.visibility</p:attrName>
                                        </p:attrNameLst>
                                      </p:cBhvr>
                                      <p:to>
                                        <p:strVal val="visible"/>
                                      </p:to>
                                    </p:set>
                                    <p:animEffect transition="in" filter="wipe(up)">
                                      <p:cBhvr>
                                        <p:cTn id="24" dur="500"/>
                                        <p:tgtEl>
                                          <p:spTgt spid="3">
                                            <p:graphicEl>
                                              <a:dgm id="{E3F248C7-7953-4BD1-B79B-87494844BCA6}"/>
                                            </p:graphicEl>
                                          </p:spTgt>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3">
                                            <p:graphicEl>
                                              <a:dgm id="{2E3395CB-7765-4B83-A9E7-B2BC7A6CE925}"/>
                                            </p:graphicEl>
                                          </p:spTgt>
                                        </p:tgtEl>
                                        <p:attrNameLst>
                                          <p:attrName>style.visibility</p:attrName>
                                        </p:attrNameLst>
                                      </p:cBhvr>
                                      <p:to>
                                        <p:strVal val="visible"/>
                                      </p:to>
                                    </p:set>
                                    <p:animEffect transition="in" filter="wipe(up)">
                                      <p:cBhvr>
                                        <p:cTn id="28" dur="500"/>
                                        <p:tgtEl>
                                          <p:spTgt spid="3">
                                            <p:graphicEl>
                                              <a:dgm id="{2E3395CB-7765-4B83-A9E7-B2BC7A6CE925}"/>
                                            </p:graphicEl>
                                          </p:spTgt>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3">
                                            <p:graphicEl>
                                              <a:dgm id="{B6571196-589E-4F9F-82D8-3F9D93E6F225}"/>
                                            </p:graphicEl>
                                          </p:spTgt>
                                        </p:tgtEl>
                                        <p:attrNameLst>
                                          <p:attrName>style.visibility</p:attrName>
                                        </p:attrNameLst>
                                      </p:cBhvr>
                                      <p:to>
                                        <p:strVal val="visible"/>
                                      </p:to>
                                    </p:set>
                                    <p:animEffect transition="in" filter="wipe(up)">
                                      <p:cBhvr>
                                        <p:cTn id="31" dur="500"/>
                                        <p:tgtEl>
                                          <p:spTgt spid="3">
                                            <p:graphicEl>
                                              <a:dgm id="{B6571196-589E-4F9F-82D8-3F9D93E6F225}"/>
                                            </p:graphicEl>
                                          </p:spTgt>
                                        </p:tgtEl>
                                      </p:cBhvr>
                                    </p:animEffect>
                                  </p:childTnLst>
                                </p:cTn>
                              </p:par>
                            </p:childTnLst>
                          </p:cTn>
                        </p:par>
                        <p:par>
                          <p:cTn id="32" fill="hold">
                            <p:stCondLst>
                              <p:cond delay="2000"/>
                            </p:stCondLst>
                            <p:childTnLst>
                              <p:par>
                                <p:cTn id="33" presetID="22" presetClass="entr" presetSubtype="1" fill="hold" grpId="0" nodeType="afterEffect">
                                  <p:stCondLst>
                                    <p:cond delay="0"/>
                                  </p:stCondLst>
                                  <p:childTnLst>
                                    <p:set>
                                      <p:cBhvr>
                                        <p:cTn id="34" dur="1" fill="hold">
                                          <p:stCondLst>
                                            <p:cond delay="0"/>
                                          </p:stCondLst>
                                        </p:cTn>
                                        <p:tgtEl>
                                          <p:spTgt spid="3">
                                            <p:graphicEl>
                                              <a:dgm id="{330FDF88-D93A-45D8-A49D-99584E0C9FA9}"/>
                                            </p:graphicEl>
                                          </p:spTgt>
                                        </p:tgtEl>
                                        <p:attrNameLst>
                                          <p:attrName>style.visibility</p:attrName>
                                        </p:attrNameLst>
                                      </p:cBhvr>
                                      <p:to>
                                        <p:strVal val="visible"/>
                                      </p:to>
                                    </p:set>
                                    <p:animEffect transition="in" filter="wipe(up)">
                                      <p:cBhvr>
                                        <p:cTn id="35" dur="500"/>
                                        <p:tgtEl>
                                          <p:spTgt spid="3">
                                            <p:graphicEl>
                                              <a:dgm id="{330FDF88-D93A-45D8-A49D-99584E0C9FA9}"/>
                                            </p:graphicEl>
                                          </p:spTgt>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3">
                                            <p:graphicEl>
                                              <a:dgm id="{F05404A2-3284-4C89-A960-83491294D6A4}"/>
                                            </p:graphicEl>
                                          </p:spTgt>
                                        </p:tgtEl>
                                        <p:attrNameLst>
                                          <p:attrName>style.visibility</p:attrName>
                                        </p:attrNameLst>
                                      </p:cBhvr>
                                      <p:to>
                                        <p:strVal val="visible"/>
                                      </p:to>
                                    </p:set>
                                    <p:animEffect transition="in" filter="wipe(up)">
                                      <p:cBhvr>
                                        <p:cTn id="38" dur="500"/>
                                        <p:tgtEl>
                                          <p:spTgt spid="3">
                                            <p:graphicEl>
                                              <a:dgm id="{F05404A2-3284-4C89-A960-83491294D6A4}"/>
                                            </p:graphicEl>
                                          </p:spTgt>
                                        </p:tgtEl>
                                      </p:cBhvr>
                                    </p:animEffect>
                                  </p:childTnLst>
                                </p:cTn>
                              </p:par>
                            </p:childTnLst>
                          </p:cTn>
                        </p:par>
                        <p:par>
                          <p:cTn id="39" fill="hold">
                            <p:stCondLst>
                              <p:cond delay="2500"/>
                            </p:stCondLst>
                            <p:childTnLst>
                              <p:par>
                                <p:cTn id="40" presetID="26" presetClass="emph" presetSubtype="0" fill="hold" grpId="1" nodeType="afterEffect">
                                  <p:stCondLst>
                                    <p:cond delay="0"/>
                                  </p:stCondLst>
                                  <p:childTnLst>
                                    <p:animEffect transition="out" filter="fade">
                                      <p:cBhvr>
                                        <p:cTn id="41" dur="500" tmFilter="0, 0; .2, .5; .8, .5; 1, 0"/>
                                        <p:tgtEl>
                                          <p:spTgt spid="3">
                                            <p:graphicEl>
                                              <a:dgm id="{F05404A2-3284-4C89-A960-83491294D6A4}"/>
                                            </p:graphicEl>
                                          </p:spTgt>
                                        </p:tgtEl>
                                      </p:cBhvr>
                                    </p:animEffect>
                                    <p:animScale>
                                      <p:cBhvr>
                                        <p:cTn id="42" dur="250" autoRev="1" fill="hold"/>
                                        <p:tgtEl>
                                          <p:spTgt spid="3">
                                            <p:graphicEl>
                                              <a:dgm id="{F05404A2-3284-4C89-A960-83491294D6A4}"/>
                                            </p:graphic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Graphic spid="3" grpId="1" uiExpand="1">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p:txBody>
          <a:bodyPr/>
          <a:lstStyle/>
          <a:p>
            <a:r>
              <a:rPr lang="en-US" b="1" dirty="0">
                <a:solidFill>
                  <a:srgbClr val="0070C0"/>
                </a:solidFill>
                <a:latin typeface="Arial" panose="020B0604020202020204" pitchFamily="34" charset="0"/>
                <a:cs typeface="Arial" panose="020B0604020202020204" pitchFamily="34" charset="0"/>
              </a:rPr>
              <a:t>Identity Verification – Level 1 </a:t>
            </a:r>
            <a:br>
              <a:rPr lang="en-US" b="1" dirty="0">
                <a:solidFill>
                  <a:srgbClr val="00B0F0"/>
                </a:solidFill>
                <a:latin typeface="Verdana"/>
                <a:cs typeface="Verdana"/>
              </a:rPr>
            </a:br>
            <a:endParaRPr lang="en-US" dirty="0">
              <a:solidFill>
                <a:srgbClr val="00B0F0"/>
              </a:solidFill>
            </a:endParaRPr>
          </a:p>
        </p:txBody>
      </p:sp>
      <p:pic>
        <p:nvPicPr>
          <p:cNvPr id="4" name="Picture 1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44365"/>
            <a:ext cx="5154825" cy="2987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46995" y="4419600"/>
            <a:ext cx="5336430" cy="1005851"/>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5383425" y="2643729"/>
            <a:ext cx="3310770" cy="3551742"/>
          </a:xfrm>
          <a:prstGeom prst="rect">
            <a:avLst/>
          </a:prstGeom>
          <a:noFill/>
        </p:spPr>
        <p:txBody>
          <a:bodyPr wrap="square" rtlCol="0">
            <a:spAutoFit/>
          </a:bodyPr>
          <a:lstStyle/>
          <a:p>
            <a:pPr marL="342900" lvl="2" indent="-342900">
              <a:spcBef>
                <a:spcPct val="20000"/>
              </a:spcBef>
              <a:buFont typeface="Wingdings" panose="05000000000000000000" pitchFamily="2" charset="2"/>
              <a:buChar char="Ø"/>
              <a:defRPr/>
            </a:pPr>
            <a:r>
              <a:rPr lang="en-US" sz="2200" kern="0" dirty="0">
                <a:latin typeface="Arial" charset="0"/>
                <a:cs typeface="Arial" charset="0"/>
              </a:rPr>
              <a:t>Click on each report individually to view/print each report</a:t>
            </a:r>
          </a:p>
          <a:p>
            <a:pPr marL="342900" lvl="2" indent="-342900">
              <a:spcBef>
                <a:spcPct val="20000"/>
              </a:spcBef>
              <a:buFont typeface="Wingdings" panose="05000000000000000000" pitchFamily="2" charset="2"/>
              <a:buChar char="Ø"/>
              <a:defRPr/>
            </a:pPr>
            <a:r>
              <a:rPr lang="en-US" sz="2200" b="1" u="sng" kern="0" dirty="0">
                <a:latin typeface="Arial" charset="0"/>
                <a:cs typeface="Arial" charset="0"/>
              </a:rPr>
              <a:t>If 0 households </a:t>
            </a:r>
            <a:r>
              <a:rPr lang="en-US" sz="2200" kern="0" dirty="0">
                <a:latin typeface="Arial" charset="0"/>
                <a:cs typeface="Arial" charset="0"/>
              </a:rPr>
              <a:t>are listed for one of the reports, </a:t>
            </a:r>
            <a:r>
              <a:rPr lang="en-US" sz="2200" u="sng" kern="0" dirty="0">
                <a:latin typeface="Arial" charset="0"/>
                <a:cs typeface="Arial" charset="0"/>
              </a:rPr>
              <a:t>print this screen as your monthly  report</a:t>
            </a:r>
          </a:p>
          <a:p>
            <a:pPr marL="342900" lvl="2" indent="-342900">
              <a:spcBef>
                <a:spcPct val="20000"/>
              </a:spcBef>
              <a:buFont typeface="Arial" panose="020B0604020202020204" pitchFamily="34" charset="0"/>
              <a:buChar char="•"/>
              <a:defRPr/>
            </a:pPr>
            <a:endParaRPr lang="en-US" sz="2200" kern="0" dirty="0">
              <a:latin typeface="Arial" charset="0"/>
              <a:cs typeface="Arial" charset="0"/>
            </a:endParaRPr>
          </a:p>
          <a:p>
            <a:endParaRPr lang="en-US" dirty="0"/>
          </a:p>
        </p:txBody>
      </p:sp>
      <p:sp>
        <p:nvSpPr>
          <p:cNvPr id="7" name="TextBox 6">
            <a:extLst>
              <a:ext uri="{FF2B5EF4-FFF2-40B4-BE49-F238E27FC236}">
                <a16:creationId xmlns:a16="http://schemas.microsoft.com/office/drawing/2014/main" id="{3D0B639C-F436-4C13-AB0E-10C6B80A1AED}"/>
              </a:ext>
            </a:extLst>
          </p:cNvPr>
          <p:cNvSpPr txBox="1"/>
          <p:nvPr/>
        </p:nvSpPr>
        <p:spPr bwMode="auto">
          <a:xfrm>
            <a:off x="287866" y="1079828"/>
            <a:ext cx="7756524" cy="523220"/>
          </a:xfrm>
          <a:prstGeom prst="rect">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pPr marL="0" indent="0">
              <a:buNone/>
            </a:pPr>
            <a:r>
              <a:rPr lang="en-US" altLang="en-US" sz="2800" b="1" dirty="0">
                <a:latin typeface="Arial" panose="020B0604020202020204" pitchFamily="34" charset="0"/>
                <a:cs typeface="Arial" panose="020B0604020202020204" pitchFamily="34" charset="0"/>
              </a:rPr>
              <a:t>You have run the report, what now?</a:t>
            </a:r>
          </a:p>
        </p:txBody>
      </p:sp>
    </p:spTree>
    <p:extLst>
      <p:ext uri="{BB962C8B-B14F-4D97-AF65-F5344CB8AC3E}">
        <p14:creationId xmlns:p14="http://schemas.microsoft.com/office/powerpoint/2010/main" val="1466133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p:txBody>
          <a:bodyPr/>
          <a:lstStyle/>
          <a:p>
            <a:r>
              <a:rPr lang="en-US" b="1" dirty="0">
                <a:solidFill>
                  <a:srgbClr val="0070C0"/>
                </a:solidFill>
                <a:latin typeface="Arial" panose="020B0604020202020204" pitchFamily="34" charset="0"/>
                <a:cs typeface="Arial" panose="020B0604020202020204" pitchFamily="34" charset="0"/>
              </a:rPr>
              <a:t>Failed EIV Pre-Screening Report – Level 2</a:t>
            </a:r>
            <a:br>
              <a:rPr lang="en-US" b="1" dirty="0">
                <a:solidFill>
                  <a:srgbClr val="00B0F0"/>
                </a:solidFill>
                <a:latin typeface="Verdana"/>
                <a:cs typeface="Verdana"/>
              </a:rPr>
            </a:br>
            <a:endParaRPr lang="en-US" dirty="0">
              <a:solidFill>
                <a:srgbClr val="00B0F0"/>
              </a:solidFill>
            </a:endParaRPr>
          </a:p>
        </p:txBody>
      </p:sp>
      <p:sp>
        <p:nvSpPr>
          <p:cNvPr id="37" name="TextBox 36"/>
          <p:cNvSpPr txBox="1"/>
          <p:nvPr/>
        </p:nvSpPr>
        <p:spPr bwMode="auto">
          <a:xfrm>
            <a:off x="228600" y="1266885"/>
            <a:ext cx="8229600" cy="4524315"/>
          </a:xfrm>
          <a:prstGeom prst="rect">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pPr marL="284163"/>
            <a:r>
              <a:rPr lang="en-US" altLang="en-US" sz="2800" b="1" dirty="0">
                <a:latin typeface="Arial" panose="020B0604020202020204" pitchFamily="34" charset="0"/>
                <a:cs typeface="Arial" panose="020B0604020202020204" pitchFamily="34" charset="0"/>
              </a:rPr>
              <a:t>Failed EIV Pre-Screening Report</a:t>
            </a:r>
          </a:p>
          <a:p>
            <a:pPr marL="803275" indent="-519113">
              <a:buFontTx/>
              <a:buChar char="•"/>
            </a:pPr>
            <a:r>
              <a:rPr lang="en-US" altLang="en-US" sz="2400" dirty="0">
                <a:latin typeface="Arial" panose="020B0604020202020204" pitchFamily="34" charset="0"/>
                <a:cs typeface="Arial" panose="020B0604020202020204" pitchFamily="34" charset="0"/>
              </a:rPr>
              <a:t>Identifies household members with </a:t>
            </a:r>
            <a:r>
              <a:rPr lang="en-US" altLang="en-US" sz="2400" u="sng" dirty="0">
                <a:latin typeface="Arial" panose="020B0604020202020204" pitchFamily="34" charset="0"/>
                <a:cs typeface="Arial" panose="020B0604020202020204" pitchFamily="34" charset="0"/>
              </a:rPr>
              <a:t>invalid or missing SSN, Last Name, or Date of Birth in TRACS</a:t>
            </a:r>
          </a:p>
          <a:p>
            <a:pPr marL="803275" indent="-519113">
              <a:buFontTx/>
              <a:buChar char="•"/>
            </a:pPr>
            <a:r>
              <a:rPr lang="en-US" altLang="en-US" sz="2400" dirty="0">
                <a:latin typeface="Arial" panose="020B0604020202020204" pitchFamily="34" charset="0"/>
                <a:cs typeface="Arial" panose="020B0604020202020204" pitchFamily="34" charset="0"/>
              </a:rPr>
              <a:t>EIV will not have any income data for household members listed on the Failed EIV Prescreening Report </a:t>
            </a:r>
          </a:p>
          <a:p>
            <a:pPr marL="803275" indent="-519113">
              <a:buFontTx/>
              <a:buChar char="•"/>
            </a:pPr>
            <a:r>
              <a:rPr lang="en-US" altLang="en-US" sz="2400" dirty="0">
                <a:latin typeface="Arial" panose="020B0604020202020204" pitchFamily="34" charset="0"/>
                <a:cs typeface="Arial" panose="020B0604020202020204" pitchFamily="34" charset="0"/>
              </a:rPr>
              <a:t>HUD Handbook 4350.3 Chapter 9, Exhibit 9-1 lists possible error codes and corrective actions for this report</a:t>
            </a:r>
          </a:p>
          <a:p>
            <a:pPr marL="803275" indent="-519113">
              <a:buFontTx/>
              <a:buChar char="•"/>
            </a:pPr>
            <a:r>
              <a:rPr lang="en-US" altLang="en-US" sz="2400" dirty="0">
                <a:latin typeface="Arial" panose="020B0604020202020204" pitchFamily="34" charset="0"/>
                <a:cs typeface="Arial" panose="020B0604020202020204" pitchFamily="34" charset="0"/>
              </a:rPr>
              <a:t>HUD Handbook 4350.3 Chapter 9, 9-12 C. provides guidance on how to use this report</a:t>
            </a:r>
            <a:endParaRPr lang="en-US" sz="2000" b="1" dirty="0">
              <a:latin typeface="Arial" panose="020B0604020202020204" pitchFamily="34" charset="0"/>
              <a:cs typeface="Arial" panose="020B0604020202020204" pitchFamily="34" charset="0"/>
            </a:endParaRPr>
          </a:p>
          <a:p>
            <a:pPr marL="3175" lvl="1" algn="ctr">
              <a:defRPr/>
            </a:pP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55238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p:txBody>
          <a:bodyPr/>
          <a:lstStyle/>
          <a:p>
            <a:r>
              <a:rPr lang="en-US" b="1" dirty="0">
                <a:solidFill>
                  <a:srgbClr val="0070C0"/>
                </a:solidFill>
                <a:latin typeface="Arial" panose="020B0604020202020204" pitchFamily="34" charset="0"/>
                <a:cs typeface="Arial" panose="020B0604020202020204" pitchFamily="34" charset="0"/>
              </a:rPr>
              <a:t>Failed EIV Pre-Screening Report – level 2</a:t>
            </a:r>
            <a:br>
              <a:rPr lang="en-US" b="1" dirty="0">
                <a:solidFill>
                  <a:srgbClr val="00B0F0"/>
                </a:solidFill>
                <a:latin typeface="Verdana"/>
                <a:cs typeface="Verdana"/>
              </a:rPr>
            </a:br>
            <a:endParaRPr lang="en-US" dirty="0">
              <a:solidFill>
                <a:srgbClr val="00B0F0"/>
              </a:solidFill>
            </a:endParaRPr>
          </a:p>
        </p:txBody>
      </p:sp>
      <p:pic>
        <p:nvPicPr>
          <p:cNvPr id="7" name="Content Placeholder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76200" y="1447800"/>
            <a:ext cx="5542290" cy="3760242"/>
          </a:xfrm>
          <a:prstGeom prst="rect">
            <a:avLst/>
          </a:prstGeom>
        </p:spPr>
      </p:pic>
      <p:sp>
        <p:nvSpPr>
          <p:cNvPr id="8" name="TextBox 7"/>
          <p:cNvSpPr txBox="1"/>
          <p:nvPr/>
        </p:nvSpPr>
        <p:spPr>
          <a:xfrm>
            <a:off x="5791201" y="1706054"/>
            <a:ext cx="2799792" cy="3416320"/>
          </a:xfrm>
          <a:prstGeom prst="rect">
            <a:avLst/>
          </a:prstGeom>
          <a:noFill/>
        </p:spPr>
        <p:txBody>
          <a:bodyPr wrap="square" rtlCol="0">
            <a:spAutoFit/>
          </a:bodyPr>
          <a:lstStyle/>
          <a:p>
            <a:r>
              <a:rPr lang="en-US" sz="2400" b="1" dirty="0"/>
              <a:t>Important information to review: </a:t>
            </a:r>
          </a:p>
          <a:p>
            <a:pPr marL="346075" indent="-285750">
              <a:buFont typeface="Arial" panose="020B0604020202020204" pitchFamily="34" charset="0"/>
              <a:buChar char="•"/>
            </a:pPr>
            <a:r>
              <a:rPr lang="en-US" sz="2400" dirty="0"/>
              <a:t>HOH Name</a:t>
            </a:r>
          </a:p>
          <a:p>
            <a:pPr marL="346075" indent="-285750">
              <a:buFont typeface="Arial" panose="020B0604020202020204" pitchFamily="34" charset="0"/>
              <a:buChar char="•"/>
            </a:pPr>
            <a:r>
              <a:rPr lang="en-US" sz="2400" dirty="0"/>
              <a:t>Member with Error</a:t>
            </a:r>
          </a:p>
          <a:p>
            <a:pPr marL="346075" indent="-285750">
              <a:buFont typeface="Arial" panose="020B0604020202020204" pitchFamily="34" charset="0"/>
              <a:buChar char="•"/>
            </a:pPr>
            <a:r>
              <a:rPr lang="en-US" sz="2400" dirty="0"/>
              <a:t>Error Description</a:t>
            </a:r>
          </a:p>
          <a:p>
            <a:pPr marL="60325"/>
            <a:endParaRPr lang="en-US" sz="2400" dirty="0"/>
          </a:p>
        </p:txBody>
      </p:sp>
      <p:sp>
        <p:nvSpPr>
          <p:cNvPr id="9" name="Oval 8"/>
          <p:cNvSpPr/>
          <p:nvPr/>
        </p:nvSpPr>
        <p:spPr>
          <a:xfrm>
            <a:off x="1295400" y="4706455"/>
            <a:ext cx="1278332" cy="272062"/>
          </a:xfrm>
          <a:prstGeom prst="ellipse">
            <a:avLst/>
          </a:prstGeom>
          <a:noFill/>
          <a:ln>
            <a:solidFill>
              <a:schemeClr val="bg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Oval 9"/>
          <p:cNvSpPr/>
          <p:nvPr/>
        </p:nvSpPr>
        <p:spPr>
          <a:xfrm>
            <a:off x="2743200" y="4706455"/>
            <a:ext cx="1278332" cy="272062"/>
          </a:xfrm>
          <a:prstGeom prst="ellipse">
            <a:avLst/>
          </a:prstGeom>
          <a:noFill/>
          <a:ln>
            <a:solidFill>
              <a:schemeClr val="bg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Oval 10"/>
          <p:cNvSpPr/>
          <p:nvPr/>
        </p:nvSpPr>
        <p:spPr>
          <a:xfrm>
            <a:off x="1585812" y="4273079"/>
            <a:ext cx="1278332" cy="272062"/>
          </a:xfrm>
          <a:prstGeom prst="ellipse">
            <a:avLst/>
          </a:prstGeom>
          <a:noFill/>
          <a:ln>
            <a:solidFill>
              <a:schemeClr val="bg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3" name="Straight Arrow Connector 12"/>
          <p:cNvCxnSpPr/>
          <p:nvPr/>
        </p:nvCxnSpPr>
        <p:spPr>
          <a:xfrm flipH="1">
            <a:off x="2573732" y="3058604"/>
            <a:ext cx="3331758" cy="119093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H="1">
            <a:off x="2464277" y="3457168"/>
            <a:ext cx="3468657" cy="129289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a:off x="4021532" y="4094332"/>
            <a:ext cx="1883958" cy="65572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28E768BA-F516-4DB3-8E43-A862E9272DA4}"/>
              </a:ext>
            </a:extLst>
          </p:cNvPr>
          <p:cNvSpPr txBox="1"/>
          <p:nvPr/>
        </p:nvSpPr>
        <p:spPr bwMode="auto">
          <a:xfrm>
            <a:off x="228600" y="5987849"/>
            <a:ext cx="8229600" cy="830997"/>
          </a:xfrm>
          <a:prstGeom prst="rect">
            <a:avLst/>
          </a:prstGeom>
          <a:gradFill flip="none" rotWithShape="1">
            <a:gsLst>
              <a:gs pos="0">
                <a:schemeClr val="accent5"/>
              </a:gs>
              <a:gs pos="48000">
                <a:schemeClr val="accent1">
                  <a:lumMod val="97000"/>
                  <a:lumOff val="3000"/>
                </a:schemeClr>
              </a:gs>
              <a:gs pos="100000">
                <a:schemeClr val="accent1">
                  <a:lumMod val="60000"/>
                  <a:lumOff val="40000"/>
                </a:schemeClr>
              </a:gs>
            </a:gsLst>
            <a:lin ang="10800000" scaled="1"/>
            <a:tileRect/>
          </a:gradFill>
          <a:ln>
            <a:noFill/>
          </a:ln>
          <a:extLst>
            <a:ext uri="{91240B29-F687-4F45-9708-019B960494DF}">
              <a14:hiddenLine xmlns:a14="http://schemas.microsoft.com/office/drawing/2010/main" w="9525">
                <a:solidFill>
                  <a:srgbClr val="000000"/>
                </a:solidFill>
                <a:miter lim="800000"/>
                <a:headEnd/>
                <a:tailEnd/>
              </a14:hiddenLine>
            </a:ext>
          </a:extLst>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b" anchorCtr="0" compatLnSpc="1">
            <a:prstTxWarp prst="textNoShape">
              <a:avLst/>
            </a:prstTxWarp>
            <a:spAutoFit/>
          </a:bodyPr>
          <a:lstStyle/>
          <a:p>
            <a:r>
              <a:rPr lang="en-US" sz="2400" b="0" dirty="0">
                <a:solidFill>
                  <a:srgbClr val="0070C0"/>
                </a:solidFill>
                <a:latin typeface="Arial" panose="020B0604020202020204" pitchFamily="34" charset="0"/>
                <a:cs typeface="Arial" panose="020B0604020202020204" pitchFamily="34" charset="0"/>
              </a:rPr>
              <a:t>Member does not have a SSN yet and all 9s were </a:t>
            </a:r>
            <a:r>
              <a:rPr lang="en-US" sz="2400" dirty="0">
                <a:solidFill>
                  <a:srgbClr val="0070C0"/>
                </a:solidFill>
                <a:latin typeface="Arial" panose="020B0604020202020204" pitchFamily="34" charset="0"/>
                <a:cs typeface="Arial" panose="020B0604020202020204" pitchFamily="34" charset="0"/>
              </a:rPr>
              <a:t>entered on the 50059, TRACS then generates a T number. </a:t>
            </a:r>
            <a:endParaRPr lang="en-US" sz="2400" b="0" dirty="0">
              <a:solidFill>
                <a:srgbClr val="0070C0"/>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04C2812E-BF18-4A69-8183-3B0A1C092B4E}"/>
              </a:ext>
            </a:extLst>
          </p:cNvPr>
          <p:cNvSpPr txBox="1"/>
          <p:nvPr/>
        </p:nvSpPr>
        <p:spPr bwMode="auto">
          <a:xfrm>
            <a:off x="228600" y="5477434"/>
            <a:ext cx="8229600" cy="523220"/>
          </a:xfrm>
          <a:prstGeom prst="rect">
            <a:avLst/>
          </a:prstGeom>
          <a:gradFill flip="none" rotWithShape="1">
            <a:gsLst>
              <a:gs pos="0">
                <a:schemeClr val="accent5"/>
              </a:gs>
              <a:gs pos="48000">
                <a:schemeClr val="accent1">
                  <a:lumMod val="97000"/>
                  <a:lumOff val="3000"/>
                </a:schemeClr>
              </a:gs>
              <a:gs pos="100000">
                <a:schemeClr val="accent1">
                  <a:lumMod val="60000"/>
                  <a:lumOff val="40000"/>
                </a:schemeClr>
              </a:gs>
            </a:gsLst>
            <a:lin ang="10800000" scaled="1"/>
            <a:tileRect/>
          </a:gradFill>
          <a:ln>
            <a:noFill/>
          </a:ln>
          <a:extLst>
            <a:ext uri="{91240B29-F687-4F45-9708-019B960494DF}">
              <a14:hiddenLine xmlns:a14="http://schemas.microsoft.com/office/drawing/2010/main" w="9525">
                <a:solidFill>
                  <a:srgbClr val="000000"/>
                </a:solidFill>
                <a:miter lim="800000"/>
                <a:headEnd/>
                <a:tailEnd/>
              </a14:hiddenLine>
            </a:ext>
          </a:extLst>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b" anchorCtr="0" compatLnSpc="1">
            <a:prstTxWarp prst="textNoShape">
              <a:avLst/>
            </a:prstTxWarp>
            <a:spAutoFit/>
          </a:bodyPr>
          <a:lstStyle/>
          <a:p>
            <a:r>
              <a:rPr lang="en-US" sz="2800" dirty="0">
                <a:latin typeface="Arial" panose="020B0604020202020204" pitchFamily="34" charset="0"/>
                <a:cs typeface="Arial" panose="020B0604020202020204" pitchFamily="34" charset="0"/>
              </a:rPr>
              <a:t>Why would the SSN have a T in it?</a:t>
            </a:r>
            <a:endParaRPr lang="en-US" sz="28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5379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up)">
                                      <p:cBhvr>
                                        <p:cTn id="16" dur="500"/>
                                        <p:tgtEl>
                                          <p:spTgt spid="14"/>
                                        </p:tgtEl>
                                      </p:cBhvr>
                                    </p:animEffect>
                                  </p:childTnLst>
                                </p:cTn>
                              </p:par>
                            </p:childTnLst>
                          </p:cTn>
                        </p:par>
                        <p:par>
                          <p:cTn id="17" fill="hold">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up)">
                                      <p:cBhvr>
                                        <p:cTn id="25" dur="500"/>
                                        <p:tgtEl>
                                          <p:spTgt spid="15"/>
                                        </p:tgtEl>
                                      </p:cBhvr>
                                    </p:animEffect>
                                  </p:childTnLst>
                                </p:cTn>
                              </p:par>
                            </p:childTnLst>
                          </p:cTn>
                        </p:par>
                        <p:par>
                          <p:cTn id="26" fill="hold">
                            <p:stCondLst>
                              <p:cond delay="500"/>
                            </p:stCondLst>
                            <p:childTnLst>
                              <p:par>
                                <p:cTn id="27" presetID="22" presetClass="entr" presetSubtype="4"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additive="base">
                                        <p:cTn id="38" dur="500" fill="hold"/>
                                        <p:tgtEl>
                                          <p:spTgt spid="2"/>
                                        </p:tgtEl>
                                        <p:attrNameLst>
                                          <p:attrName>ppt_x</p:attrName>
                                        </p:attrNameLst>
                                      </p:cBhvr>
                                      <p:tavLst>
                                        <p:tav tm="0">
                                          <p:val>
                                            <p:strVal val="#ppt_x"/>
                                          </p:val>
                                        </p:tav>
                                        <p:tav tm="100000">
                                          <p:val>
                                            <p:strVal val="#ppt_x"/>
                                          </p:val>
                                        </p:tav>
                                      </p:tavLst>
                                    </p:anim>
                                    <p:anim calcmode="lin" valueType="num">
                                      <p:cBhvr additive="base">
                                        <p:cTn id="3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2"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p:txBody>
          <a:bodyPr/>
          <a:lstStyle/>
          <a:p>
            <a:r>
              <a:rPr lang="en-US" b="1" dirty="0">
                <a:solidFill>
                  <a:srgbClr val="0070C0"/>
                </a:solidFill>
                <a:latin typeface="Arial" panose="020B0604020202020204" pitchFamily="34" charset="0"/>
                <a:cs typeface="Arial" panose="020B0604020202020204" pitchFamily="34" charset="0"/>
              </a:rPr>
              <a:t>Failed EIV Pre-Screening Report – Level 3, 4, &amp; 5</a:t>
            </a:r>
            <a:br>
              <a:rPr lang="en-US" b="1" dirty="0">
                <a:solidFill>
                  <a:srgbClr val="00B0F0"/>
                </a:solidFill>
                <a:latin typeface="Verdana"/>
                <a:cs typeface="Verdana"/>
              </a:rPr>
            </a:br>
            <a:endParaRPr lang="en-US" dirty="0">
              <a:solidFill>
                <a:srgbClr val="00B0F0"/>
              </a:solidFill>
            </a:endParaRPr>
          </a:p>
        </p:txBody>
      </p:sp>
      <p:sp>
        <p:nvSpPr>
          <p:cNvPr id="37" name="TextBox 36"/>
          <p:cNvSpPr txBox="1"/>
          <p:nvPr/>
        </p:nvSpPr>
        <p:spPr bwMode="auto">
          <a:xfrm>
            <a:off x="228600" y="1151453"/>
            <a:ext cx="8229600" cy="4555093"/>
          </a:xfrm>
          <a:prstGeom prst="rect">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pPr>
              <a:defRPr/>
            </a:pPr>
            <a:r>
              <a:rPr lang="en-US" sz="2600" b="1" dirty="0">
                <a:latin typeface="Arial" charset="0"/>
                <a:cs typeface="Arial" charset="0"/>
              </a:rPr>
              <a:t>If a tenant is listed on Failed EIV Pre-Screening:</a:t>
            </a:r>
          </a:p>
          <a:p>
            <a:pPr marL="457200" lvl="2" indent="-457200">
              <a:spcBef>
                <a:spcPts val="0"/>
              </a:spcBef>
              <a:buFont typeface="+mj-lt"/>
              <a:buAutoNum type="arabicPeriod"/>
              <a:defRPr/>
            </a:pPr>
            <a:r>
              <a:rPr lang="en-US" sz="2200" b="1" u="sng" dirty="0">
                <a:solidFill>
                  <a:schemeClr val="tx1"/>
                </a:solidFill>
                <a:latin typeface="Arial" charset="0"/>
                <a:cs typeface="Arial" charset="0"/>
              </a:rPr>
              <a:t>Within 30 days </a:t>
            </a:r>
            <a:r>
              <a:rPr lang="en-US" sz="2200" dirty="0">
                <a:latin typeface="Arial" charset="0"/>
                <a:cs typeface="Arial" charset="0"/>
              </a:rPr>
              <a:t>resolve the issue</a:t>
            </a:r>
          </a:p>
          <a:p>
            <a:pPr marL="914400" lvl="3" indent="-457200">
              <a:spcBef>
                <a:spcPts val="0"/>
              </a:spcBef>
              <a:buFont typeface="Wingdings" panose="05000000000000000000" pitchFamily="2" charset="2"/>
              <a:buChar char="Ø"/>
              <a:defRPr/>
            </a:pPr>
            <a:r>
              <a:rPr lang="en-US" sz="2200" dirty="0">
                <a:latin typeface="Arial" charset="0"/>
                <a:cs typeface="Arial" charset="0"/>
              </a:rPr>
              <a:t>Check information in tenant file against data on the 50059 </a:t>
            </a:r>
          </a:p>
          <a:p>
            <a:pPr marL="914400" lvl="3" indent="-457200">
              <a:spcBef>
                <a:spcPts val="0"/>
              </a:spcBef>
              <a:buFont typeface="Wingdings" panose="05000000000000000000" pitchFamily="2" charset="2"/>
              <a:buChar char="Ø"/>
              <a:defRPr/>
            </a:pPr>
            <a:r>
              <a:rPr lang="en-US" sz="2200" dirty="0">
                <a:latin typeface="Arial" charset="0"/>
                <a:cs typeface="Arial" charset="0"/>
              </a:rPr>
              <a:t>If necessary, follow up with the tenant to confirm the personal identifier listed as incorrect on the report and obtain additional documentation of the correct information</a:t>
            </a:r>
          </a:p>
          <a:p>
            <a:pPr marL="914400" lvl="3" indent="-457200">
              <a:spcBef>
                <a:spcPts val="0"/>
              </a:spcBef>
              <a:buFont typeface="Wingdings" panose="05000000000000000000" pitchFamily="2" charset="2"/>
              <a:buChar char="Ø"/>
              <a:defRPr/>
            </a:pPr>
            <a:r>
              <a:rPr lang="en-US" sz="2200" dirty="0">
                <a:latin typeface="Arial" charset="0"/>
                <a:cs typeface="Arial" charset="0"/>
              </a:rPr>
              <a:t>Correct all 50059 data that was incorrect and                  submit the corrected 50059 to TRACS</a:t>
            </a:r>
            <a:endParaRPr lang="en-US" sz="2200" u="sng" dirty="0">
              <a:solidFill>
                <a:schemeClr val="tx1"/>
              </a:solidFill>
              <a:latin typeface="Arial" charset="0"/>
              <a:cs typeface="Arial" charset="0"/>
            </a:endParaRPr>
          </a:p>
          <a:p>
            <a:pPr marL="457200" lvl="2" indent="-457200">
              <a:spcBef>
                <a:spcPts val="0"/>
              </a:spcBef>
              <a:buFont typeface="+mj-lt"/>
              <a:buAutoNum type="arabicPeriod"/>
              <a:defRPr/>
            </a:pPr>
            <a:r>
              <a:rPr lang="en-US" sz="2200" b="1" u="sng" dirty="0">
                <a:solidFill>
                  <a:schemeClr val="tx1"/>
                </a:solidFill>
                <a:latin typeface="Arial" charset="0"/>
                <a:cs typeface="Arial" charset="0"/>
              </a:rPr>
              <a:t>Notate on the report</a:t>
            </a:r>
            <a:r>
              <a:rPr lang="en-US" sz="2200" b="1" dirty="0">
                <a:solidFill>
                  <a:schemeClr val="tx1"/>
                </a:solidFill>
                <a:latin typeface="Arial" charset="0"/>
                <a:cs typeface="Arial" charset="0"/>
              </a:rPr>
              <a:t> </a:t>
            </a:r>
            <a:r>
              <a:rPr lang="en-US" sz="2200" b="1" dirty="0">
                <a:solidFill>
                  <a:srgbClr val="0070C0"/>
                </a:solidFill>
                <a:latin typeface="Arial" charset="0"/>
                <a:cs typeface="Arial" charset="0"/>
              </a:rPr>
              <a:t>for each tenant </a:t>
            </a:r>
            <a:r>
              <a:rPr lang="en-US" sz="2200" dirty="0">
                <a:latin typeface="Arial" charset="0"/>
                <a:cs typeface="Arial" charset="0"/>
              </a:rPr>
              <a:t>listed as to the action taken or reason for tenant being on the report </a:t>
            </a:r>
          </a:p>
          <a:p>
            <a:pPr marL="457200" lvl="2" indent="-457200">
              <a:spcBef>
                <a:spcPts val="0"/>
              </a:spcBef>
              <a:buFont typeface="+mj-lt"/>
              <a:buAutoNum type="arabicPeriod"/>
              <a:defRPr/>
            </a:pPr>
            <a:r>
              <a:rPr lang="en-US" sz="2200" b="1" u="sng" dirty="0">
                <a:solidFill>
                  <a:schemeClr val="tx1"/>
                </a:solidFill>
                <a:latin typeface="Arial" charset="0"/>
                <a:cs typeface="Arial" charset="0"/>
              </a:rPr>
              <a:t>Maintain documentation </a:t>
            </a:r>
            <a:r>
              <a:rPr lang="en-US" sz="2200" dirty="0">
                <a:latin typeface="Arial" charset="0"/>
                <a:cs typeface="Arial" charset="0"/>
              </a:rPr>
              <a:t>of all follow up actions taken including file notes, contact with tenant, and corrected 50059</a:t>
            </a:r>
          </a:p>
        </p:txBody>
      </p:sp>
    </p:spTree>
    <p:extLst>
      <p:ext uri="{BB962C8B-B14F-4D97-AF65-F5344CB8AC3E}">
        <p14:creationId xmlns:p14="http://schemas.microsoft.com/office/powerpoint/2010/main" val="10688005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p:txBody>
          <a:bodyPr/>
          <a:lstStyle/>
          <a:p>
            <a:r>
              <a:rPr lang="en-US" b="1" dirty="0">
                <a:solidFill>
                  <a:srgbClr val="0070C0"/>
                </a:solidFill>
                <a:latin typeface="Arial" panose="020B0604020202020204" pitchFamily="34" charset="0"/>
                <a:cs typeface="Arial" panose="020B0604020202020204" pitchFamily="34" charset="0"/>
              </a:rPr>
              <a:t>Maintaining - Level 5</a:t>
            </a:r>
            <a:br>
              <a:rPr lang="en-US" b="1" dirty="0">
                <a:solidFill>
                  <a:srgbClr val="00B0F0"/>
                </a:solidFill>
                <a:latin typeface="Verdana"/>
                <a:cs typeface="Verdana"/>
              </a:rPr>
            </a:br>
            <a:r>
              <a:rPr lang="en-US" b="1" dirty="0">
                <a:solidFill>
                  <a:srgbClr val="00B0F0"/>
                </a:solidFill>
                <a:latin typeface="Verdana"/>
                <a:cs typeface="Verdana"/>
              </a:rPr>
              <a:t>POWER BOOST</a:t>
            </a:r>
            <a:endParaRPr lang="en-US" dirty="0">
              <a:solidFill>
                <a:srgbClr val="00B0F0"/>
              </a:solidFill>
            </a:endParaRPr>
          </a:p>
        </p:txBody>
      </p:sp>
      <p:sp>
        <p:nvSpPr>
          <p:cNvPr id="37" name="TextBox 36"/>
          <p:cNvSpPr txBox="1"/>
          <p:nvPr/>
        </p:nvSpPr>
        <p:spPr bwMode="auto">
          <a:xfrm>
            <a:off x="314960" y="1352490"/>
            <a:ext cx="8143240" cy="3508653"/>
          </a:xfrm>
          <a:prstGeom prst="rect">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r>
              <a:rPr lang="en-US" sz="2700" b="0" dirty="0">
                <a:latin typeface="Arial" panose="020B0604020202020204" pitchFamily="34" charset="0"/>
                <a:cs typeface="Arial" panose="020B0604020202020204" pitchFamily="34" charset="0"/>
              </a:rPr>
              <a:t>Where do you maintain reports and documentation?</a:t>
            </a:r>
          </a:p>
          <a:p>
            <a:endParaRPr lang="en-US" sz="2700" b="0" dirty="0">
              <a:latin typeface="Arial" panose="020B0604020202020204" pitchFamily="34" charset="0"/>
              <a:cs typeface="Arial" panose="020B0604020202020204" pitchFamily="34" charset="0"/>
            </a:endParaRPr>
          </a:p>
          <a:p>
            <a:pPr marL="457200" lvl="3" indent="-342900">
              <a:buFont typeface="Arial" panose="020B0604020202020204" pitchFamily="34" charset="0"/>
              <a:buChar char="•"/>
              <a:defRPr/>
            </a:pPr>
            <a:r>
              <a:rPr lang="en-US" sz="2800" dirty="0">
                <a:solidFill>
                  <a:srgbClr val="0070C0"/>
                </a:solidFill>
                <a:latin typeface="Arial" charset="0"/>
                <a:cs typeface="Arial" charset="0"/>
              </a:rPr>
              <a:t>Report </a:t>
            </a:r>
            <a:r>
              <a:rPr lang="en-US" sz="2800" u="sng" dirty="0">
                <a:solidFill>
                  <a:srgbClr val="0070C0"/>
                </a:solidFill>
                <a:latin typeface="Arial" charset="0"/>
                <a:cs typeface="Arial" charset="0"/>
              </a:rPr>
              <a:t>with notations of follow up action taken</a:t>
            </a:r>
            <a:r>
              <a:rPr lang="en-US" sz="2800" dirty="0">
                <a:solidFill>
                  <a:srgbClr val="0070C0"/>
                </a:solidFill>
                <a:latin typeface="Arial" charset="0"/>
                <a:cs typeface="Arial" charset="0"/>
              </a:rPr>
              <a:t> in the </a:t>
            </a:r>
            <a:r>
              <a:rPr lang="en-US" sz="2800" u="sng" dirty="0">
                <a:solidFill>
                  <a:srgbClr val="FF0000"/>
                </a:solidFill>
                <a:latin typeface="Arial" charset="0"/>
                <a:cs typeface="Arial" charset="0"/>
              </a:rPr>
              <a:t>Master File</a:t>
            </a:r>
            <a:r>
              <a:rPr lang="en-US" sz="2800" dirty="0">
                <a:solidFill>
                  <a:srgbClr val="FF0000"/>
                </a:solidFill>
                <a:latin typeface="Arial" charset="0"/>
                <a:cs typeface="Arial" charset="0"/>
              </a:rPr>
              <a:t> </a:t>
            </a:r>
            <a:r>
              <a:rPr lang="en-US" sz="2800" dirty="0">
                <a:solidFill>
                  <a:srgbClr val="0070C0"/>
                </a:solidFill>
                <a:latin typeface="Arial" charset="0"/>
                <a:cs typeface="Arial" charset="0"/>
              </a:rPr>
              <a:t>for 3 years from date of report</a:t>
            </a:r>
          </a:p>
          <a:p>
            <a:pPr marL="457200" lvl="3" indent="-342900">
              <a:buFont typeface="Arial" panose="020B0604020202020204" pitchFamily="34" charset="0"/>
              <a:buChar char="•"/>
              <a:defRPr/>
            </a:pPr>
            <a:r>
              <a:rPr lang="en-US" sz="2800" dirty="0">
                <a:solidFill>
                  <a:srgbClr val="0070C0"/>
                </a:solidFill>
                <a:latin typeface="Arial" charset="0"/>
                <a:cs typeface="Arial" charset="0"/>
              </a:rPr>
              <a:t>Corrected 50059s and other documentation of follow up in the </a:t>
            </a:r>
            <a:r>
              <a:rPr lang="en-US" sz="2800" u="sng" dirty="0">
                <a:solidFill>
                  <a:srgbClr val="FF0000"/>
                </a:solidFill>
                <a:latin typeface="Arial" charset="0"/>
                <a:cs typeface="Arial" charset="0"/>
              </a:rPr>
              <a:t>Tenant File</a:t>
            </a:r>
            <a:r>
              <a:rPr lang="en-US" sz="2800" dirty="0">
                <a:solidFill>
                  <a:srgbClr val="FF0000"/>
                </a:solidFill>
                <a:latin typeface="Arial" charset="0"/>
                <a:cs typeface="Arial" charset="0"/>
              </a:rPr>
              <a:t> </a:t>
            </a:r>
            <a:r>
              <a:rPr lang="en-US" sz="2800" dirty="0">
                <a:solidFill>
                  <a:srgbClr val="0070C0"/>
                </a:solidFill>
                <a:latin typeface="Arial" charset="0"/>
                <a:cs typeface="Arial" charset="0"/>
              </a:rPr>
              <a:t>for term of tenancy plus 3 years </a:t>
            </a:r>
          </a:p>
        </p:txBody>
      </p:sp>
    </p:spTree>
    <p:extLst>
      <p:ext uri="{BB962C8B-B14F-4D97-AF65-F5344CB8AC3E}">
        <p14:creationId xmlns:p14="http://schemas.microsoft.com/office/powerpoint/2010/main" val="1925864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1000" fill="hold"/>
                                        <p:tgtEl>
                                          <p:spTgt spid="34"/>
                                        </p:tgtEl>
                                        <p:attrNameLst>
                                          <p:attrName>ppt_w</p:attrName>
                                        </p:attrNameLst>
                                      </p:cBhvr>
                                      <p:tavLst>
                                        <p:tav tm="0">
                                          <p:val>
                                            <p:fltVal val="0"/>
                                          </p:val>
                                        </p:tav>
                                        <p:tav tm="100000">
                                          <p:val>
                                            <p:strVal val="#ppt_w"/>
                                          </p:val>
                                        </p:tav>
                                      </p:tavLst>
                                    </p:anim>
                                    <p:anim calcmode="lin" valueType="num">
                                      <p:cBhvr>
                                        <p:cTn id="8" dur="1000" fill="hold"/>
                                        <p:tgtEl>
                                          <p:spTgt spid="34"/>
                                        </p:tgtEl>
                                        <p:attrNameLst>
                                          <p:attrName>ppt_h</p:attrName>
                                        </p:attrNameLst>
                                      </p:cBhvr>
                                      <p:tavLst>
                                        <p:tav tm="0">
                                          <p:val>
                                            <p:fltVal val="0"/>
                                          </p:val>
                                        </p:tav>
                                        <p:tav tm="100000">
                                          <p:val>
                                            <p:strVal val="#ppt_h"/>
                                          </p:val>
                                        </p:tav>
                                      </p:tavLst>
                                    </p:anim>
                                    <p:anim calcmode="lin" valueType="num">
                                      <p:cBhvr>
                                        <p:cTn id="9" dur="1000" fill="hold"/>
                                        <p:tgtEl>
                                          <p:spTgt spid="34"/>
                                        </p:tgtEl>
                                        <p:attrNameLst>
                                          <p:attrName>style.rotation</p:attrName>
                                        </p:attrNameLst>
                                      </p:cBhvr>
                                      <p:tavLst>
                                        <p:tav tm="0">
                                          <p:val>
                                            <p:fltVal val="90"/>
                                          </p:val>
                                        </p:tav>
                                        <p:tav tm="100000">
                                          <p:val>
                                            <p:fltVal val="0"/>
                                          </p:val>
                                        </p:tav>
                                      </p:tavLst>
                                    </p:anim>
                                    <p:animEffect transition="in" filter="fade">
                                      <p:cBhvr>
                                        <p:cTn id="10" dur="10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7">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7">
                                            <p:txEl>
                                              <p:pRg st="2" end="2"/>
                                            </p:txEl>
                                          </p:spTgt>
                                        </p:tgtEl>
                                        <p:attrNameLst>
                                          <p:attrName>style.visibility</p:attrName>
                                        </p:attrNameLst>
                                      </p:cBhvr>
                                      <p:to>
                                        <p:strVal val="visible"/>
                                      </p:to>
                                    </p:set>
                                    <p:anim calcmode="lin" valueType="num">
                                      <p:cBhvr additive="base">
                                        <p:cTn id="21"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7">
                                            <p:txEl>
                                              <p:pRg st="3" end="3"/>
                                            </p:txEl>
                                          </p:spTgt>
                                        </p:tgtEl>
                                        <p:attrNameLst>
                                          <p:attrName>style.visibility</p:attrName>
                                        </p:attrNameLst>
                                      </p:cBhvr>
                                      <p:to>
                                        <p:strVal val="visible"/>
                                      </p:to>
                                    </p:set>
                                    <p:anim calcmode="lin" valueType="num">
                                      <p:cBhvr additive="base">
                                        <p:cTn id="27" dur="500" fill="hold"/>
                                        <p:tgtEl>
                                          <p:spTgt spid="37">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p:txBody>
          <a:bodyPr/>
          <a:lstStyle/>
          <a:p>
            <a:r>
              <a:rPr lang="en-US" b="1" dirty="0">
                <a:solidFill>
                  <a:srgbClr val="0070C0"/>
                </a:solidFill>
                <a:latin typeface="Arial" panose="020B0604020202020204" pitchFamily="34" charset="0"/>
                <a:cs typeface="Arial" panose="020B0604020202020204" pitchFamily="34" charset="0"/>
              </a:rPr>
              <a:t>Failed Verification Report – Level 2</a:t>
            </a:r>
            <a:br>
              <a:rPr lang="en-US" b="1" dirty="0">
                <a:solidFill>
                  <a:srgbClr val="00B0F0"/>
                </a:solidFill>
                <a:latin typeface="Verdana"/>
                <a:cs typeface="Verdana"/>
              </a:rPr>
            </a:br>
            <a:endParaRPr lang="en-US" dirty="0">
              <a:solidFill>
                <a:srgbClr val="00B0F0"/>
              </a:solidFill>
            </a:endParaRPr>
          </a:p>
        </p:txBody>
      </p:sp>
      <p:sp>
        <p:nvSpPr>
          <p:cNvPr id="37" name="TextBox 36"/>
          <p:cNvSpPr txBox="1"/>
          <p:nvPr/>
        </p:nvSpPr>
        <p:spPr bwMode="auto">
          <a:xfrm>
            <a:off x="304800" y="1160572"/>
            <a:ext cx="8229600" cy="4278094"/>
          </a:xfrm>
          <a:prstGeom prst="rect">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pPr>
              <a:defRPr/>
            </a:pPr>
            <a:r>
              <a:rPr lang="en-US" altLang="en-US" sz="3200" b="1" dirty="0">
                <a:latin typeface="Arial" panose="020B0604020202020204" pitchFamily="34" charset="0"/>
                <a:cs typeface="Arial" panose="020B0604020202020204" pitchFamily="34" charset="0"/>
              </a:rPr>
              <a:t>Failed Verification Report</a:t>
            </a:r>
          </a:p>
          <a:p>
            <a:pPr marL="512763" indent="-512763">
              <a:buFontTx/>
              <a:buChar char="•"/>
              <a:defRPr/>
            </a:pPr>
            <a:r>
              <a:rPr lang="en-US" altLang="en-US" sz="2400" dirty="0">
                <a:latin typeface="Arial" panose="020B0604020202020204" pitchFamily="34" charset="0"/>
                <a:cs typeface="Arial" panose="020B0604020202020204" pitchFamily="34" charset="0"/>
              </a:rPr>
              <a:t>Identifies household members with </a:t>
            </a:r>
            <a:r>
              <a:rPr lang="en-US" altLang="en-US" sz="2400" u="sng" dirty="0">
                <a:latin typeface="Arial" panose="020B0604020202020204" pitchFamily="34" charset="0"/>
                <a:cs typeface="Arial" panose="020B0604020202020204" pitchFamily="34" charset="0"/>
              </a:rPr>
              <a:t>SSN, Last Name,  or Date of Birth not matching info reported by SSA </a:t>
            </a:r>
          </a:p>
          <a:p>
            <a:pPr marL="512763" indent="-512763">
              <a:buFontTx/>
              <a:buChar char="•"/>
              <a:defRPr/>
            </a:pPr>
            <a:r>
              <a:rPr lang="en-US" altLang="en-US" sz="2400" dirty="0">
                <a:latin typeface="Arial" panose="020B0604020202020204" pitchFamily="34" charset="0"/>
                <a:cs typeface="Arial" panose="020B0604020202020204" pitchFamily="34" charset="0"/>
              </a:rPr>
              <a:t>EIV will not have any income data for household members listed on the Failed Verification Report </a:t>
            </a:r>
          </a:p>
          <a:p>
            <a:pPr marL="512763" indent="-512763">
              <a:buFontTx/>
              <a:buChar char="•"/>
              <a:defRPr/>
            </a:pPr>
            <a:r>
              <a:rPr lang="en-US" altLang="en-US" sz="2400" dirty="0">
                <a:latin typeface="Arial" panose="020B0604020202020204" pitchFamily="34" charset="0"/>
                <a:cs typeface="Arial" panose="020B0604020202020204" pitchFamily="34" charset="0"/>
              </a:rPr>
              <a:t>HUD Handbook 4350.3 Chapter 9, Exhibit 9-2 lists possible error codes and corrective actions for this report </a:t>
            </a:r>
          </a:p>
          <a:p>
            <a:pPr marL="512763" indent="-512763">
              <a:buFontTx/>
              <a:buChar char="•"/>
              <a:defRPr/>
            </a:pPr>
            <a:r>
              <a:rPr lang="en-US" sz="2400" dirty="0">
                <a:latin typeface="Arial" charset="0"/>
                <a:cs typeface="Arial" charset="0"/>
              </a:rPr>
              <a:t>HUD Handbook 4350.3 Chapter 9, 9-12 C. provides guidance on how to use this report</a:t>
            </a:r>
          </a:p>
          <a:p>
            <a:pPr marL="512763" indent="-512763">
              <a:buFontTx/>
              <a:buChar char="•"/>
              <a:defRPr/>
            </a:pPr>
            <a:endParaRPr lang="en-US" sz="2400" b="1" dirty="0">
              <a:latin typeface="Arial" charset="0"/>
              <a:cs typeface="Arial" charset="0"/>
            </a:endParaRPr>
          </a:p>
        </p:txBody>
      </p:sp>
      <p:pic>
        <p:nvPicPr>
          <p:cNvPr id="3" name="Picture 2">
            <a:extLst>
              <a:ext uri="{FF2B5EF4-FFF2-40B4-BE49-F238E27FC236}">
                <a16:creationId xmlns:a16="http://schemas.microsoft.com/office/drawing/2014/main" id="{5145762B-4CEB-4F67-870C-AACDD5F7AEBB}"/>
              </a:ext>
            </a:extLst>
          </p:cNvPr>
          <p:cNvPicPr>
            <a:picLocks noChangeAspect="1"/>
          </p:cNvPicPr>
          <p:nvPr/>
        </p:nvPicPr>
        <p:blipFill>
          <a:blip r:embed="rId2"/>
          <a:stretch>
            <a:fillRect/>
          </a:stretch>
        </p:blipFill>
        <p:spPr>
          <a:xfrm>
            <a:off x="2133600" y="5257800"/>
            <a:ext cx="5000625" cy="1514475"/>
          </a:xfrm>
          <a:prstGeom prst="rect">
            <a:avLst/>
          </a:prstGeom>
        </p:spPr>
      </p:pic>
    </p:spTree>
    <p:extLst>
      <p:ext uri="{BB962C8B-B14F-4D97-AF65-F5344CB8AC3E}">
        <p14:creationId xmlns:p14="http://schemas.microsoft.com/office/powerpoint/2010/main" val="27067409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p:txBody>
          <a:bodyPr/>
          <a:lstStyle/>
          <a:p>
            <a:r>
              <a:rPr lang="en-US" b="1" dirty="0">
                <a:solidFill>
                  <a:srgbClr val="0070C0"/>
                </a:solidFill>
                <a:latin typeface="Arial" panose="020B0604020202020204" pitchFamily="34" charset="0"/>
                <a:cs typeface="Arial" panose="020B0604020202020204" pitchFamily="34" charset="0"/>
              </a:rPr>
              <a:t>Failed Verification Report – Level 2</a:t>
            </a:r>
            <a:br>
              <a:rPr lang="en-US" b="1" dirty="0">
                <a:solidFill>
                  <a:srgbClr val="00B0F0"/>
                </a:solidFill>
                <a:latin typeface="Verdana"/>
                <a:cs typeface="Verdana"/>
              </a:rPr>
            </a:br>
            <a:endParaRPr lang="en-US" dirty="0">
              <a:solidFill>
                <a:srgbClr val="00B0F0"/>
              </a:solidFill>
            </a:endParaRPr>
          </a:p>
        </p:txBody>
      </p:sp>
      <p:pic>
        <p:nvPicPr>
          <p:cNvPr id="4" name="Content Placeholder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52400" y="1341438"/>
            <a:ext cx="5378691" cy="3775179"/>
          </a:xfrm>
          <a:prstGeom prst="rect">
            <a:avLst/>
          </a:prstGeom>
        </p:spPr>
      </p:pic>
      <p:sp>
        <p:nvSpPr>
          <p:cNvPr id="5" name="Rectangle 4"/>
          <p:cNvSpPr/>
          <p:nvPr/>
        </p:nvSpPr>
        <p:spPr>
          <a:xfrm>
            <a:off x="5635587" y="1953797"/>
            <a:ext cx="2850909" cy="2862322"/>
          </a:xfrm>
          <a:prstGeom prst="rect">
            <a:avLst/>
          </a:prstGeom>
        </p:spPr>
        <p:txBody>
          <a:bodyPr wrap="square">
            <a:spAutoFit/>
          </a:bodyPr>
          <a:lstStyle/>
          <a:p>
            <a:r>
              <a:rPr lang="en-US" sz="2400" b="1" dirty="0"/>
              <a:t>Important information to review: </a:t>
            </a:r>
          </a:p>
          <a:p>
            <a:pPr marL="346075" indent="-285750">
              <a:buFont typeface="Arial" panose="020B0604020202020204" pitchFamily="34" charset="0"/>
              <a:buChar char="•"/>
            </a:pPr>
            <a:r>
              <a:rPr lang="en-US" sz="2400" dirty="0"/>
              <a:t>HOH Name</a:t>
            </a:r>
          </a:p>
          <a:p>
            <a:pPr marL="346075" indent="-285750">
              <a:buFont typeface="Arial" panose="020B0604020202020204" pitchFamily="34" charset="0"/>
              <a:buChar char="•"/>
            </a:pPr>
            <a:r>
              <a:rPr lang="en-US" sz="2400" dirty="0"/>
              <a:t>Member with Error</a:t>
            </a:r>
          </a:p>
          <a:p>
            <a:pPr marL="346075" indent="-285750">
              <a:buFont typeface="Arial" panose="020B0604020202020204" pitchFamily="34" charset="0"/>
              <a:buChar char="•"/>
            </a:pPr>
            <a:r>
              <a:rPr lang="en-US" sz="2400" dirty="0"/>
              <a:t>Error Description</a:t>
            </a:r>
          </a:p>
          <a:p>
            <a:pPr marL="60325"/>
            <a:endParaRPr lang="en-US" sz="1200" dirty="0"/>
          </a:p>
        </p:txBody>
      </p:sp>
      <p:sp>
        <p:nvSpPr>
          <p:cNvPr id="7" name="Oval 6"/>
          <p:cNvSpPr/>
          <p:nvPr/>
        </p:nvSpPr>
        <p:spPr>
          <a:xfrm>
            <a:off x="2600692" y="4771087"/>
            <a:ext cx="2930399" cy="467594"/>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Oval 7"/>
          <p:cNvSpPr/>
          <p:nvPr/>
        </p:nvSpPr>
        <p:spPr>
          <a:xfrm flipV="1">
            <a:off x="1647944" y="2106856"/>
            <a:ext cx="1219201" cy="3048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Oval 8"/>
          <p:cNvSpPr/>
          <p:nvPr/>
        </p:nvSpPr>
        <p:spPr>
          <a:xfrm flipV="1">
            <a:off x="1447800" y="3559012"/>
            <a:ext cx="1295560" cy="362394"/>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Arrow Connector 9"/>
          <p:cNvCxnSpPr/>
          <p:nvPr/>
        </p:nvCxnSpPr>
        <p:spPr>
          <a:xfrm flipH="1" flipV="1">
            <a:off x="2852568" y="2335720"/>
            <a:ext cx="2937441" cy="92561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cxnSpLocks/>
          </p:cNvCxnSpPr>
          <p:nvPr/>
        </p:nvCxnSpPr>
        <p:spPr>
          <a:xfrm flipH="1">
            <a:off x="2771501" y="3643261"/>
            <a:ext cx="2918535" cy="9694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a:off x="4953000" y="4419600"/>
            <a:ext cx="837009" cy="35148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0346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childTnLst>
                          </p:cTn>
                        </p:par>
                        <p:par>
                          <p:cTn id="17" fill="hold">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5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p:txBody>
          <a:bodyPr/>
          <a:lstStyle/>
          <a:p>
            <a:r>
              <a:rPr lang="en-US" b="1" dirty="0">
                <a:solidFill>
                  <a:srgbClr val="0070C0"/>
                </a:solidFill>
                <a:latin typeface="Arial" panose="020B0604020202020204" pitchFamily="34" charset="0"/>
                <a:cs typeface="Arial" panose="020B0604020202020204" pitchFamily="34" charset="0"/>
              </a:rPr>
              <a:t>Session Speakers</a:t>
            </a:r>
            <a:br>
              <a:rPr lang="en-US" b="1" dirty="0">
                <a:solidFill>
                  <a:srgbClr val="00B0F0"/>
                </a:solidFill>
                <a:latin typeface="Verdana"/>
                <a:cs typeface="Verdana"/>
              </a:rPr>
            </a:br>
            <a:endParaRPr lang="en-US" dirty="0">
              <a:solidFill>
                <a:srgbClr val="00B0F0"/>
              </a:solidFill>
            </a:endParaRPr>
          </a:p>
        </p:txBody>
      </p:sp>
      <p:sp>
        <p:nvSpPr>
          <p:cNvPr id="37" name="TextBox 36"/>
          <p:cNvSpPr txBox="1"/>
          <p:nvPr/>
        </p:nvSpPr>
        <p:spPr bwMode="auto">
          <a:xfrm>
            <a:off x="228600" y="1044476"/>
            <a:ext cx="5410200" cy="2308324"/>
          </a:xfrm>
          <a:prstGeom prst="rect">
            <a:avLst/>
          </a:prstGeom>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rtlCol="0" anchor="b" anchorCtr="0" compatLnSpc="1">
            <a:prstTxWarp prst="textNoShape">
              <a:avLst/>
            </a:prstTxWarp>
            <a:spAutoFit/>
          </a:bodyPr>
          <a:lstStyle/>
          <a:p>
            <a:pPr algn="ctr">
              <a:lnSpc>
                <a:spcPct val="90000"/>
              </a:lnSpc>
              <a:defRPr/>
            </a:pPr>
            <a:r>
              <a:rPr lang="en-US" sz="1600" b="1" kern="1200" cap="none" dirty="0">
                <a:solidFill>
                  <a:schemeClr val="bg1"/>
                </a:solidFill>
                <a:cs typeface="MV Boli" panose="02000500030200090000" pitchFamily="2" charset="0"/>
              </a:rPr>
              <a:t>Master File Reports </a:t>
            </a:r>
          </a:p>
          <a:p>
            <a:pPr algn="ctr">
              <a:lnSpc>
                <a:spcPct val="90000"/>
              </a:lnSpc>
              <a:defRPr/>
            </a:pPr>
            <a:r>
              <a:rPr lang="en-US" sz="1600" b="1" kern="1200" cap="none" dirty="0">
                <a:solidFill>
                  <a:schemeClr val="tx1">
                    <a:lumMod val="65000"/>
                    <a:lumOff val="35000"/>
                  </a:schemeClr>
                </a:solidFill>
                <a:latin typeface="Algerian" panose="04020705040A02060702" pitchFamily="82" charset="0"/>
                <a:ea typeface="+mn-ea"/>
                <a:cs typeface="MV Boli" panose="02000500030200090000" pitchFamily="2" charset="0"/>
              </a:rPr>
              <a:t> </a:t>
            </a:r>
            <a:r>
              <a:rPr lang="en-US" sz="1600" b="1" dirty="0">
                <a:latin typeface="Arial" pitchFamily="34" charset="0"/>
                <a:cs typeface="Arial" pitchFamily="34" charset="0"/>
              </a:rPr>
              <a:t>Dorothy Swayze</a:t>
            </a:r>
          </a:p>
          <a:p>
            <a:pPr algn="ctr">
              <a:lnSpc>
                <a:spcPct val="90000"/>
              </a:lnSpc>
              <a:defRPr/>
            </a:pPr>
            <a:r>
              <a:rPr lang="en-US" sz="1600" b="1" dirty="0">
                <a:latin typeface="Arial" pitchFamily="34" charset="0"/>
                <a:cs typeface="Arial" pitchFamily="34" charset="0"/>
              </a:rPr>
              <a:t>Local Services Manager</a:t>
            </a:r>
          </a:p>
          <a:p>
            <a:pPr algn="ctr">
              <a:lnSpc>
                <a:spcPct val="90000"/>
              </a:lnSpc>
              <a:defRPr/>
            </a:pPr>
            <a:r>
              <a:rPr lang="en-US" sz="1600" b="1" dirty="0">
                <a:latin typeface="Arial" pitchFamily="34" charset="0"/>
                <a:cs typeface="Arial" pitchFamily="34" charset="0"/>
              </a:rPr>
              <a:t>North Tampa Housing Development Corporation</a:t>
            </a:r>
          </a:p>
          <a:p>
            <a:pPr lvl="1" algn="ctr">
              <a:lnSpc>
                <a:spcPct val="90000"/>
              </a:lnSpc>
              <a:defRPr/>
            </a:pPr>
            <a:endParaRPr lang="en-US" sz="1600" u="sng" dirty="0">
              <a:latin typeface="Arial" pitchFamily="34" charset="0"/>
              <a:cs typeface="Arial" pitchFamily="34" charset="0"/>
            </a:endParaRPr>
          </a:p>
          <a:p>
            <a:pPr lvl="1" algn="ctr">
              <a:lnSpc>
                <a:spcPct val="90000"/>
              </a:lnSpc>
              <a:defRPr/>
            </a:pPr>
            <a:r>
              <a:rPr lang="en-US" sz="1600" u="sng" dirty="0">
                <a:latin typeface="Arial" pitchFamily="34" charset="0"/>
                <a:cs typeface="Arial" pitchFamily="34" charset="0"/>
              </a:rPr>
              <a:t>Contact Information</a:t>
            </a:r>
            <a:r>
              <a:rPr lang="en-US" sz="1600" dirty="0">
                <a:latin typeface="Arial" pitchFamily="34" charset="0"/>
                <a:cs typeface="Arial" pitchFamily="34" charset="0"/>
              </a:rPr>
              <a:t>:</a:t>
            </a:r>
          </a:p>
          <a:p>
            <a:pPr lvl="1" algn="ctr">
              <a:lnSpc>
                <a:spcPct val="90000"/>
              </a:lnSpc>
              <a:defRPr/>
            </a:pPr>
            <a:r>
              <a:rPr lang="en-US" sz="1600" dirty="0">
                <a:latin typeface="Arial" pitchFamily="34" charset="0"/>
                <a:cs typeface="Arial" pitchFamily="34" charset="0"/>
              </a:rPr>
              <a:t>CGI Federal/NTHDC</a:t>
            </a:r>
          </a:p>
          <a:p>
            <a:pPr lvl="1" algn="ctr">
              <a:lnSpc>
                <a:spcPct val="90000"/>
              </a:lnSpc>
              <a:defRPr/>
            </a:pPr>
            <a:r>
              <a:rPr lang="en-US" sz="1600" dirty="0">
                <a:latin typeface="Arial" pitchFamily="34" charset="0"/>
                <a:cs typeface="Arial" pitchFamily="34" charset="0"/>
              </a:rPr>
              <a:t>Phone: (813) 554-1264 </a:t>
            </a:r>
          </a:p>
          <a:p>
            <a:pPr lvl="1" algn="ctr">
              <a:lnSpc>
                <a:spcPct val="90000"/>
              </a:lnSpc>
              <a:defRPr/>
            </a:pPr>
            <a:r>
              <a:rPr lang="en-US" sz="1600" dirty="0">
                <a:latin typeface="Arial" pitchFamily="34" charset="0"/>
                <a:cs typeface="Arial" pitchFamily="34" charset="0"/>
              </a:rPr>
              <a:t> </a:t>
            </a:r>
          </a:p>
          <a:p>
            <a:pPr lvl="1">
              <a:lnSpc>
                <a:spcPct val="90000"/>
              </a:lnSpc>
              <a:defRPr/>
            </a:pPr>
            <a:r>
              <a:rPr lang="en-US" sz="1600" dirty="0">
                <a:latin typeface="Arial" pitchFamily="34" charset="0"/>
                <a:cs typeface="Arial" pitchFamily="34" charset="0"/>
              </a:rPr>
              <a:t>Email: </a:t>
            </a:r>
            <a:r>
              <a:rPr lang="en-US" sz="1600" b="1" dirty="0">
                <a:latin typeface="Arial" pitchFamily="34" charset="0"/>
                <a:cs typeface="Arial" pitchFamily="34" charset="0"/>
              </a:rPr>
              <a:t>dorothy.swayze</a:t>
            </a:r>
            <a:r>
              <a:rPr lang="en-US" sz="1600" dirty="0">
                <a:latin typeface="Arial" pitchFamily="34" charset="0"/>
                <a:cs typeface="Arial" pitchFamily="34" charset="0"/>
              </a:rPr>
              <a:t>@</a:t>
            </a:r>
            <a:r>
              <a:rPr lang="en-US" sz="1600" b="1" dirty="0">
                <a:latin typeface="Arial" pitchFamily="34" charset="0"/>
                <a:cs typeface="Arial" pitchFamily="34" charset="0"/>
              </a:rPr>
              <a:t>cgifederal.com</a:t>
            </a:r>
            <a:endParaRPr lang="en-US" sz="1600" b="1" dirty="0">
              <a:latin typeface="Verdana"/>
              <a:cs typeface="Verdana"/>
            </a:endParaRPr>
          </a:p>
        </p:txBody>
      </p:sp>
      <p:sp>
        <p:nvSpPr>
          <p:cNvPr id="4" name="TextBox 3">
            <a:extLst>
              <a:ext uri="{FF2B5EF4-FFF2-40B4-BE49-F238E27FC236}">
                <a16:creationId xmlns:a16="http://schemas.microsoft.com/office/drawing/2014/main" id="{7F40F5E5-2316-4340-8F4A-CD1ADAB35AA8}"/>
              </a:ext>
            </a:extLst>
          </p:cNvPr>
          <p:cNvSpPr txBox="1"/>
          <p:nvPr/>
        </p:nvSpPr>
        <p:spPr bwMode="auto">
          <a:xfrm>
            <a:off x="2933700" y="3581400"/>
            <a:ext cx="5410200" cy="2308324"/>
          </a:xfrm>
          <a:prstGeom prst="rect">
            <a:avLst/>
          </a:prstGeom>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rtlCol="0" anchor="b" anchorCtr="0" compatLnSpc="1">
            <a:prstTxWarp prst="textNoShape">
              <a:avLst/>
            </a:prstTxWarp>
            <a:spAutoFit/>
          </a:bodyPr>
          <a:lstStyle/>
          <a:p>
            <a:pPr algn="ctr">
              <a:lnSpc>
                <a:spcPct val="90000"/>
              </a:lnSpc>
              <a:defRPr/>
            </a:pPr>
            <a:r>
              <a:rPr lang="en-US" sz="1600" b="1" dirty="0">
                <a:solidFill>
                  <a:schemeClr val="bg1"/>
                </a:solidFill>
                <a:cs typeface="MV Boli" panose="02000500030200090000" pitchFamily="2" charset="0"/>
              </a:rPr>
              <a:t>Tenant File Reports</a:t>
            </a:r>
            <a:endParaRPr lang="en-US" sz="1600" b="1" kern="1200" cap="none" dirty="0">
              <a:solidFill>
                <a:schemeClr val="bg1"/>
              </a:solidFill>
              <a:ea typeface="+mn-ea"/>
              <a:cs typeface="MV Boli" panose="02000500030200090000" pitchFamily="2" charset="0"/>
            </a:endParaRPr>
          </a:p>
          <a:p>
            <a:pPr algn="ctr">
              <a:lnSpc>
                <a:spcPct val="90000"/>
              </a:lnSpc>
              <a:defRPr/>
            </a:pPr>
            <a:r>
              <a:rPr lang="en-US" sz="1600" b="1" dirty="0">
                <a:latin typeface="Arial" pitchFamily="34" charset="0"/>
                <a:cs typeface="Arial" pitchFamily="34" charset="0"/>
              </a:rPr>
              <a:t>Rebecca Kuntz </a:t>
            </a:r>
          </a:p>
          <a:p>
            <a:pPr algn="ctr">
              <a:lnSpc>
                <a:spcPct val="90000"/>
              </a:lnSpc>
              <a:defRPr/>
            </a:pPr>
            <a:r>
              <a:rPr lang="en-US" sz="1600" b="1" dirty="0">
                <a:latin typeface="Arial" pitchFamily="34" charset="0"/>
                <a:cs typeface="Arial" pitchFamily="34" charset="0"/>
              </a:rPr>
              <a:t>Local Services Manager</a:t>
            </a:r>
          </a:p>
          <a:p>
            <a:pPr algn="ctr">
              <a:lnSpc>
                <a:spcPct val="90000"/>
              </a:lnSpc>
              <a:defRPr/>
            </a:pPr>
            <a:r>
              <a:rPr lang="en-US" sz="1600" b="1" dirty="0">
                <a:latin typeface="Arial" pitchFamily="34" charset="0"/>
                <a:cs typeface="Arial" pitchFamily="34" charset="0"/>
              </a:rPr>
              <a:t>North Tampa Housing Development Corporation</a:t>
            </a:r>
          </a:p>
          <a:p>
            <a:pPr lvl="1" algn="ctr">
              <a:lnSpc>
                <a:spcPct val="90000"/>
              </a:lnSpc>
              <a:defRPr/>
            </a:pPr>
            <a:endParaRPr lang="en-US" sz="1600" u="sng" dirty="0">
              <a:latin typeface="Arial" pitchFamily="34" charset="0"/>
              <a:cs typeface="Arial" pitchFamily="34" charset="0"/>
            </a:endParaRPr>
          </a:p>
          <a:p>
            <a:pPr lvl="1" algn="ctr">
              <a:lnSpc>
                <a:spcPct val="90000"/>
              </a:lnSpc>
              <a:defRPr/>
            </a:pPr>
            <a:r>
              <a:rPr lang="en-US" sz="1600" u="sng" dirty="0">
                <a:latin typeface="Arial" pitchFamily="34" charset="0"/>
                <a:cs typeface="Arial" pitchFamily="34" charset="0"/>
              </a:rPr>
              <a:t>Contact Information</a:t>
            </a:r>
            <a:r>
              <a:rPr lang="en-US" sz="1600" dirty="0">
                <a:latin typeface="Arial" pitchFamily="34" charset="0"/>
                <a:cs typeface="Arial" pitchFamily="34" charset="0"/>
              </a:rPr>
              <a:t>:</a:t>
            </a:r>
          </a:p>
          <a:p>
            <a:pPr lvl="1" algn="ctr">
              <a:lnSpc>
                <a:spcPct val="90000"/>
              </a:lnSpc>
              <a:defRPr/>
            </a:pPr>
            <a:r>
              <a:rPr lang="en-US" sz="1600" dirty="0">
                <a:latin typeface="Arial" pitchFamily="34" charset="0"/>
                <a:cs typeface="Arial" pitchFamily="34" charset="0"/>
              </a:rPr>
              <a:t>CGI Federal/NTHDC</a:t>
            </a:r>
          </a:p>
          <a:p>
            <a:pPr lvl="1" algn="ctr">
              <a:lnSpc>
                <a:spcPct val="90000"/>
              </a:lnSpc>
              <a:defRPr/>
            </a:pPr>
            <a:r>
              <a:rPr lang="en-US" sz="1600" dirty="0">
                <a:latin typeface="Arial" pitchFamily="34" charset="0"/>
                <a:cs typeface="Arial" pitchFamily="34" charset="0"/>
              </a:rPr>
              <a:t>Phone: (813) 554-1271 </a:t>
            </a:r>
          </a:p>
          <a:p>
            <a:pPr lvl="1" algn="ctr">
              <a:lnSpc>
                <a:spcPct val="90000"/>
              </a:lnSpc>
              <a:defRPr/>
            </a:pPr>
            <a:r>
              <a:rPr lang="en-US" sz="1600" dirty="0">
                <a:latin typeface="Arial" pitchFamily="34" charset="0"/>
                <a:cs typeface="Arial" pitchFamily="34" charset="0"/>
              </a:rPr>
              <a:t> </a:t>
            </a:r>
          </a:p>
          <a:p>
            <a:pPr lvl="1">
              <a:lnSpc>
                <a:spcPct val="90000"/>
              </a:lnSpc>
              <a:defRPr/>
            </a:pPr>
            <a:r>
              <a:rPr lang="en-US" sz="1600" dirty="0">
                <a:latin typeface="Arial" pitchFamily="34" charset="0"/>
                <a:cs typeface="Arial" pitchFamily="34" charset="0"/>
              </a:rPr>
              <a:t>Email: </a:t>
            </a:r>
            <a:r>
              <a:rPr lang="en-US" sz="1600" b="1" dirty="0">
                <a:latin typeface="Arial" pitchFamily="34" charset="0"/>
                <a:cs typeface="Arial" pitchFamily="34" charset="0"/>
              </a:rPr>
              <a:t>Rebecca.Kuntz</a:t>
            </a:r>
            <a:r>
              <a:rPr lang="en-US" sz="1600" dirty="0">
                <a:latin typeface="Arial" pitchFamily="34" charset="0"/>
                <a:cs typeface="Arial" pitchFamily="34" charset="0"/>
              </a:rPr>
              <a:t>@</a:t>
            </a:r>
            <a:r>
              <a:rPr lang="en-US" sz="1600" b="1" dirty="0">
                <a:latin typeface="Arial" pitchFamily="34" charset="0"/>
                <a:cs typeface="Arial" pitchFamily="34" charset="0"/>
              </a:rPr>
              <a:t>cgifederal.com</a:t>
            </a:r>
            <a:endParaRPr lang="en-US" sz="1600" b="1" dirty="0">
              <a:latin typeface="Verdana"/>
              <a:cs typeface="Verdana"/>
            </a:endParaRPr>
          </a:p>
        </p:txBody>
      </p:sp>
    </p:spTree>
    <p:extLst>
      <p:ext uri="{BB962C8B-B14F-4D97-AF65-F5344CB8AC3E}">
        <p14:creationId xmlns:p14="http://schemas.microsoft.com/office/powerpoint/2010/main" val="18158424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p:txBody>
          <a:bodyPr/>
          <a:lstStyle/>
          <a:p>
            <a:r>
              <a:rPr lang="en-US" b="1" dirty="0">
                <a:solidFill>
                  <a:srgbClr val="0070C0"/>
                </a:solidFill>
                <a:latin typeface="Arial" panose="020B0604020202020204" pitchFamily="34" charset="0"/>
                <a:cs typeface="Arial" panose="020B0604020202020204" pitchFamily="34" charset="0"/>
              </a:rPr>
              <a:t>Failed Verification Report – level 2</a:t>
            </a:r>
            <a:br>
              <a:rPr lang="en-US" b="1" dirty="0">
                <a:solidFill>
                  <a:srgbClr val="00B0F0"/>
                </a:solidFill>
                <a:latin typeface="Verdana"/>
                <a:cs typeface="Verdana"/>
              </a:rPr>
            </a:br>
            <a:endParaRPr lang="en-US" dirty="0">
              <a:solidFill>
                <a:srgbClr val="00B0F0"/>
              </a:solidFill>
            </a:endParaRPr>
          </a:p>
        </p:txBody>
      </p:sp>
      <p:sp>
        <p:nvSpPr>
          <p:cNvPr id="6" name="TextBox 5"/>
          <p:cNvSpPr txBox="1"/>
          <p:nvPr/>
        </p:nvSpPr>
        <p:spPr bwMode="auto">
          <a:xfrm>
            <a:off x="533399" y="4572000"/>
            <a:ext cx="7432676" cy="892552"/>
          </a:xfrm>
          <a:prstGeom prst="rect">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pPr marL="60325"/>
            <a:r>
              <a:rPr lang="en-US" sz="2600" b="1" dirty="0">
                <a:latin typeface="Arial" panose="020B0604020202020204" pitchFamily="34" charset="0"/>
                <a:cs typeface="Arial" panose="020B0604020202020204" pitchFamily="34" charset="0"/>
              </a:rPr>
              <a:t>Who is the HOH, Who is the member, and What is the reason for the error?</a:t>
            </a:r>
          </a:p>
        </p:txBody>
      </p:sp>
      <p:pic>
        <p:nvPicPr>
          <p:cNvPr id="5" name="Content Placeholder 1">
            <a:extLst>
              <a:ext uri="{FF2B5EF4-FFF2-40B4-BE49-F238E27FC236}">
                <a16:creationId xmlns:a16="http://schemas.microsoft.com/office/drawing/2014/main" id="{7D1620F6-DCF0-4E73-83E4-0D5AC87097E5}"/>
              </a:ext>
            </a:extLst>
          </p:cNvPr>
          <p:cNvPicPr>
            <a:picLocks noChangeAspect="1"/>
          </p:cNvPicPr>
          <p:nvPr/>
        </p:nvPicPr>
        <p:blipFill rotWithShape="1">
          <a:blip r:embed="rId2">
            <a:extLst>
              <a:ext uri="{28A0092B-C50C-407E-A947-70E740481C1C}">
                <a14:useLocalDpi xmlns:a14="http://schemas.microsoft.com/office/drawing/2010/main" val="0"/>
              </a:ext>
            </a:extLst>
          </a:blip>
          <a:srcRect t="37131"/>
          <a:stretch/>
        </p:blipFill>
        <p:spPr>
          <a:xfrm>
            <a:off x="123825" y="873125"/>
            <a:ext cx="7842250" cy="3460494"/>
          </a:xfrm>
          <a:prstGeom prst="rect">
            <a:avLst/>
          </a:prstGeom>
        </p:spPr>
      </p:pic>
    </p:spTree>
    <p:extLst>
      <p:ext uri="{BB962C8B-B14F-4D97-AF65-F5344CB8AC3E}">
        <p14:creationId xmlns:p14="http://schemas.microsoft.com/office/powerpoint/2010/main" val="3504766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p:txBody>
          <a:bodyPr/>
          <a:lstStyle/>
          <a:p>
            <a:r>
              <a:rPr lang="en-US" b="1" dirty="0">
                <a:solidFill>
                  <a:srgbClr val="0070C0"/>
                </a:solidFill>
                <a:latin typeface="Arial" panose="020B0604020202020204" pitchFamily="34" charset="0"/>
                <a:cs typeface="Arial" panose="020B0604020202020204" pitchFamily="34" charset="0"/>
              </a:rPr>
              <a:t>Failed Verification Report – Level 3, 4, &amp; 5</a:t>
            </a:r>
            <a:br>
              <a:rPr lang="en-US" b="1" dirty="0">
                <a:solidFill>
                  <a:srgbClr val="00B0F0"/>
                </a:solidFill>
                <a:latin typeface="Verdana"/>
                <a:cs typeface="Verdana"/>
              </a:rPr>
            </a:br>
            <a:endParaRPr lang="en-US" dirty="0">
              <a:solidFill>
                <a:srgbClr val="00B0F0"/>
              </a:solidFill>
            </a:endParaRPr>
          </a:p>
        </p:txBody>
      </p:sp>
      <p:sp>
        <p:nvSpPr>
          <p:cNvPr id="37" name="TextBox 36"/>
          <p:cNvSpPr txBox="1"/>
          <p:nvPr/>
        </p:nvSpPr>
        <p:spPr bwMode="auto">
          <a:xfrm>
            <a:off x="228600" y="873125"/>
            <a:ext cx="8229600" cy="5262979"/>
          </a:xfrm>
          <a:prstGeom prst="rect">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pPr>
              <a:defRPr/>
            </a:pPr>
            <a:r>
              <a:rPr lang="en-US" sz="2600" b="1" dirty="0">
                <a:latin typeface="Arial" charset="0"/>
                <a:cs typeface="Arial" charset="0"/>
              </a:rPr>
              <a:t>If a tenant is listed on Failed Verification Report:</a:t>
            </a:r>
          </a:p>
          <a:p>
            <a:pPr marL="457200" indent="-457200">
              <a:spcBef>
                <a:spcPts val="0"/>
              </a:spcBef>
              <a:buFont typeface="+mj-lt"/>
              <a:buAutoNum type="arabicPeriod"/>
              <a:defRPr/>
            </a:pPr>
            <a:r>
              <a:rPr lang="en-US" sz="2400" b="1" u="sng" dirty="0">
                <a:solidFill>
                  <a:schemeClr val="tx1"/>
                </a:solidFill>
                <a:latin typeface="Arial" charset="0"/>
                <a:cs typeface="Arial" charset="0"/>
              </a:rPr>
              <a:t>Within 30 days </a:t>
            </a:r>
            <a:r>
              <a:rPr lang="en-US" sz="2400" dirty="0">
                <a:latin typeface="Arial" charset="0"/>
                <a:cs typeface="Arial" charset="0"/>
              </a:rPr>
              <a:t>resolve the issue</a:t>
            </a:r>
          </a:p>
          <a:p>
            <a:pPr marL="914400" lvl="1" indent="-457200">
              <a:spcBef>
                <a:spcPts val="0"/>
              </a:spcBef>
              <a:buFont typeface="Wingdings" panose="05000000000000000000" pitchFamily="2" charset="2"/>
              <a:buChar char="Ø"/>
              <a:tabLst>
                <a:tab pos="512763" algn="l"/>
              </a:tabLst>
              <a:defRPr/>
            </a:pPr>
            <a:r>
              <a:rPr lang="en-US" sz="2200" dirty="0">
                <a:latin typeface="Arial" charset="0"/>
                <a:cs typeface="Arial" charset="0"/>
              </a:rPr>
              <a:t>Check information in tenant file against data on the 50059 </a:t>
            </a:r>
          </a:p>
          <a:p>
            <a:pPr lvl="2" indent="-457200">
              <a:spcBef>
                <a:spcPts val="0"/>
              </a:spcBef>
              <a:buFont typeface="Wingdings" panose="05000000000000000000" pitchFamily="2" charset="2"/>
              <a:buChar char="Ø"/>
              <a:tabLst>
                <a:tab pos="512763" algn="l"/>
              </a:tabLst>
              <a:defRPr/>
            </a:pPr>
            <a:r>
              <a:rPr lang="en-US" sz="2200" dirty="0">
                <a:latin typeface="Arial" charset="0"/>
                <a:cs typeface="Arial" charset="0"/>
              </a:rPr>
              <a:t>If necessary, follow up with the tenant to confirm the personal identifier listed as incorrect on the report and obtain additional documentation of the correct information</a:t>
            </a:r>
          </a:p>
          <a:p>
            <a:pPr lvl="2" indent="-457200">
              <a:spcBef>
                <a:spcPts val="0"/>
              </a:spcBef>
              <a:buFont typeface="Wingdings" panose="05000000000000000000" pitchFamily="2" charset="2"/>
              <a:buChar char="Ø"/>
              <a:tabLst>
                <a:tab pos="512763" algn="l"/>
              </a:tabLst>
              <a:defRPr/>
            </a:pPr>
            <a:r>
              <a:rPr lang="en-US" sz="2200" dirty="0">
                <a:latin typeface="Arial" charset="0"/>
                <a:cs typeface="Arial" charset="0"/>
              </a:rPr>
              <a:t>Correct all 50059 data that was incorrectly entered and submit the corrected 50059 to TRACS</a:t>
            </a:r>
          </a:p>
          <a:p>
            <a:pPr lvl="2" indent="-457200">
              <a:spcBef>
                <a:spcPts val="0"/>
              </a:spcBef>
              <a:buFont typeface="Wingdings" panose="05000000000000000000" pitchFamily="2" charset="2"/>
              <a:buChar char="Ø"/>
              <a:defRPr/>
            </a:pPr>
            <a:r>
              <a:rPr lang="en-US" sz="2200" dirty="0">
                <a:latin typeface="Arial" charset="0"/>
                <a:cs typeface="Arial" charset="0"/>
              </a:rPr>
              <a:t>Encourage tenant to contact SSA to correct incorrect              data from SSA</a:t>
            </a:r>
          </a:p>
          <a:p>
            <a:pPr marL="457200" lvl="2" indent="-457200">
              <a:spcBef>
                <a:spcPts val="0"/>
              </a:spcBef>
              <a:buFont typeface="+mj-lt"/>
              <a:buAutoNum type="arabicPeriod"/>
              <a:defRPr/>
            </a:pPr>
            <a:r>
              <a:rPr lang="en-US" sz="2200" b="1" u="sng" dirty="0">
                <a:solidFill>
                  <a:schemeClr val="tx1"/>
                </a:solidFill>
                <a:latin typeface="Arial" charset="0"/>
                <a:cs typeface="Arial" charset="0"/>
              </a:rPr>
              <a:t>Notate on the report</a:t>
            </a:r>
            <a:r>
              <a:rPr lang="en-US" sz="2200" b="1" dirty="0">
                <a:solidFill>
                  <a:schemeClr val="tx1"/>
                </a:solidFill>
                <a:latin typeface="Arial" charset="0"/>
                <a:cs typeface="Arial" charset="0"/>
              </a:rPr>
              <a:t> </a:t>
            </a:r>
            <a:r>
              <a:rPr lang="en-US" sz="2200" b="1" dirty="0">
                <a:solidFill>
                  <a:srgbClr val="0070C0"/>
                </a:solidFill>
                <a:latin typeface="Arial" charset="0"/>
                <a:cs typeface="Arial" charset="0"/>
              </a:rPr>
              <a:t>for each tenant </a:t>
            </a:r>
            <a:r>
              <a:rPr lang="en-US" sz="2200" dirty="0">
                <a:latin typeface="Arial" charset="0"/>
                <a:cs typeface="Arial" charset="0"/>
              </a:rPr>
              <a:t>listed as to the action taken or reason for tenant being on the report </a:t>
            </a:r>
          </a:p>
          <a:p>
            <a:pPr marL="457200" lvl="2" indent="-457200">
              <a:spcBef>
                <a:spcPts val="0"/>
              </a:spcBef>
              <a:buFont typeface="+mj-lt"/>
              <a:buAutoNum type="arabicPeriod"/>
              <a:defRPr/>
            </a:pPr>
            <a:r>
              <a:rPr lang="en-US" sz="2200" b="1" u="sng" dirty="0">
                <a:solidFill>
                  <a:schemeClr val="tx1"/>
                </a:solidFill>
                <a:latin typeface="Arial" charset="0"/>
                <a:cs typeface="Arial" charset="0"/>
              </a:rPr>
              <a:t>Maintain documentation </a:t>
            </a:r>
            <a:r>
              <a:rPr lang="en-US" sz="2200" dirty="0">
                <a:latin typeface="Arial" charset="0"/>
                <a:cs typeface="Arial" charset="0"/>
              </a:rPr>
              <a:t>of all follow up actions taken including file notes, contact with tenant, and corrected 50059</a:t>
            </a:r>
          </a:p>
        </p:txBody>
      </p:sp>
    </p:spTree>
    <p:extLst>
      <p:ext uri="{BB962C8B-B14F-4D97-AF65-F5344CB8AC3E}">
        <p14:creationId xmlns:p14="http://schemas.microsoft.com/office/powerpoint/2010/main" val="37720984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p:txBody>
          <a:bodyPr>
            <a:normAutofit fontScale="90000"/>
          </a:bodyPr>
          <a:lstStyle/>
          <a:p>
            <a:r>
              <a:rPr lang="en-US" b="1" dirty="0">
                <a:solidFill>
                  <a:srgbClr val="0070C0"/>
                </a:solidFill>
                <a:latin typeface="Arial" panose="020B0604020202020204" pitchFamily="34" charset="0"/>
                <a:cs typeface="Arial" panose="020B0604020202020204" pitchFamily="34" charset="0"/>
              </a:rPr>
              <a:t>Notations - Level 5</a:t>
            </a:r>
            <a:br>
              <a:rPr lang="en-US" b="1" dirty="0">
                <a:solidFill>
                  <a:srgbClr val="0070C0"/>
                </a:solidFill>
                <a:latin typeface="Arial" panose="020B0604020202020204" pitchFamily="34" charset="0"/>
                <a:cs typeface="Arial" panose="020B0604020202020204" pitchFamily="34" charset="0"/>
              </a:rPr>
            </a:br>
            <a:r>
              <a:rPr lang="en-US" b="1" dirty="0">
                <a:solidFill>
                  <a:srgbClr val="00B0F0"/>
                </a:solidFill>
                <a:latin typeface="Verdana"/>
                <a:cs typeface="Verdana"/>
              </a:rPr>
              <a:t>POWER BOOST</a:t>
            </a:r>
            <a:br>
              <a:rPr lang="en-US" b="1" dirty="0">
                <a:solidFill>
                  <a:srgbClr val="0070C0"/>
                </a:solidFill>
                <a:latin typeface="Arial" panose="020B0604020202020204" pitchFamily="34" charset="0"/>
                <a:cs typeface="Arial" panose="020B0604020202020204" pitchFamily="34" charset="0"/>
              </a:rPr>
            </a:br>
            <a:br>
              <a:rPr lang="en-US" b="1" dirty="0">
                <a:solidFill>
                  <a:srgbClr val="00B0F0"/>
                </a:solidFill>
                <a:latin typeface="Verdana"/>
                <a:cs typeface="Verdana"/>
              </a:rPr>
            </a:br>
            <a:endParaRPr lang="en-US" dirty="0">
              <a:solidFill>
                <a:srgbClr val="00B0F0"/>
              </a:solidFill>
            </a:endParaRPr>
          </a:p>
        </p:txBody>
      </p:sp>
      <p:pic>
        <p:nvPicPr>
          <p:cNvPr id="4" name="Picture 1"/>
          <p:cNvPicPr>
            <a:picLocks noChangeAspect="1"/>
          </p:cNvPicPr>
          <p:nvPr/>
        </p:nvPicPr>
        <p:blipFill rotWithShape="1">
          <a:blip r:embed="rId2">
            <a:extLst>
              <a:ext uri="{28A0092B-C50C-407E-A947-70E740481C1C}">
                <a14:useLocalDpi xmlns:a14="http://schemas.microsoft.com/office/drawing/2010/main" val="0"/>
              </a:ext>
            </a:extLst>
          </a:blip>
          <a:srcRect b="43143"/>
          <a:stretch/>
        </p:blipFill>
        <p:spPr bwMode="auto">
          <a:xfrm>
            <a:off x="76200" y="1066800"/>
            <a:ext cx="6248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bwMode="auto">
          <a:xfrm>
            <a:off x="6172200" y="1526727"/>
            <a:ext cx="2197936" cy="2354491"/>
          </a:xfrm>
          <a:prstGeom prst="rect">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r>
              <a:rPr lang="en-US" altLang="en-US" sz="2800" dirty="0">
                <a:latin typeface="Arial" panose="020B0604020202020204" pitchFamily="34" charset="0"/>
                <a:cs typeface="Arial" panose="020B0604020202020204" pitchFamily="34" charset="0"/>
              </a:rPr>
              <a:t>Are these notations acceptable?</a:t>
            </a:r>
          </a:p>
          <a:p>
            <a:endParaRPr lang="en-US" altLang="en-US" sz="700" dirty="0">
              <a:latin typeface="Arial" panose="020B0604020202020204" pitchFamily="34" charset="0"/>
              <a:cs typeface="Arial" panose="020B0604020202020204" pitchFamily="34" charset="0"/>
            </a:endParaRPr>
          </a:p>
          <a:p>
            <a:r>
              <a:rPr lang="en-US" altLang="en-US" sz="2800" dirty="0">
                <a:latin typeface="Arial" panose="020B0604020202020204" pitchFamily="34" charset="0"/>
                <a:cs typeface="Arial" panose="020B0604020202020204" pitchFamily="34" charset="0"/>
              </a:rPr>
              <a:t>Why or  Why Not?</a:t>
            </a:r>
          </a:p>
        </p:txBody>
      </p:sp>
      <p:sp>
        <p:nvSpPr>
          <p:cNvPr id="2" name="TextBox 1"/>
          <p:cNvSpPr txBox="1"/>
          <p:nvPr/>
        </p:nvSpPr>
        <p:spPr bwMode="auto">
          <a:xfrm>
            <a:off x="304800" y="4267200"/>
            <a:ext cx="5572124" cy="2031325"/>
          </a:xfrm>
          <a:prstGeom prst="rect">
            <a:avLst/>
          </a:prstGeom>
          <a:no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b" anchorCtr="0" compatLnSpc="1">
            <a:prstTxWarp prst="textNoShape">
              <a:avLst/>
            </a:prstTxWarp>
            <a:spAutoFit/>
          </a:bodyPr>
          <a:lstStyle/>
          <a:p>
            <a:r>
              <a:rPr lang="en-US" b="0" dirty="0">
                <a:solidFill>
                  <a:schemeClr val="tx1">
                    <a:lumMod val="50000"/>
                    <a:lumOff val="50000"/>
                  </a:schemeClr>
                </a:solidFill>
                <a:latin typeface="Arial" panose="020B0604020202020204" pitchFamily="34" charset="0"/>
                <a:cs typeface="Arial" panose="020B0604020202020204" pitchFamily="34" charset="0"/>
              </a:rPr>
              <a:t>Papa Smurf – OK</a:t>
            </a:r>
          </a:p>
          <a:p>
            <a:r>
              <a:rPr lang="en-US" dirty="0">
                <a:solidFill>
                  <a:schemeClr val="tx1">
                    <a:lumMod val="50000"/>
                    <a:lumOff val="50000"/>
                  </a:schemeClr>
                </a:solidFill>
                <a:latin typeface="Arial" panose="020B0604020202020204" pitchFamily="34" charset="0"/>
                <a:cs typeface="Arial" panose="020B0604020202020204" pitchFamily="34" charset="0"/>
              </a:rPr>
              <a:t>Sweetie Pie – Previously corrected, EIV not yet updated refer to notes on March report. </a:t>
            </a:r>
          </a:p>
          <a:p>
            <a:r>
              <a:rPr lang="en-US" b="0" dirty="0">
                <a:solidFill>
                  <a:schemeClr val="tx1">
                    <a:lumMod val="50000"/>
                    <a:lumOff val="50000"/>
                  </a:schemeClr>
                </a:solidFill>
                <a:latin typeface="Arial" panose="020B0604020202020204" pitchFamily="34" charset="0"/>
                <a:cs typeface="Arial" panose="020B0604020202020204" pitchFamily="34" charset="0"/>
              </a:rPr>
              <a:t>Bueller Ferris – Name correct no correction needed. </a:t>
            </a:r>
          </a:p>
          <a:p>
            <a:r>
              <a:rPr lang="en-US" dirty="0">
                <a:solidFill>
                  <a:schemeClr val="tx1">
                    <a:lumMod val="50000"/>
                    <a:lumOff val="50000"/>
                  </a:schemeClr>
                </a:solidFill>
                <a:latin typeface="Arial" panose="020B0604020202020204" pitchFamily="34" charset="0"/>
                <a:cs typeface="Arial" panose="020B0604020202020204" pitchFamily="34" charset="0"/>
              </a:rPr>
              <a:t>Peter Meck – Corrected last name on 59, submitted on May voucher</a:t>
            </a:r>
          </a:p>
          <a:p>
            <a:r>
              <a:rPr lang="en-US" b="0" dirty="0">
                <a:solidFill>
                  <a:schemeClr val="tx1">
                    <a:lumMod val="50000"/>
                    <a:lumOff val="50000"/>
                  </a:schemeClr>
                </a:solidFill>
                <a:latin typeface="Arial" panose="020B0604020202020204" pitchFamily="34" charset="0"/>
                <a:cs typeface="Arial" panose="020B0604020202020204" pitchFamily="34" charset="0"/>
              </a:rPr>
              <a:t>Stick Bunn – DOB not correct. </a:t>
            </a:r>
          </a:p>
        </p:txBody>
      </p:sp>
    </p:spTree>
    <p:extLst>
      <p:ext uri="{BB962C8B-B14F-4D97-AF65-F5344CB8AC3E}">
        <p14:creationId xmlns:p14="http://schemas.microsoft.com/office/powerpoint/2010/main" val="403127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1000" fill="hold"/>
                                        <p:tgtEl>
                                          <p:spTgt spid="34"/>
                                        </p:tgtEl>
                                        <p:attrNameLst>
                                          <p:attrName>ppt_w</p:attrName>
                                        </p:attrNameLst>
                                      </p:cBhvr>
                                      <p:tavLst>
                                        <p:tav tm="0">
                                          <p:val>
                                            <p:fltVal val="0"/>
                                          </p:val>
                                        </p:tav>
                                        <p:tav tm="100000">
                                          <p:val>
                                            <p:strVal val="#ppt_w"/>
                                          </p:val>
                                        </p:tav>
                                      </p:tavLst>
                                    </p:anim>
                                    <p:anim calcmode="lin" valueType="num">
                                      <p:cBhvr>
                                        <p:cTn id="8" dur="1000" fill="hold"/>
                                        <p:tgtEl>
                                          <p:spTgt spid="34"/>
                                        </p:tgtEl>
                                        <p:attrNameLst>
                                          <p:attrName>ppt_h</p:attrName>
                                        </p:attrNameLst>
                                      </p:cBhvr>
                                      <p:tavLst>
                                        <p:tav tm="0">
                                          <p:val>
                                            <p:fltVal val="0"/>
                                          </p:val>
                                        </p:tav>
                                        <p:tav tm="100000">
                                          <p:val>
                                            <p:strVal val="#ppt_h"/>
                                          </p:val>
                                        </p:tav>
                                      </p:tavLst>
                                    </p:anim>
                                    <p:anim calcmode="lin" valueType="num">
                                      <p:cBhvr>
                                        <p:cTn id="9" dur="1000" fill="hold"/>
                                        <p:tgtEl>
                                          <p:spTgt spid="34"/>
                                        </p:tgtEl>
                                        <p:attrNameLst>
                                          <p:attrName>style.rotation</p:attrName>
                                        </p:attrNameLst>
                                      </p:cBhvr>
                                      <p:tavLst>
                                        <p:tav tm="0">
                                          <p:val>
                                            <p:fltVal val="90"/>
                                          </p:val>
                                        </p:tav>
                                        <p:tav tm="100000">
                                          <p:val>
                                            <p:fltVal val="0"/>
                                          </p:val>
                                        </p:tav>
                                      </p:tavLst>
                                    </p:anim>
                                    <p:animEffect transition="in" filter="fade">
                                      <p:cBhvr>
                                        <p:cTn id="10" dur="10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6" grpId="0" animBg="1"/>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p:txBody>
          <a:bodyPr/>
          <a:lstStyle/>
          <a:p>
            <a:r>
              <a:rPr lang="en-US" b="1" dirty="0">
                <a:solidFill>
                  <a:srgbClr val="0070C0"/>
                </a:solidFill>
                <a:latin typeface="Arial" panose="020B0604020202020204" pitchFamily="34" charset="0"/>
                <a:cs typeface="Arial" panose="020B0604020202020204" pitchFamily="34" charset="0"/>
              </a:rPr>
              <a:t>New Hires Report – Level 2</a:t>
            </a:r>
            <a:br>
              <a:rPr lang="en-US" b="1" dirty="0">
                <a:solidFill>
                  <a:srgbClr val="00B0F0"/>
                </a:solidFill>
                <a:latin typeface="Verdana"/>
                <a:cs typeface="Verdana"/>
              </a:rPr>
            </a:br>
            <a:endParaRPr lang="en-US" dirty="0">
              <a:solidFill>
                <a:srgbClr val="00B0F0"/>
              </a:solidFill>
            </a:endParaRPr>
          </a:p>
        </p:txBody>
      </p:sp>
      <p:sp>
        <p:nvSpPr>
          <p:cNvPr id="37" name="TextBox 36"/>
          <p:cNvSpPr txBox="1"/>
          <p:nvPr/>
        </p:nvSpPr>
        <p:spPr bwMode="auto">
          <a:xfrm>
            <a:off x="228600" y="1359932"/>
            <a:ext cx="8229600" cy="3816429"/>
          </a:xfrm>
          <a:prstGeom prst="rect">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pPr>
              <a:defRPr/>
            </a:pPr>
            <a:r>
              <a:rPr lang="en-US" sz="2800" b="1" dirty="0">
                <a:latin typeface="Arial" charset="0"/>
                <a:cs typeface="Arial" charset="0"/>
              </a:rPr>
              <a:t>New Hires Report</a:t>
            </a:r>
          </a:p>
          <a:p>
            <a:pPr marL="512763" indent="-512763">
              <a:buFont typeface="Arial" pitchFamily="34" charset="0"/>
              <a:buChar char="•"/>
              <a:defRPr/>
            </a:pPr>
            <a:r>
              <a:rPr lang="en-US" sz="2400" dirty="0">
                <a:latin typeface="Arial" charset="0"/>
                <a:cs typeface="Arial" charset="0"/>
              </a:rPr>
              <a:t>Identifies tenants who have started a job in the last 6 months</a:t>
            </a:r>
          </a:p>
          <a:p>
            <a:pPr marL="512763" indent="-512763">
              <a:buFont typeface="Arial" pitchFamily="34" charset="0"/>
              <a:buChar char="•"/>
              <a:defRPr/>
            </a:pPr>
            <a:r>
              <a:rPr lang="en-US" sz="2400" dirty="0">
                <a:solidFill>
                  <a:schemeClr val="tx1"/>
                </a:solidFill>
                <a:latin typeface="Arial" charset="0"/>
                <a:cs typeface="Arial" charset="0"/>
              </a:rPr>
              <a:t>MUST generate this report at least quarterly </a:t>
            </a:r>
            <a:r>
              <a:rPr lang="en-US" sz="2400" dirty="0">
                <a:latin typeface="Arial" charset="0"/>
                <a:cs typeface="Arial" charset="0"/>
              </a:rPr>
              <a:t>(or more frequently </a:t>
            </a:r>
            <a:r>
              <a:rPr lang="en-US" sz="2400" u="sng" dirty="0">
                <a:latin typeface="Arial" charset="0"/>
                <a:cs typeface="Arial" charset="0"/>
              </a:rPr>
              <a:t>as outlined in the Owner/Agent’s EIV procedures</a:t>
            </a:r>
            <a:r>
              <a:rPr lang="en-US" sz="2400" dirty="0">
                <a:latin typeface="Arial" charset="0"/>
                <a:cs typeface="Arial" charset="0"/>
              </a:rPr>
              <a:t>)</a:t>
            </a:r>
          </a:p>
          <a:p>
            <a:pPr marL="512763" lvl="2" indent="-512763">
              <a:buFont typeface="Arial" pitchFamily="34" charset="0"/>
              <a:buChar char="•"/>
              <a:defRPr/>
            </a:pPr>
            <a:r>
              <a:rPr lang="en-US" sz="2400" dirty="0">
                <a:latin typeface="Arial" charset="0"/>
                <a:cs typeface="Arial" charset="0"/>
              </a:rPr>
              <a:t>HUD Handbook 4350.3 Chapter 9, 9-11 D. 1. c. provides guidance on how to use this report</a:t>
            </a:r>
          </a:p>
          <a:p>
            <a:pPr marL="0" lvl="2">
              <a:defRPr/>
            </a:pPr>
            <a:endParaRPr lang="en-US" sz="2400" dirty="0">
              <a:latin typeface="Arial" charset="0"/>
              <a:cs typeface="Arial" charset="0"/>
            </a:endParaRPr>
          </a:p>
          <a:p>
            <a:pPr marL="914400" lvl="1" indent="-401638">
              <a:spcBef>
                <a:spcPts val="0"/>
              </a:spcBef>
              <a:buFont typeface="Arial" panose="020B0604020202020204" pitchFamily="34" charset="0"/>
              <a:buChar char="•"/>
              <a:defRPr/>
            </a:pPr>
            <a:endParaRPr lang="en-US" sz="2200" dirty="0">
              <a:latin typeface="Arial" charset="0"/>
              <a:cs typeface="Arial" charset="0"/>
            </a:endParaRPr>
          </a:p>
        </p:txBody>
      </p:sp>
      <p:sp>
        <p:nvSpPr>
          <p:cNvPr id="4" name="TextBox 3">
            <a:extLst>
              <a:ext uri="{FF2B5EF4-FFF2-40B4-BE49-F238E27FC236}">
                <a16:creationId xmlns:a16="http://schemas.microsoft.com/office/drawing/2014/main" id="{A7B39659-5498-4F34-B251-D48B68342EB9}"/>
              </a:ext>
            </a:extLst>
          </p:cNvPr>
          <p:cNvSpPr txBox="1"/>
          <p:nvPr/>
        </p:nvSpPr>
        <p:spPr bwMode="auto">
          <a:xfrm>
            <a:off x="228600" y="5874603"/>
            <a:ext cx="6934200" cy="830997"/>
          </a:xfrm>
          <a:prstGeom prst="rect">
            <a:avLst/>
          </a:prstGeom>
          <a:gradFill flip="none" rotWithShape="1">
            <a:gsLst>
              <a:gs pos="0">
                <a:schemeClr val="accent5"/>
              </a:gs>
              <a:gs pos="48000">
                <a:schemeClr val="accent1">
                  <a:lumMod val="97000"/>
                  <a:lumOff val="3000"/>
                </a:schemeClr>
              </a:gs>
              <a:gs pos="100000">
                <a:schemeClr val="accent1">
                  <a:lumMod val="60000"/>
                  <a:lumOff val="40000"/>
                </a:schemeClr>
              </a:gs>
            </a:gsLst>
            <a:lin ang="10800000" scaled="1"/>
            <a:tileRect/>
          </a:gradFill>
          <a:ln>
            <a:noFill/>
          </a:ln>
          <a:extLst>
            <a:ext uri="{91240B29-F687-4F45-9708-019B960494DF}">
              <a14:hiddenLine xmlns:a14="http://schemas.microsoft.com/office/drawing/2010/main" w="9525">
                <a:solidFill>
                  <a:srgbClr val="000000"/>
                </a:solidFill>
                <a:miter lim="800000"/>
                <a:headEnd/>
                <a:tailEnd/>
              </a14:hiddenLine>
            </a:ext>
          </a:extLst>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b" anchorCtr="0" compatLnSpc="1">
            <a:prstTxWarp prst="textNoShape">
              <a:avLst/>
            </a:prstTxWarp>
            <a:spAutoFit/>
          </a:bodyPr>
          <a:lstStyle/>
          <a:p>
            <a:r>
              <a:rPr lang="en-US" sz="2400" b="1" dirty="0">
                <a:solidFill>
                  <a:srgbClr val="00FFFF"/>
                </a:solidFill>
                <a:latin typeface="Arial" panose="020B0604020202020204" pitchFamily="34" charset="0"/>
                <a:cs typeface="Arial" panose="020B0604020202020204" pitchFamily="34" charset="0"/>
              </a:rPr>
              <a:t>Ea</a:t>
            </a:r>
            <a:r>
              <a:rPr lang="en-US" sz="2400" b="1" dirty="0">
                <a:solidFill>
                  <a:srgbClr val="FF99FF"/>
                </a:solidFill>
                <a:latin typeface="Arial" panose="020B0604020202020204" pitchFamily="34" charset="0"/>
                <a:cs typeface="Arial" panose="020B0604020202020204" pitchFamily="34" charset="0"/>
              </a:rPr>
              <a:t>st</a:t>
            </a:r>
            <a:r>
              <a:rPr lang="en-US" sz="2400" b="1" dirty="0">
                <a:solidFill>
                  <a:srgbClr val="CC66FF"/>
                </a:solidFill>
                <a:latin typeface="Arial" panose="020B0604020202020204" pitchFamily="34" charset="0"/>
                <a:cs typeface="Arial" panose="020B0604020202020204" pitchFamily="34" charset="0"/>
              </a:rPr>
              <a:t>er</a:t>
            </a:r>
            <a:r>
              <a:rPr lang="en-US" sz="2400" b="1" dirty="0">
                <a:latin typeface="Arial" panose="020B0604020202020204" pitchFamily="34" charset="0"/>
                <a:cs typeface="Arial" panose="020B0604020202020204" pitchFamily="34" charset="0"/>
              </a:rPr>
              <a:t> </a:t>
            </a:r>
            <a:r>
              <a:rPr lang="en-US" sz="2400" b="1" dirty="0">
                <a:solidFill>
                  <a:srgbClr val="66FF66"/>
                </a:solidFill>
                <a:latin typeface="Arial" panose="020B0604020202020204" pitchFamily="34" charset="0"/>
                <a:cs typeface="Arial" panose="020B0604020202020204" pitchFamily="34" charset="0"/>
              </a:rPr>
              <a:t>E</a:t>
            </a:r>
            <a:r>
              <a:rPr lang="en-US" sz="2400" b="1" dirty="0">
                <a:solidFill>
                  <a:srgbClr val="6699FF"/>
                </a:solidFill>
                <a:latin typeface="Arial" panose="020B0604020202020204" pitchFamily="34" charset="0"/>
                <a:cs typeface="Arial" panose="020B0604020202020204" pitchFamily="34" charset="0"/>
              </a:rPr>
              <a:t>g</a:t>
            </a:r>
            <a:r>
              <a:rPr lang="en-US" sz="2400" b="1" dirty="0">
                <a:solidFill>
                  <a:srgbClr val="F8A56C"/>
                </a:solidFill>
                <a:latin typeface="Arial" panose="020B0604020202020204" pitchFamily="34" charset="0"/>
                <a:cs typeface="Arial" panose="020B0604020202020204" pitchFamily="34" charset="0"/>
              </a:rPr>
              <a:t>g: </a:t>
            </a:r>
            <a:r>
              <a:rPr lang="en-US" sz="2400" dirty="0">
                <a:latin typeface="Arial" panose="020B0604020202020204" pitchFamily="34" charset="0"/>
                <a:cs typeface="Arial" panose="020B0604020202020204" pitchFamily="34" charset="0"/>
              </a:rPr>
              <a:t>Be aware of how HOTMA will change when you use the New Hire Report</a:t>
            </a:r>
            <a:endParaRPr lang="en-US" sz="24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7782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p:txBody>
          <a:bodyPr/>
          <a:lstStyle/>
          <a:p>
            <a:r>
              <a:rPr lang="en-US" b="1" dirty="0">
                <a:solidFill>
                  <a:srgbClr val="0070C0"/>
                </a:solidFill>
                <a:latin typeface="Arial" panose="020B0604020202020204" pitchFamily="34" charset="0"/>
                <a:cs typeface="Arial" panose="020B0604020202020204" pitchFamily="34" charset="0"/>
              </a:rPr>
              <a:t>New Hires Report – Level 1 </a:t>
            </a:r>
            <a:br>
              <a:rPr lang="en-US" b="1" dirty="0">
                <a:solidFill>
                  <a:srgbClr val="00B0F0"/>
                </a:solidFill>
                <a:latin typeface="Verdana"/>
                <a:cs typeface="Verdana"/>
              </a:rPr>
            </a:br>
            <a:endParaRPr lang="en-US" dirty="0">
              <a:solidFill>
                <a:srgbClr val="00B0F0"/>
              </a:solidFill>
            </a:endParaRPr>
          </a:p>
        </p:txBody>
      </p:sp>
      <p:sp>
        <p:nvSpPr>
          <p:cNvPr id="6" name="TextBox 5"/>
          <p:cNvSpPr txBox="1"/>
          <p:nvPr/>
        </p:nvSpPr>
        <p:spPr bwMode="auto">
          <a:xfrm>
            <a:off x="287866" y="1079828"/>
            <a:ext cx="7756524" cy="523220"/>
          </a:xfrm>
          <a:prstGeom prst="rect">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pPr marL="0" indent="0">
              <a:buNone/>
            </a:pPr>
            <a:r>
              <a:rPr lang="en-US" altLang="en-US" sz="2800" b="1" dirty="0">
                <a:latin typeface="Arial" panose="020B0604020202020204" pitchFamily="34" charset="0"/>
                <a:cs typeface="Arial" panose="020B0604020202020204" pitchFamily="34" charset="0"/>
              </a:rPr>
              <a:t>You have run the report, what now?</a:t>
            </a:r>
          </a:p>
        </p:txBody>
      </p:sp>
      <p:pic>
        <p:nvPicPr>
          <p:cNvPr id="7"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7866" y="2016452"/>
            <a:ext cx="5208792" cy="3165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5486400" y="2016453"/>
            <a:ext cx="3104592" cy="4228850"/>
          </a:xfrm>
          <a:prstGeom prst="rect">
            <a:avLst/>
          </a:prstGeom>
          <a:noFill/>
        </p:spPr>
        <p:txBody>
          <a:bodyPr wrap="square" rtlCol="0">
            <a:spAutoFit/>
          </a:bodyPr>
          <a:lstStyle/>
          <a:p>
            <a:pPr marL="342900" indent="-342900">
              <a:spcBef>
                <a:spcPct val="0"/>
              </a:spcBef>
              <a:buFont typeface="Wingdings" panose="05000000000000000000" pitchFamily="2" charset="2"/>
              <a:buChar char="Ø"/>
            </a:pPr>
            <a:r>
              <a:rPr lang="en-US" altLang="en-US" sz="2200" dirty="0">
                <a:latin typeface="Arial" panose="020B0604020202020204" pitchFamily="34" charset="0"/>
                <a:cs typeface="Arial" panose="020B0604020202020204" pitchFamily="34" charset="0"/>
              </a:rPr>
              <a:t>Print the screen with </a:t>
            </a:r>
            <a:r>
              <a:rPr lang="en-US" altLang="en-US" sz="2200" b="1" u="sng" dirty="0">
                <a:latin typeface="Arial" panose="020B0604020202020204" pitchFamily="34" charset="0"/>
                <a:cs typeface="Arial" panose="020B0604020202020204" pitchFamily="34" charset="0"/>
              </a:rPr>
              <a:t>summary report tab </a:t>
            </a:r>
            <a:r>
              <a:rPr lang="en-US" altLang="en-US" sz="2200" u="sng" dirty="0">
                <a:latin typeface="Arial" panose="020B0604020202020204" pitchFamily="34" charset="0"/>
                <a:cs typeface="Arial" panose="020B0604020202020204" pitchFamily="34" charset="0"/>
              </a:rPr>
              <a:t>for master file </a:t>
            </a:r>
          </a:p>
          <a:p>
            <a:pPr marL="396875" lvl="2" indent="-396875">
              <a:spcBef>
                <a:spcPct val="20000"/>
              </a:spcBef>
              <a:buFont typeface="Wingdings" panose="05000000000000000000" pitchFamily="2" charset="2"/>
              <a:buChar char="Ø"/>
              <a:defRPr/>
            </a:pPr>
            <a:r>
              <a:rPr lang="en-US" sz="2200" u="sng" kern="0" dirty="0">
                <a:latin typeface="Arial" charset="0"/>
                <a:cs typeface="Arial" charset="0"/>
              </a:rPr>
              <a:t>If 0 households</a:t>
            </a:r>
            <a:r>
              <a:rPr lang="en-US" sz="2200" kern="0" dirty="0">
                <a:latin typeface="Arial" charset="0"/>
                <a:cs typeface="Arial" charset="0"/>
              </a:rPr>
              <a:t> listed on the New Hires Report, </a:t>
            </a:r>
            <a:r>
              <a:rPr lang="en-US" sz="2200" u="sng" kern="0" dirty="0">
                <a:latin typeface="Arial" charset="0"/>
                <a:cs typeface="Arial" charset="0"/>
              </a:rPr>
              <a:t>print the 0 results screen </a:t>
            </a:r>
            <a:r>
              <a:rPr lang="en-US" sz="2200" kern="0" dirty="0">
                <a:latin typeface="Arial" charset="0"/>
                <a:cs typeface="Arial" charset="0"/>
              </a:rPr>
              <a:t>as your report to place in the master file </a:t>
            </a:r>
          </a:p>
          <a:p>
            <a:pPr marL="342900" lvl="2" indent="-342900">
              <a:spcBef>
                <a:spcPct val="20000"/>
              </a:spcBef>
              <a:buFont typeface="Arial" panose="020B0604020202020204" pitchFamily="34" charset="0"/>
              <a:buChar char="•"/>
              <a:defRPr/>
            </a:pPr>
            <a:endParaRPr lang="en-US" sz="2200" kern="0" dirty="0">
              <a:latin typeface="Arial" charset="0"/>
              <a:cs typeface="Arial" charset="0"/>
            </a:endParaRPr>
          </a:p>
          <a:p>
            <a:endParaRPr lang="en-US" dirty="0"/>
          </a:p>
        </p:txBody>
      </p:sp>
      <p:sp>
        <p:nvSpPr>
          <p:cNvPr id="9" name="Oval 8"/>
          <p:cNvSpPr/>
          <p:nvPr/>
        </p:nvSpPr>
        <p:spPr>
          <a:xfrm>
            <a:off x="287866" y="3577852"/>
            <a:ext cx="1278332" cy="475164"/>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Arrow Connector 9"/>
          <p:cNvCxnSpPr>
            <a:endCxn id="9" idx="7"/>
          </p:cNvCxnSpPr>
          <p:nvPr/>
        </p:nvCxnSpPr>
        <p:spPr>
          <a:xfrm flipH="1">
            <a:off x="1378991" y="2667000"/>
            <a:ext cx="4488409" cy="98043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7883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p:txBody>
          <a:bodyPr/>
          <a:lstStyle/>
          <a:p>
            <a:r>
              <a:rPr lang="en-US" b="1" dirty="0">
                <a:solidFill>
                  <a:srgbClr val="0070C0"/>
                </a:solidFill>
                <a:latin typeface="Arial" panose="020B0604020202020204" pitchFamily="34" charset="0"/>
                <a:cs typeface="Arial" panose="020B0604020202020204" pitchFamily="34" charset="0"/>
              </a:rPr>
              <a:t>New Hires Report – Level 2</a:t>
            </a:r>
            <a:br>
              <a:rPr lang="en-US" b="1" dirty="0">
                <a:solidFill>
                  <a:srgbClr val="00B0F0"/>
                </a:solidFill>
                <a:latin typeface="Verdana"/>
                <a:cs typeface="Verdana"/>
              </a:rPr>
            </a:br>
            <a:endParaRPr lang="en-US" dirty="0">
              <a:solidFill>
                <a:srgbClr val="00B0F0"/>
              </a:solidFill>
            </a:endParaRPr>
          </a:p>
        </p:txBody>
      </p:sp>
      <p:pic>
        <p:nvPicPr>
          <p:cNvPr id="7"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7608" y="1524000"/>
            <a:ext cx="5208792" cy="3165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5482032" y="1517808"/>
            <a:ext cx="3108960" cy="4431983"/>
          </a:xfrm>
          <a:prstGeom prst="rect">
            <a:avLst/>
          </a:prstGeom>
          <a:noFill/>
        </p:spPr>
        <p:txBody>
          <a:bodyPr wrap="square" rtlCol="0">
            <a:spAutoFit/>
          </a:bodyPr>
          <a:lstStyle/>
          <a:p>
            <a:pPr marL="396875" lvl="2" indent="-396875">
              <a:spcBef>
                <a:spcPct val="20000"/>
              </a:spcBef>
              <a:buFont typeface="Wingdings" panose="05000000000000000000" pitchFamily="2" charset="2"/>
              <a:buChar char="Ø"/>
              <a:defRPr/>
            </a:pPr>
            <a:r>
              <a:rPr lang="en-US" sz="2400" kern="0" dirty="0">
                <a:latin typeface="Arial" charset="0"/>
                <a:cs typeface="Arial" charset="0"/>
              </a:rPr>
              <a:t>The Detail Report tab will provide the details of the new employment for each listed person (hire date, name of employer), but </a:t>
            </a:r>
            <a:r>
              <a:rPr lang="en-US" sz="2400" u="sng" kern="0" dirty="0">
                <a:latin typeface="Arial" charset="0"/>
                <a:cs typeface="Arial" charset="0"/>
              </a:rPr>
              <a:t>does not provide page breaks</a:t>
            </a:r>
            <a:r>
              <a:rPr lang="en-US" sz="2400" kern="0" dirty="0">
                <a:latin typeface="Arial" charset="0"/>
                <a:cs typeface="Arial" charset="0"/>
              </a:rPr>
              <a:t> for each of the listed tenants</a:t>
            </a:r>
          </a:p>
          <a:p>
            <a:endParaRPr lang="en-US" dirty="0"/>
          </a:p>
        </p:txBody>
      </p:sp>
      <p:sp>
        <p:nvSpPr>
          <p:cNvPr id="9" name="Oval 8"/>
          <p:cNvSpPr/>
          <p:nvPr/>
        </p:nvSpPr>
        <p:spPr>
          <a:xfrm>
            <a:off x="1600200" y="3106573"/>
            <a:ext cx="1143000" cy="378229"/>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Arrow Connector 9"/>
          <p:cNvCxnSpPr/>
          <p:nvPr/>
        </p:nvCxnSpPr>
        <p:spPr>
          <a:xfrm flipH="1">
            <a:off x="2438400" y="1752600"/>
            <a:ext cx="3116810" cy="135397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bwMode="auto">
          <a:xfrm>
            <a:off x="324661" y="5067375"/>
            <a:ext cx="5193538" cy="523220"/>
          </a:xfrm>
          <a:prstGeom prst="rect">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pPr marL="0" indent="0">
              <a:buNone/>
            </a:pPr>
            <a:r>
              <a:rPr lang="en-US" altLang="en-US" sz="2800" b="1" dirty="0">
                <a:latin typeface="Arial" panose="020B0604020202020204" pitchFamily="34" charset="0"/>
                <a:cs typeface="Arial" panose="020B0604020202020204" pitchFamily="34" charset="0"/>
              </a:rPr>
              <a:t>Good for working the report</a:t>
            </a:r>
          </a:p>
        </p:txBody>
      </p:sp>
    </p:spTree>
    <p:extLst>
      <p:ext uri="{BB962C8B-B14F-4D97-AF65-F5344CB8AC3E}">
        <p14:creationId xmlns:p14="http://schemas.microsoft.com/office/powerpoint/2010/main" val="343855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p:txBody>
          <a:bodyPr/>
          <a:lstStyle/>
          <a:p>
            <a:r>
              <a:rPr lang="en-US" b="1" dirty="0">
                <a:solidFill>
                  <a:srgbClr val="0070C0"/>
                </a:solidFill>
                <a:latin typeface="Arial" panose="020B0604020202020204" pitchFamily="34" charset="0"/>
                <a:cs typeface="Arial" panose="020B0604020202020204" pitchFamily="34" charset="0"/>
              </a:rPr>
              <a:t>New Hires Report – Level 2</a:t>
            </a:r>
            <a:br>
              <a:rPr lang="en-US" b="1" dirty="0">
                <a:solidFill>
                  <a:srgbClr val="00B0F0"/>
                </a:solidFill>
                <a:latin typeface="Verdana"/>
                <a:cs typeface="Verdana"/>
              </a:rPr>
            </a:br>
            <a:endParaRPr lang="en-US" dirty="0">
              <a:solidFill>
                <a:srgbClr val="00B0F0"/>
              </a:solidFill>
            </a:endParaRPr>
          </a:p>
        </p:txBody>
      </p:sp>
      <p:sp>
        <p:nvSpPr>
          <p:cNvPr id="37" name="TextBox 36"/>
          <p:cNvSpPr txBox="1"/>
          <p:nvPr/>
        </p:nvSpPr>
        <p:spPr bwMode="auto">
          <a:xfrm>
            <a:off x="228600" y="1341438"/>
            <a:ext cx="8229600" cy="3828740"/>
          </a:xfrm>
          <a:prstGeom prst="rect">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pPr marL="396875" lvl="2" indent="-396875">
              <a:spcBef>
                <a:spcPct val="20000"/>
              </a:spcBef>
              <a:buFont typeface="Wingdings" panose="05000000000000000000" pitchFamily="2" charset="2"/>
              <a:buChar char="Ø"/>
              <a:defRPr/>
            </a:pPr>
            <a:r>
              <a:rPr lang="en-US" sz="2400" kern="0" dirty="0">
                <a:latin typeface="Arial" charset="0"/>
                <a:cs typeface="Arial" charset="0"/>
              </a:rPr>
              <a:t>Since the Detail Report tab does not provide page breaks for each of the listed tenants, it is not ideal for placing in tenant files; You will have to redact other tenant information</a:t>
            </a:r>
            <a:endParaRPr lang="en-US" sz="2400" u="sng" kern="0" dirty="0">
              <a:latin typeface="Arial" charset="0"/>
              <a:cs typeface="Arial" charset="0"/>
            </a:endParaRPr>
          </a:p>
          <a:p>
            <a:pPr marL="396875" lvl="2" indent="-396875">
              <a:spcBef>
                <a:spcPct val="20000"/>
              </a:spcBef>
              <a:buFont typeface="Wingdings" panose="05000000000000000000" pitchFamily="2" charset="2"/>
              <a:buChar char="Ø"/>
              <a:defRPr/>
            </a:pPr>
            <a:r>
              <a:rPr lang="en-US" sz="2400" kern="0" dirty="0">
                <a:latin typeface="Arial" charset="0"/>
                <a:cs typeface="Arial" charset="0"/>
              </a:rPr>
              <a:t>A better option is to click on each name individually on the Summary Report to get </a:t>
            </a:r>
            <a:r>
              <a:rPr lang="en-US" sz="2400" b="1" u="sng" kern="0" dirty="0">
                <a:latin typeface="Arial" charset="0"/>
                <a:cs typeface="Arial" charset="0"/>
              </a:rPr>
              <a:t>individual Detail Reports</a:t>
            </a:r>
            <a:r>
              <a:rPr lang="en-US" sz="2400" kern="0" dirty="0">
                <a:latin typeface="Arial" charset="0"/>
                <a:cs typeface="Arial" charset="0"/>
              </a:rPr>
              <a:t> to be </a:t>
            </a:r>
            <a:r>
              <a:rPr lang="en-US" sz="2400" u="sng" kern="0" dirty="0">
                <a:latin typeface="Arial" charset="0"/>
                <a:cs typeface="Arial" charset="0"/>
              </a:rPr>
              <a:t>printed for the tenant files</a:t>
            </a:r>
            <a:r>
              <a:rPr lang="en-US" sz="2400" kern="0" dirty="0">
                <a:latin typeface="Arial" charset="0"/>
                <a:cs typeface="Arial" charset="0"/>
              </a:rPr>
              <a:t> and maintained along with all follow up documentation (notices, verifications, corrected 50059s etc.) </a:t>
            </a:r>
          </a:p>
          <a:p>
            <a:pPr marL="914400" lvl="1" indent="-401638">
              <a:spcBef>
                <a:spcPts val="0"/>
              </a:spcBef>
              <a:buFont typeface="Arial" panose="020B0604020202020204" pitchFamily="34" charset="0"/>
              <a:buChar char="•"/>
              <a:defRPr/>
            </a:pPr>
            <a:endParaRPr lang="en-US" sz="2200" dirty="0">
              <a:latin typeface="Arial" charset="0"/>
              <a:cs typeface="Arial" charset="0"/>
            </a:endParaRPr>
          </a:p>
        </p:txBody>
      </p:sp>
      <p:pic>
        <p:nvPicPr>
          <p:cNvPr id="4" name="Picture 4"/>
          <p:cNvPicPr>
            <a:picLocks noChangeAspect="1"/>
          </p:cNvPicPr>
          <p:nvPr/>
        </p:nvPicPr>
        <p:blipFill rotWithShape="1">
          <a:blip r:embed="rId2">
            <a:extLst>
              <a:ext uri="{28A0092B-C50C-407E-A947-70E740481C1C}">
                <a14:useLocalDpi xmlns:a14="http://schemas.microsoft.com/office/drawing/2010/main" val="0"/>
              </a:ext>
            </a:extLst>
          </a:blip>
          <a:srcRect l="-1296" t="52965" r="1296" b="-14489"/>
          <a:stretch/>
        </p:blipFill>
        <p:spPr bwMode="auto">
          <a:xfrm>
            <a:off x="1143000" y="4800600"/>
            <a:ext cx="6400800" cy="1947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p:cNvCxnSpPr/>
          <p:nvPr/>
        </p:nvCxnSpPr>
        <p:spPr>
          <a:xfrm>
            <a:off x="461689" y="5370070"/>
            <a:ext cx="762000" cy="119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4" name="Oval 13"/>
          <p:cNvSpPr/>
          <p:nvPr/>
        </p:nvSpPr>
        <p:spPr>
          <a:xfrm>
            <a:off x="1223689" y="5257799"/>
            <a:ext cx="914400" cy="228601"/>
          </a:xfrm>
          <a:prstGeom prst="ellipse">
            <a:avLst/>
          </a:prstGeom>
          <a:no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9361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down)">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p:txBody>
          <a:bodyPr/>
          <a:lstStyle/>
          <a:p>
            <a:r>
              <a:rPr lang="en-US" b="1" dirty="0">
                <a:solidFill>
                  <a:srgbClr val="0070C0"/>
                </a:solidFill>
                <a:latin typeface="Arial" panose="020B0604020202020204" pitchFamily="34" charset="0"/>
                <a:cs typeface="Arial" panose="020B0604020202020204" pitchFamily="34" charset="0"/>
              </a:rPr>
              <a:t>New Hires Report Level 1 and 2</a:t>
            </a:r>
            <a:br>
              <a:rPr lang="en-US" b="1" dirty="0">
                <a:solidFill>
                  <a:srgbClr val="00B0F0"/>
                </a:solidFill>
                <a:latin typeface="Verdana"/>
                <a:cs typeface="Verdana"/>
              </a:rPr>
            </a:br>
            <a:endParaRPr lang="en-US" dirty="0">
              <a:solidFill>
                <a:srgbClr val="00B0F0"/>
              </a:solidFill>
            </a:endParaRPr>
          </a:p>
        </p:txBody>
      </p:sp>
      <p:sp>
        <p:nvSpPr>
          <p:cNvPr id="6" name="Rectangle 5"/>
          <p:cNvSpPr/>
          <p:nvPr/>
        </p:nvSpPr>
        <p:spPr>
          <a:xfrm>
            <a:off x="5542992" y="1143000"/>
            <a:ext cx="3048000" cy="2800767"/>
          </a:xfrm>
          <a:prstGeom prst="rect">
            <a:avLst/>
          </a:prstGeom>
        </p:spPr>
        <p:txBody>
          <a:bodyPr wrap="square">
            <a:spAutoFit/>
          </a:bodyPr>
          <a:lstStyle/>
          <a:p>
            <a:pPr marL="800100" lvl="2" indent="0">
              <a:spcBef>
                <a:spcPts val="0"/>
              </a:spcBef>
              <a:defRPr/>
            </a:pPr>
            <a:r>
              <a:rPr lang="en-US" sz="2200" dirty="0">
                <a:latin typeface="Arial" charset="0"/>
                <a:cs typeface="Arial" charset="0"/>
              </a:rPr>
              <a:t>Summary report</a:t>
            </a:r>
          </a:p>
          <a:p>
            <a:pPr marL="800100" lvl="2" indent="0">
              <a:spcBef>
                <a:spcPts val="0"/>
              </a:spcBef>
              <a:defRPr/>
            </a:pPr>
            <a:r>
              <a:rPr lang="en-US" sz="2200" b="1" u="sng" dirty="0">
                <a:latin typeface="Arial" charset="0"/>
                <a:cs typeface="Arial" charset="0"/>
              </a:rPr>
              <a:t>For master file</a:t>
            </a:r>
          </a:p>
          <a:p>
            <a:pPr marL="800100" lvl="2" indent="0">
              <a:spcBef>
                <a:spcPts val="0"/>
              </a:spcBef>
              <a:defRPr/>
            </a:pPr>
            <a:endParaRPr lang="en-US" sz="2200" dirty="0">
              <a:latin typeface="Arial" charset="0"/>
              <a:cs typeface="Arial" charset="0"/>
            </a:endParaRPr>
          </a:p>
          <a:p>
            <a:pPr marL="800100" lvl="2" indent="0">
              <a:spcBef>
                <a:spcPts val="0"/>
              </a:spcBef>
              <a:defRPr/>
            </a:pPr>
            <a:endParaRPr lang="en-US" sz="2200" dirty="0">
              <a:latin typeface="Arial" charset="0"/>
              <a:cs typeface="Arial" charset="0"/>
            </a:endParaRPr>
          </a:p>
          <a:p>
            <a:pPr marL="800100" lvl="2" indent="0">
              <a:spcBef>
                <a:spcPts val="0"/>
              </a:spcBef>
              <a:defRPr/>
            </a:pPr>
            <a:endParaRPr lang="en-US" sz="2200" dirty="0">
              <a:latin typeface="Arial" charset="0"/>
              <a:cs typeface="Arial" charset="0"/>
            </a:endParaRPr>
          </a:p>
          <a:p>
            <a:pPr marL="800100" lvl="2" indent="0">
              <a:spcBef>
                <a:spcPts val="0"/>
              </a:spcBef>
              <a:defRPr/>
            </a:pPr>
            <a:endParaRPr lang="en-US" sz="2200" dirty="0">
              <a:latin typeface="Arial" charset="0"/>
              <a:cs typeface="Arial" charset="0"/>
            </a:endParaRPr>
          </a:p>
          <a:p>
            <a:pPr marL="800100" lvl="2" indent="0">
              <a:spcBef>
                <a:spcPts val="0"/>
              </a:spcBef>
              <a:defRPr/>
            </a:pPr>
            <a:r>
              <a:rPr lang="en-US" sz="2200" dirty="0">
                <a:latin typeface="Arial" charset="0"/>
                <a:cs typeface="Arial" charset="0"/>
              </a:rPr>
              <a:t>Detail Report</a:t>
            </a:r>
          </a:p>
          <a:p>
            <a:pPr marL="800100" lvl="2" indent="0">
              <a:spcBef>
                <a:spcPts val="0"/>
              </a:spcBef>
              <a:defRPr/>
            </a:pPr>
            <a:r>
              <a:rPr lang="en-US" sz="2200" b="1" u="sng" dirty="0">
                <a:latin typeface="Arial" panose="020B0604020202020204" pitchFamily="34" charset="0"/>
                <a:cs typeface="Arial" panose="020B0604020202020204" pitchFamily="34" charset="0"/>
              </a:rPr>
              <a:t>For tenant file</a:t>
            </a:r>
          </a:p>
        </p:txBody>
      </p:sp>
      <p:cxnSp>
        <p:nvCxnSpPr>
          <p:cNvPr id="10" name="Straight Arrow Connector 9"/>
          <p:cNvCxnSpPr/>
          <p:nvPr/>
        </p:nvCxnSpPr>
        <p:spPr>
          <a:xfrm flipH="1">
            <a:off x="5943600" y="3352800"/>
            <a:ext cx="457200" cy="669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8" name="Picture 4"/>
          <p:cNvPicPr>
            <a:picLocks noChangeAspect="1"/>
          </p:cNvPicPr>
          <p:nvPr/>
        </p:nvPicPr>
        <p:blipFill rotWithShape="1">
          <a:blip r:embed="rId2">
            <a:extLst>
              <a:ext uri="{28A0092B-C50C-407E-A947-70E740481C1C}">
                <a14:useLocalDpi xmlns:a14="http://schemas.microsoft.com/office/drawing/2010/main" val="0"/>
              </a:ext>
            </a:extLst>
          </a:blip>
          <a:srcRect l="-1296" t="52965" r="1296" b="-14489"/>
          <a:stretch/>
        </p:blipFill>
        <p:spPr bwMode="auto">
          <a:xfrm>
            <a:off x="228600" y="1060255"/>
            <a:ext cx="5638800" cy="1715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7676" y="3015956"/>
            <a:ext cx="5495924" cy="2978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Arrow Connector 11"/>
          <p:cNvCxnSpPr/>
          <p:nvPr/>
        </p:nvCxnSpPr>
        <p:spPr>
          <a:xfrm flipH="1">
            <a:off x="5943600" y="1337084"/>
            <a:ext cx="457200" cy="669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169158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p:txBody>
          <a:bodyPr/>
          <a:lstStyle/>
          <a:p>
            <a:r>
              <a:rPr lang="en-US" b="1" dirty="0">
                <a:solidFill>
                  <a:srgbClr val="0070C0"/>
                </a:solidFill>
                <a:latin typeface="Arial" panose="020B0604020202020204" pitchFamily="34" charset="0"/>
                <a:cs typeface="Arial" panose="020B0604020202020204" pitchFamily="34" charset="0"/>
              </a:rPr>
              <a:t>New Hires Report Level 2</a:t>
            </a:r>
            <a:br>
              <a:rPr lang="en-US" b="1" dirty="0">
                <a:solidFill>
                  <a:srgbClr val="00B0F0"/>
                </a:solidFill>
                <a:latin typeface="Verdana"/>
                <a:cs typeface="Verdana"/>
              </a:rPr>
            </a:br>
            <a:endParaRPr lang="en-US" dirty="0">
              <a:solidFill>
                <a:srgbClr val="00B0F0"/>
              </a:solidFill>
            </a:endParaRPr>
          </a:p>
        </p:txBody>
      </p:sp>
      <p:sp>
        <p:nvSpPr>
          <p:cNvPr id="8" name="TextBox 7"/>
          <p:cNvSpPr txBox="1"/>
          <p:nvPr/>
        </p:nvSpPr>
        <p:spPr>
          <a:xfrm>
            <a:off x="6512068" y="1609733"/>
            <a:ext cx="2438400" cy="4222694"/>
          </a:xfrm>
          <a:prstGeom prst="rect">
            <a:avLst/>
          </a:prstGeom>
          <a:noFill/>
        </p:spPr>
        <p:txBody>
          <a:bodyPr wrap="square" rtlCol="0">
            <a:spAutoFit/>
          </a:bodyPr>
          <a:lstStyle/>
          <a:p>
            <a:r>
              <a:rPr lang="en-US" sz="2400" b="1" dirty="0"/>
              <a:t>Important Information: </a:t>
            </a:r>
          </a:p>
          <a:p>
            <a:pPr marL="285750" indent="-285750">
              <a:buFont typeface="Arial" panose="020B0604020202020204" pitchFamily="34" charset="0"/>
              <a:buChar char="•"/>
            </a:pPr>
            <a:r>
              <a:rPr lang="en-US" sz="2200" dirty="0"/>
              <a:t>HOH</a:t>
            </a:r>
          </a:p>
          <a:p>
            <a:pPr marL="285750" indent="-285750">
              <a:buFont typeface="Arial" panose="020B0604020202020204" pitchFamily="34" charset="0"/>
              <a:buChar char="•"/>
            </a:pPr>
            <a:r>
              <a:rPr lang="en-US" sz="2200" dirty="0"/>
              <a:t>Member on new hires report</a:t>
            </a:r>
          </a:p>
          <a:p>
            <a:pPr marL="285750" indent="-285750">
              <a:buFont typeface="Arial" panose="020B0604020202020204" pitchFamily="34" charset="0"/>
              <a:buChar char="•"/>
            </a:pPr>
            <a:r>
              <a:rPr lang="en-US" sz="2200" dirty="0"/>
              <a:t>Hire date</a:t>
            </a:r>
          </a:p>
          <a:p>
            <a:pPr marL="285750" indent="-285750">
              <a:buFont typeface="Arial" panose="020B0604020202020204" pitchFamily="34" charset="0"/>
              <a:buChar char="•"/>
            </a:pPr>
            <a:r>
              <a:rPr lang="en-US" sz="2200" dirty="0"/>
              <a:t>Employer </a:t>
            </a:r>
          </a:p>
          <a:p>
            <a:pPr marL="285750" indent="-285750">
              <a:buFont typeface="Arial" panose="020B0604020202020204" pitchFamily="34" charset="0"/>
              <a:buChar char="•"/>
            </a:pPr>
            <a:r>
              <a:rPr lang="en-US" sz="2200" dirty="0"/>
              <a:t>Last Certification</a:t>
            </a:r>
          </a:p>
          <a:p>
            <a:pPr marL="342900" lvl="2" indent="-342900">
              <a:spcBef>
                <a:spcPct val="20000"/>
              </a:spcBef>
              <a:buFont typeface="Arial" panose="020B0604020202020204" pitchFamily="34" charset="0"/>
              <a:buChar char="•"/>
              <a:defRPr/>
            </a:pPr>
            <a:endParaRPr lang="en-US" sz="2200" kern="0" dirty="0">
              <a:latin typeface="Arial" charset="0"/>
              <a:cs typeface="Arial" charset="0"/>
            </a:endParaRPr>
          </a:p>
          <a:p>
            <a:endParaRPr lang="en-US" dirty="0"/>
          </a:p>
        </p:txBody>
      </p:sp>
      <p:pic>
        <p:nvPicPr>
          <p:cNvPr id="11"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1056" y="1524000"/>
            <a:ext cx="604563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 11"/>
          <p:cNvSpPr/>
          <p:nvPr/>
        </p:nvSpPr>
        <p:spPr>
          <a:xfrm>
            <a:off x="914400" y="2819400"/>
            <a:ext cx="1278332" cy="475164"/>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Oval 12"/>
          <p:cNvSpPr/>
          <p:nvPr/>
        </p:nvSpPr>
        <p:spPr>
          <a:xfrm>
            <a:off x="1202132" y="4266473"/>
            <a:ext cx="1981200" cy="707192"/>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Oval 13"/>
          <p:cNvSpPr/>
          <p:nvPr/>
        </p:nvSpPr>
        <p:spPr>
          <a:xfrm>
            <a:off x="98428" y="4325436"/>
            <a:ext cx="739772" cy="475164"/>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Oval 14"/>
          <p:cNvSpPr/>
          <p:nvPr/>
        </p:nvSpPr>
        <p:spPr>
          <a:xfrm>
            <a:off x="1382531" y="3704662"/>
            <a:ext cx="1278332" cy="475164"/>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Oval 15"/>
          <p:cNvSpPr/>
          <p:nvPr/>
        </p:nvSpPr>
        <p:spPr>
          <a:xfrm>
            <a:off x="2192732" y="2581818"/>
            <a:ext cx="4100338" cy="475164"/>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Arrow Connector 17"/>
          <p:cNvCxnSpPr>
            <a:endCxn id="12" idx="6"/>
          </p:cNvCxnSpPr>
          <p:nvPr/>
        </p:nvCxnSpPr>
        <p:spPr>
          <a:xfrm flipH="1">
            <a:off x="2192732" y="2563383"/>
            <a:ext cx="4406176" cy="49359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H="1">
            <a:off x="2603496" y="2916026"/>
            <a:ext cx="3998402" cy="90520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endCxn id="14" idx="7"/>
          </p:cNvCxnSpPr>
          <p:nvPr/>
        </p:nvCxnSpPr>
        <p:spPr>
          <a:xfrm flipH="1">
            <a:off x="729863" y="3891398"/>
            <a:ext cx="5861904" cy="50362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H="1">
            <a:off x="3183332" y="4231650"/>
            <a:ext cx="3428696" cy="38841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H="1" flipV="1">
            <a:off x="5867400" y="2916026"/>
            <a:ext cx="754610" cy="165141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2618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up)">
                                      <p:cBhvr>
                                        <p:cTn id="16" dur="500"/>
                                        <p:tgtEl>
                                          <p:spTgt spid="19"/>
                                        </p:tgtEl>
                                      </p:cBhvr>
                                    </p:animEffect>
                                  </p:childTnLst>
                                </p:cTn>
                              </p:par>
                            </p:childTnLst>
                          </p:cTn>
                        </p:par>
                        <p:par>
                          <p:cTn id="17" fill="hold">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500"/>
                            </p:stCondLst>
                            <p:childTnLst>
                              <p:par>
                                <p:cTn id="27" presetID="22" presetClass="entr" presetSubtype="4"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down)">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up)">
                                      <p:cBhvr>
                                        <p:cTn id="34" dur="500"/>
                                        <p:tgtEl>
                                          <p:spTgt spid="21"/>
                                        </p:tgtEl>
                                      </p:cBhvr>
                                    </p:animEffect>
                                  </p:childTnLst>
                                </p:cTn>
                              </p:par>
                            </p:childTnLst>
                          </p:cTn>
                        </p:par>
                        <p:par>
                          <p:cTn id="35" fill="hold">
                            <p:stCondLst>
                              <p:cond delay="500"/>
                            </p:stCondLst>
                            <p:childTnLst>
                              <p:par>
                                <p:cTn id="36" presetID="22" presetClass="entr" presetSubtype="4"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down)">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00"/>
                                        <p:tgtEl>
                                          <p:spTgt spid="22"/>
                                        </p:tgtEl>
                                      </p:cBhvr>
                                    </p:animEffect>
                                  </p:childTnLst>
                                </p:cTn>
                              </p:par>
                            </p:childTnLst>
                          </p:cTn>
                        </p:par>
                        <p:par>
                          <p:cTn id="44" fill="hold">
                            <p:stCondLst>
                              <p:cond delay="500"/>
                            </p:stCondLst>
                            <p:childTnLst>
                              <p:par>
                                <p:cTn id="45" presetID="22" presetClass="entr" presetSubtype="4"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down)">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p:txBody>
          <a:bodyPr/>
          <a:lstStyle/>
          <a:p>
            <a:r>
              <a:rPr lang="en-US" b="1" dirty="0">
                <a:solidFill>
                  <a:srgbClr val="0070C0"/>
                </a:solidFill>
                <a:latin typeface="Arial" panose="020B0604020202020204" pitchFamily="34" charset="0"/>
                <a:cs typeface="Arial" panose="020B0604020202020204" pitchFamily="34" charset="0"/>
              </a:rPr>
              <a:t>New Hires Report – Level 2</a:t>
            </a:r>
            <a:br>
              <a:rPr lang="en-US" b="1" dirty="0">
                <a:solidFill>
                  <a:srgbClr val="00B0F0"/>
                </a:solidFill>
                <a:latin typeface="Verdana"/>
                <a:cs typeface="Verdana"/>
              </a:rPr>
            </a:br>
            <a:endParaRPr lang="en-US" dirty="0">
              <a:solidFill>
                <a:srgbClr val="00B0F0"/>
              </a:solidFill>
            </a:endParaRPr>
          </a:p>
        </p:txBody>
      </p:sp>
      <p:pic>
        <p:nvPicPr>
          <p:cNvPr id="1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341438"/>
            <a:ext cx="6781800" cy="4681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1262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p:txBody>
          <a:bodyPr>
            <a:normAutofit/>
          </a:bodyPr>
          <a:lstStyle/>
          <a:p>
            <a:r>
              <a:rPr lang="en-US" b="1" dirty="0">
                <a:solidFill>
                  <a:srgbClr val="0070C0"/>
                </a:solidFill>
                <a:latin typeface="Arial" panose="020B0604020202020204" pitchFamily="34" charset="0"/>
                <a:cs typeface="Arial" panose="020B0604020202020204" pitchFamily="34" charset="0"/>
              </a:rPr>
              <a:t>HOTMA</a:t>
            </a:r>
            <a:br>
              <a:rPr lang="en-US" b="1" dirty="0">
                <a:solidFill>
                  <a:srgbClr val="00B0F0"/>
                </a:solidFill>
                <a:latin typeface="Verdana"/>
                <a:cs typeface="Verdana"/>
              </a:rPr>
            </a:br>
            <a:endParaRPr lang="en-US" dirty="0">
              <a:solidFill>
                <a:srgbClr val="00B0F0"/>
              </a:solidFill>
            </a:endParaRPr>
          </a:p>
        </p:txBody>
      </p:sp>
      <p:sp>
        <p:nvSpPr>
          <p:cNvPr id="37" name="TextBox 36"/>
          <p:cNvSpPr txBox="1"/>
          <p:nvPr/>
        </p:nvSpPr>
        <p:spPr bwMode="auto">
          <a:xfrm>
            <a:off x="304800" y="1066800"/>
            <a:ext cx="7991475" cy="3889270"/>
          </a:xfrm>
          <a:prstGeom prst="rect">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pPr marL="180975" lvl="1">
              <a:lnSpc>
                <a:spcPct val="120000"/>
              </a:lnSpc>
              <a:spcBef>
                <a:spcPts val="376"/>
              </a:spcBef>
              <a:defRPr/>
            </a:pPr>
            <a:r>
              <a:rPr lang="en-US" sz="2600" dirty="0">
                <a:latin typeface="Arial" panose="020B0604020202020204" pitchFamily="34" charset="0"/>
                <a:cs typeface="Arial" panose="020B0604020202020204" pitchFamily="34" charset="0"/>
              </a:rPr>
              <a:t>This session is based on the </a:t>
            </a:r>
            <a:r>
              <a:rPr lang="en-US" sz="2600" b="1" u="sng" dirty="0">
                <a:latin typeface="Arial" panose="020B0604020202020204" pitchFamily="34" charset="0"/>
                <a:cs typeface="Arial" panose="020B0604020202020204" pitchFamily="34" charset="0"/>
              </a:rPr>
              <a:t>current EIV guidelines</a:t>
            </a:r>
            <a:r>
              <a:rPr lang="en-US" sz="2600" b="1" dirty="0">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as they are still in effect until TRACS is updated and Software is updated.  After software is updated to be fully compliant with TRACS, then new EIV procedures updated for HOTMA will be implemented.  However be on the lookout for some HOTMA Easter Eggs that will pop up during this session to help you Level Up your future EIV game.</a:t>
            </a:r>
          </a:p>
        </p:txBody>
      </p:sp>
      <p:sp>
        <p:nvSpPr>
          <p:cNvPr id="3" name="TextBox 2">
            <a:extLst>
              <a:ext uri="{FF2B5EF4-FFF2-40B4-BE49-F238E27FC236}">
                <a16:creationId xmlns:a16="http://schemas.microsoft.com/office/drawing/2014/main" id="{85339469-C9C1-4F0A-B225-AF4EBE758627}"/>
              </a:ext>
            </a:extLst>
          </p:cNvPr>
          <p:cNvSpPr txBox="1"/>
          <p:nvPr/>
        </p:nvSpPr>
        <p:spPr bwMode="auto">
          <a:xfrm>
            <a:off x="447676" y="5410200"/>
            <a:ext cx="6867524" cy="1200329"/>
          </a:xfrm>
          <a:prstGeom prst="rect">
            <a:avLst/>
          </a:prstGeom>
          <a:gradFill flip="none" rotWithShape="1">
            <a:gsLst>
              <a:gs pos="0">
                <a:schemeClr val="accent5"/>
              </a:gs>
              <a:gs pos="48000">
                <a:schemeClr val="accent1">
                  <a:lumMod val="97000"/>
                  <a:lumOff val="3000"/>
                </a:schemeClr>
              </a:gs>
              <a:gs pos="100000">
                <a:schemeClr val="accent1">
                  <a:lumMod val="60000"/>
                  <a:lumOff val="40000"/>
                </a:schemeClr>
              </a:gs>
            </a:gsLst>
            <a:lin ang="108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b" anchorCtr="0" compatLnSpc="1">
            <a:prstTxWarp prst="textNoShape">
              <a:avLst/>
            </a:prstTxWarp>
            <a:spAutoFit/>
          </a:bodyPr>
          <a:lstStyle/>
          <a:p>
            <a:r>
              <a:rPr lang="en-US" sz="2400" b="1" dirty="0">
                <a:solidFill>
                  <a:srgbClr val="00FFFF"/>
                </a:solidFill>
                <a:latin typeface="Arial" panose="020B0604020202020204" pitchFamily="34" charset="0"/>
                <a:cs typeface="Arial" panose="020B0604020202020204" pitchFamily="34" charset="0"/>
              </a:rPr>
              <a:t>Ea</a:t>
            </a:r>
            <a:r>
              <a:rPr lang="en-US" sz="2400" b="1" dirty="0">
                <a:solidFill>
                  <a:srgbClr val="FF99FF"/>
                </a:solidFill>
                <a:latin typeface="Arial" panose="020B0604020202020204" pitchFamily="34" charset="0"/>
                <a:cs typeface="Arial" panose="020B0604020202020204" pitchFamily="34" charset="0"/>
              </a:rPr>
              <a:t>st</a:t>
            </a:r>
            <a:r>
              <a:rPr lang="en-US" sz="2400" b="1" dirty="0">
                <a:solidFill>
                  <a:srgbClr val="CC66FF"/>
                </a:solidFill>
                <a:latin typeface="Arial" panose="020B0604020202020204" pitchFamily="34" charset="0"/>
                <a:cs typeface="Arial" panose="020B0604020202020204" pitchFamily="34" charset="0"/>
              </a:rPr>
              <a:t>er</a:t>
            </a:r>
            <a:r>
              <a:rPr lang="en-US" sz="2400" b="1" dirty="0">
                <a:latin typeface="Arial" panose="020B0604020202020204" pitchFamily="34" charset="0"/>
                <a:cs typeface="Arial" panose="020B0604020202020204" pitchFamily="34" charset="0"/>
              </a:rPr>
              <a:t> </a:t>
            </a:r>
            <a:r>
              <a:rPr lang="en-US" sz="2400" b="1" dirty="0">
                <a:solidFill>
                  <a:srgbClr val="66FF66"/>
                </a:solidFill>
                <a:latin typeface="Arial" panose="020B0604020202020204" pitchFamily="34" charset="0"/>
                <a:cs typeface="Arial" panose="020B0604020202020204" pitchFamily="34" charset="0"/>
              </a:rPr>
              <a:t>E</a:t>
            </a:r>
            <a:r>
              <a:rPr lang="en-US" sz="2400" b="1" dirty="0">
                <a:solidFill>
                  <a:srgbClr val="6699FF"/>
                </a:solidFill>
                <a:latin typeface="Arial" panose="020B0604020202020204" pitchFamily="34" charset="0"/>
                <a:cs typeface="Arial" panose="020B0604020202020204" pitchFamily="34" charset="0"/>
              </a:rPr>
              <a:t>g</a:t>
            </a:r>
            <a:r>
              <a:rPr lang="en-US" sz="2400" b="1" dirty="0">
                <a:solidFill>
                  <a:srgbClr val="F8A56C"/>
                </a:solidFill>
                <a:latin typeface="Arial" panose="020B0604020202020204" pitchFamily="34" charset="0"/>
                <a:cs typeface="Arial" panose="020B0604020202020204" pitchFamily="34" charset="0"/>
              </a:rPr>
              <a:t>g</a:t>
            </a:r>
            <a:r>
              <a:rPr lang="en-US" sz="2400" b="1" dirty="0">
                <a:latin typeface="Arial" panose="020B0604020202020204" pitchFamily="34" charset="0"/>
                <a:cs typeface="Arial" panose="020B0604020202020204" pitchFamily="34" charset="0"/>
              </a:rPr>
              <a:t>:  </a:t>
            </a:r>
            <a:r>
              <a:rPr lang="en-US" sz="2400" b="0" dirty="0">
                <a:latin typeface="Arial" panose="020B0604020202020204" pitchFamily="34" charset="0"/>
                <a:cs typeface="Arial" panose="020B0604020202020204" pitchFamily="34" charset="0"/>
              </a:rPr>
              <a:t>Although cannot be implemented until after software is updated, when do EIV procedures need to be updated by for HOTMA?</a:t>
            </a:r>
          </a:p>
        </p:txBody>
      </p:sp>
    </p:spTree>
    <p:extLst>
      <p:ext uri="{BB962C8B-B14F-4D97-AF65-F5344CB8AC3E}">
        <p14:creationId xmlns:p14="http://schemas.microsoft.com/office/powerpoint/2010/main" val="44348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p:txBody>
          <a:bodyPr/>
          <a:lstStyle/>
          <a:p>
            <a:r>
              <a:rPr lang="en-US" b="1" dirty="0">
                <a:solidFill>
                  <a:srgbClr val="0070C0"/>
                </a:solidFill>
                <a:latin typeface="Arial" panose="020B0604020202020204" pitchFamily="34" charset="0"/>
                <a:cs typeface="Arial" panose="020B0604020202020204" pitchFamily="34" charset="0"/>
              </a:rPr>
              <a:t>New Hires Report – level 3</a:t>
            </a:r>
            <a:br>
              <a:rPr lang="en-US" b="1" dirty="0">
                <a:solidFill>
                  <a:srgbClr val="00B0F0"/>
                </a:solidFill>
                <a:latin typeface="Verdana"/>
                <a:cs typeface="Verdana"/>
              </a:rPr>
            </a:br>
            <a:endParaRPr lang="en-US" dirty="0">
              <a:solidFill>
                <a:srgbClr val="00B0F0"/>
              </a:solidFill>
            </a:endParaRPr>
          </a:p>
        </p:txBody>
      </p:sp>
      <p:sp>
        <p:nvSpPr>
          <p:cNvPr id="37" name="TextBox 36"/>
          <p:cNvSpPr txBox="1"/>
          <p:nvPr/>
        </p:nvSpPr>
        <p:spPr bwMode="auto">
          <a:xfrm>
            <a:off x="228600" y="903605"/>
            <a:ext cx="8054475" cy="4801314"/>
          </a:xfrm>
          <a:prstGeom prst="rect">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pPr>
              <a:defRPr/>
            </a:pPr>
            <a:r>
              <a:rPr lang="en-US" sz="2400" b="1" dirty="0">
                <a:latin typeface="Arial" charset="0"/>
                <a:cs typeface="Arial" charset="0"/>
              </a:rPr>
              <a:t>If a tenant is listed on the New Hires Report:</a:t>
            </a:r>
          </a:p>
          <a:p>
            <a:pPr marL="517525" indent="-517525">
              <a:spcBef>
                <a:spcPts val="0"/>
              </a:spcBef>
              <a:buFont typeface="+mj-lt"/>
              <a:buAutoNum type="arabicPeriod"/>
              <a:defRPr/>
            </a:pPr>
            <a:r>
              <a:rPr lang="en-US" sz="2400" u="sng" dirty="0">
                <a:solidFill>
                  <a:schemeClr val="tx1"/>
                </a:solidFill>
                <a:latin typeface="Arial" charset="0"/>
                <a:cs typeface="Arial" charset="0"/>
              </a:rPr>
              <a:t>Within 30 days </a:t>
            </a:r>
            <a:r>
              <a:rPr lang="en-US" sz="2400" dirty="0">
                <a:latin typeface="Arial" charset="0"/>
                <a:cs typeface="Arial" charset="0"/>
              </a:rPr>
              <a:t>resolve the issue</a:t>
            </a:r>
          </a:p>
          <a:p>
            <a:pPr marL="914400" indent="-401638">
              <a:spcBef>
                <a:spcPts val="0"/>
              </a:spcBef>
              <a:buFont typeface="Wingdings" panose="05000000000000000000" pitchFamily="2" charset="2"/>
              <a:buChar char="Ø"/>
              <a:defRPr/>
            </a:pPr>
            <a:r>
              <a:rPr lang="en-US" sz="2200" dirty="0">
                <a:latin typeface="Arial" charset="0"/>
                <a:cs typeface="Arial" charset="0"/>
              </a:rPr>
              <a:t>Review the detail report and tenant file to determine if tenant has already reported the change and the necessary recertifications processed</a:t>
            </a:r>
          </a:p>
          <a:p>
            <a:pPr marL="1260475" lvl="2" indent="-346075">
              <a:spcBef>
                <a:spcPts val="0"/>
              </a:spcBef>
              <a:buFont typeface="Arial" panose="020B0604020202020204" pitchFamily="34" charset="0"/>
              <a:buChar char="•"/>
              <a:defRPr/>
            </a:pPr>
            <a:r>
              <a:rPr lang="en-US" sz="2000" dirty="0">
                <a:latin typeface="Arial" charset="0"/>
                <a:cs typeface="Arial" charset="0"/>
              </a:rPr>
              <a:t>If tenant has already reported the income and necessary recertifications/corrections processed, then notate the report accordingly </a:t>
            </a:r>
          </a:p>
          <a:p>
            <a:pPr marL="860425" lvl="1" indent="-342900">
              <a:spcBef>
                <a:spcPts val="0"/>
              </a:spcBef>
              <a:buFont typeface="Wingdings" panose="05000000000000000000" pitchFamily="2" charset="2"/>
              <a:buChar char="Ø"/>
              <a:defRPr/>
            </a:pPr>
            <a:r>
              <a:rPr lang="en-US" sz="2400" dirty="0">
                <a:latin typeface="Arial" charset="0"/>
                <a:cs typeface="Arial" charset="0"/>
              </a:rPr>
              <a:t>If tenant has not already reported the income, then a follow up/investigation must be completed</a:t>
            </a:r>
          </a:p>
          <a:p>
            <a:pPr marL="860425" lvl="1" indent="-342900">
              <a:spcBef>
                <a:spcPts val="0"/>
              </a:spcBef>
              <a:buFont typeface="Wingdings" panose="05000000000000000000" pitchFamily="2" charset="2"/>
              <a:buChar char="Ø"/>
              <a:defRPr/>
            </a:pPr>
            <a:r>
              <a:rPr lang="en-US" sz="2200" dirty="0">
                <a:latin typeface="Arial" charset="0"/>
                <a:cs typeface="Arial" charset="0"/>
              </a:rPr>
              <a:t>Contact the tenant with written notice and give them 10 days to report to the office discuss</a:t>
            </a:r>
          </a:p>
          <a:p>
            <a:pPr marL="1260475" lvl="1" indent="-342900" defTabSz="1260475">
              <a:spcBef>
                <a:spcPts val="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See HUD Handbook 4350.3 Chapter 7, Exhibit 7-7 for a sample letter</a:t>
            </a:r>
          </a:p>
        </p:txBody>
      </p:sp>
    </p:spTree>
    <p:extLst>
      <p:ext uri="{BB962C8B-B14F-4D97-AF65-F5344CB8AC3E}">
        <p14:creationId xmlns:p14="http://schemas.microsoft.com/office/powerpoint/2010/main" val="7950927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p:txBody>
          <a:bodyPr/>
          <a:lstStyle/>
          <a:p>
            <a:r>
              <a:rPr lang="en-US" b="1" dirty="0">
                <a:solidFill>
                  <a:srgbClr val="0070C0"/>
                </a:solidFill>
                <a:latin typeface="Arial" panose="020B0604020202020204" pitchFamily="34" charset="0"/>
                <a:cs typeface="Arial" panose="020B0604020202020204" pitchFamily="34" charset="0"/>
              </a:rPr>
              <a:t>New Hires Report – level 3 &amp; 4 </a:t>
            </a:r>
            <a:br>
              <a:rPr lang="en-US" b="1" dirty="0">
                <a:solidFill>
                  <a:srgbClr val="00B0F0"/>
                </a:solidFill>
                <a:latin typeface="Verdana"/>
                <a:cs typeface="Verdana"/>
              </a:rPr>
            </a:br>
            <a:endParaRPr lang="en-US" dirty="0">
              <a:solidFill>
                <a:srgbClr val="00B0F0"/>
              </a:solidFill>
            </a:endParaRPr>
          </a:p>
        </p:txBody>
      </p:sp>
      <p:sp>
        <p:nvSpPr>
          <p:cNvPr id="37" name="TextBox 36"/>
          <p:cNvSpPr txBox="1"/>
          <p:nvPr/>
        </p:nvSpPr>
        <p:spPr bwMode="auto">
          <a:xfrm>
            <a:off x="381000" y="781348"/>
            <a:ext cx="8054475" cy="5724644"/>
          </a:xfrm>
          <a:prstGeom prst="rect">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pPr marL="803275" lvl="1" indent="-457200">
              <a:spcBef>
                <a:spcPts val="0"/>
              </a:spcBef>
              <a:buFont typeface="Wingdings" panose="05000000000000000000" pitchFamily="2" charset="2"/>
              <a:buChar char="Ø"/>
              <a:defRPr/>
            </a:pPr>
            <a:r>
              <a:rPr lang="en-US" sz="2200" dirty="0">
                <a:latin typeface="Arial" panose="020B0604020202020204" pitchFamily="34" charset="0"/>
                <a:cs typeface="Arial" panose="020B0604020202020204" pitchFamily="34" charset="0"/>
              </a:rPr>
              <a:t>If tenant does not respond within 10 calendar days:</a:t>
            </a:r>
          </a:p>
          <a:p>
            <a:pPr marL="1260475" indent="-457200">
              <a:buFont typeface="Arial" panose="020B0604020202020204" pitchFamily="34" charset="0"/>
              <a:buChar char="•"/>
              <a:defRPr/>
            </a:pPr>
            <a:r>
              <a:rPr lang="en-US" sz="2000" dirty="0">
                <a:latin typeface="Arial" panose="020B0604020202020204" pitchFamily="34" charset="0"/>
                <a:cs typeface="Arial" panose="020B0604020202020204" pitchFamily="34" charset="0"/>
              </a:rPr>
              <a:t>Assistance must be terminated effective the first rent period following the 10-day notice period (See sample notice provided in HUD Handbook 4350.3 Exhibit 7-8) </a:t>
            </a:r>
          </a:p>
          <a:p>
            <a:pPr marL="1260475" indent="-457200">
              <a:buFont typeface="Arial" panose="020B0604020202020204" pitchFamily="34" charset="0"/>
              <a:buChar char="•"/>
              <a:defRPr/>
            </a:pPr>
            <a:r>
              <a:rPr lang="en-US" sz="2000" dirty="0">
                <a:latin typeface="Arial" panose="020B0604020202020204" pitchFamily="34" charset="0"/>
                <a:cs typeface="Arial" panose="020B0604020202020204" pitchFamily="34" charset="0"/>
              </a:rPr>
              <a:t>If the tenant subsequently submits the required information, the owner must reduce the tenant’s rent on the first of the following month based on verifications of income obtained</a:t>
            </a:r>
          </a:p>
          <a:p>
            <a:pPr marL="803275" lvl="1" indent="-406400">
              <a:spcBef>
                <a:spcPts val="0"/>
              </a:spcBef>
              <a:buFont typeface="Wingdings" panose="05000000000000000000" pitchFamily="2" charset="2"/>
              <a:buChar char="Ø"/>
              <a:defRPr/>
            </a:pPr>
            <a:r>
              <a:rPr lang="en-US" sz="2200" dirty="0">
                <a:latin typeface="Arial" charset="0"/>
                <a:cs typeface="Arial" charset="0"/>
              </a:rPr>
              <a:t>If tenant responds and </a:t>
            </a:r>
            <a:r>
              <a:rPr lang="en-US" sz="2200" b="1" u="sng" dirty="0">
                <a:latin typeface="Arial" charset="0"/>
                <a:cs typeface="Arial" charset="0"/>
              </a:rPr>
              <a:t>confirms</a:t>
            </a:r>
            <a:r>
              <a:rPr lang="en-US" sz="2200" dirty="0">
                <a:latin typeface="Arial" charset="0"/>
                <a:cs typeface="Arial" charset="0"/>
              </a:rPr>
              <a:t> the information is correct:</a:t>
            </a:r>
          </a:p>
          <a:p>
            <a:pPr marL="1260475" lvl="2" indent="-406400">
              <a:spcBef>
                <a:spcPts val="0"/>
              </a:spcBef>
              <a:buFont typeface="Arial" pitchFamily="34" charset="0"/>
              <a:buChar char="•"/>
              <a:defRPr/>
            </a:pPr>
            <a:r>
              <a:rPr lang="en-US" sz="2000" dirty="0">
                <a:latin typeface="Arial" charset="0"/>
                <a:cs typeface="Arial" charset="0"/>
              </a:rPr>
              <a:t>Obtain verification and if income increased by more than $200 a month, process an IR 50059 and/or make corrections to affected certifications retroactive to 1</a:t>
            </a:r>
            <a:r>
              <a:rPr lang="en-US" sz="2000" baseline="30000" dirty="0">
                <a:latin typeface="Arial" charset="0"/>
                <a:cs typeface="Arial" charset="0"/>
              </a:rPr>
              <a:t>st</a:t>
            </a:r>
            <a:r>
              <a:rPr lang="en-US" sz="2000" dirty="0">
                <a:latin typeface="Arial" charset="0"/>
                <a:cs typeface="Arial" charset="0"/>
              </a:rPr>
              <a:t> of the month following the hire date for unreported income</a:t>
            </a:r>
          </a:p>
          <a:p>
            <a:pPr marL="1260475" lvl="2" indent="-406400">
              <a:spcBef>
                <a:spcPts val="0"/>
              </a:spcBef>
              <a:buFont typeface="Arial" pitchFamily="34" charset="0"/>
              <a:buChar char="•"/>
              <a:defRPr/>
            </a:pPr>
            <a:r>
              <a:rPr lang="en-US" sz="2000" dirty="0">
                <a:latin typeface="Arial" charset="0"/>
                <a:cs typeface="Arial" charset="0"/>
              </a:rPr>
              <a:t>Tenant must payback any overpayment in assistance resulting from unreported income</a:t>
            </a:r>
          </a:p>
          <a:p>
            <a:pPr marL="1260475" lvl="3" indent="-406400">
              <a:spcBef>
                <a:spcPts val="0"/>
              </a:spcBef>
              <a:buFont typeface="Arial" pitchFamily="34" charset="0"/>
              <a:buChar char="•"/>
              <a:defRPr/>
            </a:pPr>
            <a:r>
              <a:rPr lang="en-US" sz="2000" dirty="0">
                <a:latin typeface="Arial" charset="0"/>
                <a:cs typeface="Arial" charset="0"/>
              </a:rPr>
              <a:t>Allow tenant to enter into a repayment agreement                        if needed</a:t>
            </a:r>
          </a:p>
        </p:txBody>
      </p:sp>
      <p:sp>
        <p:nvSpPr>
          <p:cNvPr id="4" name="TextBox 3">
            <a:extLst>
              <a:ext uri="{FF2B5EF4-FFF2-40B4-BE49-F238E27FC236}">
                <a16:creationId xmlns:a16="http://schemas.microsoft.com/office/drawing/2014/main" id="{B14D5BD1-881E-4F96-8750-5C066496DBC4}"/>
              </a:ext>
            </a:extLst>
          </p:cNvPr>
          <p:cNvSpPr txBox="1"/>
          <p:nvPr/>
        </p:nvSpPr>
        <p:spPr bwMode="auto">
          <a:xfrm>
            <a:off x="76200" y="5984319"/>
            <a:ext cx="6934200" cy="830997"/>
          </a:xfrm>
          <a:prstGeom prst="rect">
            <a:avLst/>
          </a:prstGeom>
          <a:gradFill flip="none" rotWithShape="1">
            <a:gsLst>
              <a:gs pos="0">
                <a:schemeClr val="accent5"/>
              </a:gs>
              <a:gs pos="48000">
                <a:schemeClr val="accent1">
                  <a:lumMod val="97000"/>
                  <a:lumOff val="3000"/>
                </a:schemeClr>
              </a:gs>
              <a:gs pos="100000">
                <a:schemeClr val="accent1">
                  <a:lumMod val="60000"/>
                  <a:lumOff val="40000"/>
                </a:schemeClr>
              </a:gs>
            </a:gsLst>
            <a:lin ang="10800000" scaled="1"/>
            <a:tileRect/>
          </a:gradFill>
          <a:ln>
            <a:noFill/>
          </a:ln>
          <a:extLst>
            <a:ext uri="{91240B29-F687-4F45-9708-019B960494DF}">
              <a14:hiddenLine xmlns:a14="http://schemas.microsoft.com/office/drawing/2010/main" w="9525">
                <a:solidFill>
                  <a:srgbClr val="000000"/>
                </a:solidFill>
                <a:miter lim="800000"/>
                <a:headEnd/>
                <a:tailEnd/>
              </a14:hiddenLine>
            </a:ext>
          </a:extLst>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b" anchorCtr="0" compatLnSpc="1">
            <a:prstTxWarp prst="textNoShape">
              <a:avLst/>
            </a:prstTxWarp>
            <a:spAutoFit/>
          </a:bodyPr>
          <a:lstStyle/>
          <a:p>
            <a:r>
              <a:rPr lang="en-US" sz="2400" b="1" dirty="0">
                <a:solidFill>
                  <a:srgbClr val="00FFFF"/>
                </a:solidFill>
                <a:latin typeface="Arial" panose="020B0604020202020204" pitchFamily="34" charset="0"/>
                <a:cs typeface="Arial" panose="020B0604020202020204" pitchFamily="34" charset="0"/>
              </a:rPr>
              <a:t>Ea</a:t>
            </a:r>
            <a:r>
              <a:rPr lang="en-US" sz="2400" b="1" dirty="0">
                <a:solidFill>
                  <a:srgbClr val="FF99FF"/>
                </a:solidFill>
                <a:latin typeface="Arial" panose="020B0604020202020204" pitchFamily="34" charset="0"/>
                <a:cs typeface="Arial" panose="020B0604020202020204" pitchFamily="34" charset="0"/>
              </a:rPr>
              <a:t>st</a:t>
            </a:r>
            <a:r>
              <a:rPr lang="en-US" sz="2400" b="1" dirty="0">
                <a:solidFill>
                  <a:srgbClr val="CC66FF"/>
                </a:solidFill>
                <a:latin typeface="Arial" panose="020B0604020202020204" pitchFamily="34" charset="0"/>
                <a:cs typeface="Arial" panose="020B0604020202020204" pitchFamily="34" charset="0"/>
              </a:rPr>
              <a:t>er</a:t>
            </a:r>
            <a:r>
              <a:rPr lang="en-US" sz="2400" b="1" dirty="0">
                <a:latin typeface="Arial" panose="020B0604020202020204" pitchFamily="34" charset="0"/>
                <a:cs typeface="Arial" panose="020B0604020202020204" pitchFamily="34" charset="0"/>
              </a:rPr>
              <a:t> </a:t>
            </a:r>
            <a:r>
              <a:rPr lang="en-US" sz="2400" b="1" dirty="0">
                <a:solidFill>
                  <a:srgbClr val="66FF66"/>
                </a:solidFill>
                <a:latin typeface="Arial" panose="020B0604020202020204" pitchFamily="34" charset="0"/>
                <a:cs typeface="Arial" panose="020B0604020202020204" pitchFamily="34" charset="0"/>
              </a:rPr>
              <a:t>E</a:t>
            </a:r>
            <a:r>
              <a:rPr lang="en-US" sz="2400" b="1" dirty="0">
                <a:solidFill>
                  <a:srgbClr val="6699FF"/>
                </a:solidFill>
                <a:latin typeface="Arial" panose="020B0604020202020204" pitchFamily="34" charset="0"/>
                <a:cs typeface="Arial" panose="020B0604020202020204" pitchFamily="34" charset="0"/>
              </a:rPr>
              <a:t>g</a:t>
            </a:r>
            <a:r>
              <a:rPr lang="en-US" sz="2400" b="1" dirty="0">
                <a:solidFill>
                  <a:srgbClr val="F8A56C"/>
                </a:solidFill>
                <a:latin typeface="Arial" panose="020B0604020202020204" pitchFamily="34" charset="0"/>
                <a:cs typeface="Arial" panose="020B0604020202020204" pitchFamily="34" charset="0"/>
              </a:rPr>
              <a:t>g: </a:t>
            </a:r>
            <a:r>
              <a:rPr lang="en-US" sz="2400" dirty="0">
                <a:latin typeface="Arial" panose="020B0604020202020204" pitchFamily="34" charset="0"/>
                <a:cs typeface="Arial" panose="020B0604020202020204" pitchFamily="34" charset="0"/>
              </a:rPr>
              <a:t>Be aware of how HOTMA will change when an IR is required. </a:t>
            </a:r>
            <a:endParaRPr lang="en-US" sz="24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9585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p:txBody>
          <a:bodyPr/>
          <a:lstStyle/>
          <a:p>
            <a:r>
              <a:rPr lang="en-US" b="1" dirty="0">
                <a:solidFill>
                  <a:srgbClr val="0070C0"/>
                </a:solidFill>
                <a:latin typeface="Arial" panose="020B0604020202020204" pitchFamily="34" charset="0"/>
                <a:cs typeface="Arial" panose="020B0604020202020204" pitchFamily="34" charset="0"/>
              </a:rPr>
              <a:t>New Hires Report – Level 3 and 4</a:t>
            </a:r>
            <a:br>
              <a:rPr lang="en-US" b="1" dirty="0">
                <a:solidFill>
                  <a:srgbClr val="00B0F0"/>
                </a:solidFill>
                <a:latin typeface="Verdana"/>
                <a:cs typeface="Verdana"/>
              </a:rPr>
            </a:br>
            <a:endParaRPr lang="en-US" dirty="0">
              <a:solidFill>
                <a:srgbClr val="00B0F0"/>
              </a:solidFill>
            </a:endParaRPr>
          </a:p>
        </p:txBody>
      </p:sp>
      <p:sp>
        <p:nvSpPr>
          <p:cNvPr id="37" name="TextBox 36"/>
          <p:cNvSpPr txBox="1"/>
          <p:nvPr/>
        </p:nvSpPr>
        <p:spPr bwMode="auto">
          <a:xfrm>
            <a:off x="381000" y="990600"/>
            <a:ext cx="8054475" cy="3508653"/>
          </a:xfrm>
          <a:prstGeom prst="rect">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pPr marL="741363" lvl="1" indent="-406400">
              <a:spcBef>
                <a:spcPts val="0"/>
              </a:spcBef>
              <a:buFont typeface="Wingdings" panose="05000000000000000000" pitchFamily="2" charset="2"/>
              <a:buChar char="Ø"/>
              <a:defRPr/>
            </a:pPr>
            <a:r>
              <a:rPr lang="en-US" sz="2200" dirty="0">
                <a:latin typeface="Arial" charset="0"/>
                <a:cs typeface="Arial" charset="0"/>
              </a:rPr>
              <a:t>If tenant responds and </a:t>
            </a:r>
            <a:r>
              <a:rPr lang="en-US" sz="2200" b="1" u="sng" dirty="0">
                <a:latin typeface="Arial" charset="0"/>
                <a:cs typeface="Arial" charset="0"/>
              </a:rPr>
              <a:t>disputes</a:t>
            </a:r>
            <a:r>
              <a:rPr lang="en-US" sz="2200" dirty="0">
                <a:latin typeface="Arial" charset="0"/>
                <a:cs typeface="Arial" charset="0"/>
              </a:rPr>
              <a:t> the information in EIV:</a:t>
            </a:r>
          </a:p>
          <a:p>
            <a:pPr marL="1147763" lvl="2" indent="-406400">
              <a:spcBef>
                <a:spcPts val="0"/>
              </a:spcBef>
              <a:buFont typeface="Arial" pitchFamily="34" charset="0"/>
              <a:buChar char="•"/>
              <a:defRPr/>
            </a:pPr>
            <a:r>
              <a:rPr lang="en-US" sz="2000" dirty="0">
                <a:latin typeface="Arial" charset="0"/>
                <a:cs typeface="Arial" charset="0"/>
              </a:rPr>
              <a:t>Document the information obtained from the tenant</a:t>
            </a:r>
          </a:p>
          <a:p>
            <a:pPr marL="1147763" lvl="2" indent="-406400">
              <a:spcBef>
                <a:spcPts val="0"/>
              </a:spcBef>
              <a:buFont typeface="Arial" pitchFamily="34" charset="0"/>
              <a:buChar char="•"/>
              <a:defRPr/>
            </a:pPr>
            <a:r>
              <a:rPr lang="en-US" sz="2000" dirty="0">
                <a:latin typeface="Arial" charset="0"/>
                <a:cs typeface="Arial" charset="0"/>
              </a:rPr>
              <a:t>Obtain 3</a:t>
            </a:r>
            <a:r>
              <a:rPr lang="en-US" sz="2000" baseline="30000" dirty="0">
                <a:latin typeface="Arial" charset="0"/>
                <a:cs typeface="Arial" charset="0"/>
              </a:rPr>
              <a:t>rd</a:t>
            </a:r>
            <a:r>
              <a:rPr lang="en-US" sz="2000" dirty="0">
                <a:latin typeface="Arial" charset="0"/>
                <a:cs typeface="Arial" charset="0"/>
              </a:rPr>
              <a:t> party verification from employer </a:t>
            </a:r>
          </a:p>
          <a:p>
            <a:pPr marL="1147763" lvl="2" indent="-406400">
              <a:spcBef>
                <a:spcPts val="0"/>
              </a:spcBef>
              <a:buFont typeface="Arial" pitchFamily="34" charset="0"/>
              <a:buChar char="•"/>
              <a:defRPr/>
            </a:pPr>
            <a:r>
              <a:rPr lang="en-US" sz="2000" dirty="0">
                <a:latin typeface="Arial" charset="0"/>
                <a:cs typeface="Arial" charset="0"/>
              </a:rPr>
              <a:t>If tenant does have unreported income that is an increase of more than $200 a month: </a:t>
            </a:r>
          </a:p>
          <a:p>
            <a:pPr marL="1604963" lvl="2" indent="-406400">
              <a:spcBef>
                <a:spcPts val="0"/>
              </a:spcBef>
              <a:buFont typeface="Arial" pitchFamily="34" charset="0"/>
              <a:buChar char="•"/>
              <a:defRPr/>
            </a:pPr>
            <a:r>
              <a:rPr lang="en-US" sz="2000" dirty="0">
                <a:latin typeface="Arial" charset="0"/>
                <a:cs typeface="Arial" charset="0"/>
              </a:rPr>
              <a:t>process an IR 50059 and/or make corrections to affected certifications with effective dates retroactive to 1</a:t>
            </a:r>
            <a:r>
              <a:rPr lang="en-US" sz="2000" baseline="30000" dirty="0">
                <a:latin typeface="Arial" charset="0"/>
                <a:cs typeface="Arial" charset="0"/>
              </a:rPr>
              <a:t>st</a:t>
            </a:r>
            <a:r>
              <a:rPr lang="en-US" sz="2000" dirty="0">
                <a:latin typeface="Arial" charset="0"/>
                <a:cs typeface="Arial" charset="0"/>
              </a:rPr>
              <a:t> of the month following the hire date </a:t>
            </a:r>
          </a:p>
          <a:p>
            <a:pPr marL="1604963" lvl="2" indent="-406400">
              <a:spcBef>
                <a:spcPts val="0"/>
              </a:spcBef>
              <a:buFont typeface="Arial" pitchFamily="34" charset="0"/>
              <a:buChar char="•"/>
              <a:defRPr/>
            </a:pPr>
            <a:r>
              <a:rPr lang="en-US" sz="2000" dirty="0">
                <a:latin typeface="Arial" charset="0"/>
                <a:cs typeface="Arial" charset="0"/>
              </a:rPr>
              <a:t>Tenant must payback any overpayment in assistance resulting from unreported income</a:t>
            </a:r>
          </a:p>
          <a:p>
            <a:pPr marL="1604963" lvl="3" indent="-406400">
              <a:spcBef>
                <a:spcPts val="0"/>
              </a:spcBef>
              <a:buFont typeface="Arial" pitchFamily="34" charset="0"/>
              <a:buChar char="•"/>
              <a:defRPr/>
            </a:pPr>
            <a:r>
              <a:rPr lang="en-US" sz="2000" dirty="0">
                <a:latin typeface="Arial" charset="0"/>
                <a:cs typeface="Arial" charset="0"/>
              </a:rPr>
              <a:t>Allow tenant to enter into a repayment agreement</a:t>
            </a:r>
          </a:p>
        </p:txBody>
      </p:sp>
      <p:sp>
        <p:nvSpPr>
          <p:cNvPr id="4" name="TextBox 3">
            <a:extLst>
              <a:ext uri="{FF2B5EF4-FFF2-40B4-BE49-F238E27FC236}">
                <a16:creationId xmlns:a16="http://schemas.microsoft.com/office/drawing/2014/main" id="{79CA16D2-98D3-49A7-A099-F820C09D21A1}"/>
              </a:ext>
            </a:extLst>
          </p:cNvPr>
          <p:cNvSpPr txBox="1"/>
          <p:nvPr/>
        </p:nvSpPr>
        <p:spPr bwMode="auto">
          <a:xfrm>
            <a:off x="381000" y="4419600"/>
            <a:ext cx="6934200" cy="830997"/>
          </a:xfrm>
          <a:prstGeom prst="rect">
            <a:avLst/>
          </a:prstGeom>
          <a:gradFill flip="none" rotWithShape="1">
            <a:gsLst>
              <a:gs pos="0">
                <a:schemeClr val="accent5"/>
              </a:gs>
              <a:gs pos="48000">
                <a:schemeClr val="accent1">
                  <a:lumMod val="97000"/>
                  <a:lumOff val="3000"/>
                </a:schemeClr>
              </a:gs>
              <a:gs pos="100000">
                <a:schemeClr val="accent1">
                  <a:lumMod val="60000"/>
                  <a:lumOff val="40000"/>
                </a:schemeClr>
              </a:gs>
            </a:gsLst>
            <a:lin ang="10800000" scaled="1"/>
            <a:tileRect/>
          </a:gradFill>
          <a:ln>
            <a:noFill/>
          </a:ln>
          <a:extLst>
            <a:ext uri="{91240B29-F687-4F45-9708-019B960494DF}">
              <a14:hiddenLine xmlns:a14="http://schemas.microsoft.com/office/drawing/2010/main" w="9525">
                <a:solidFill>
                  <a:srgbClr val="000000"/>
                </a:solidFill>
                <a:miter lim="800000"/>
                <a:headEnd/>
                <a:tailEnd/>
              </a14:hiddenLine>
            </a:ext>
          </a:extLst>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b" anchorCtr="0" compatLnSpc="1">
            <a:prstTxWarp prst="textNoShape">
              <a:avLst/>
            </a:prstTxWarp>
            <a:spAutoFit/>
          </a:bodyPr>
          <a:lstStyle/>
          <a:p>
            <a:r>
              <a:rPr lang="en-US" sz="2400" b="1" dirty="0">
                <a:solidFill>
                  <a:srgbClr val="00FFFF"/>
                </a:solidFill>
                <a:latin typeface="Arial" panose="020B0604020202020204" pitchFamily="34" charset="0"/>
                <a:cs typeface="Arial" panose="020B0604020202020204" pitchFamily="34" charset="0"/>
              </a:rPr>
              <a:t>Ea</a:t>
            </a:r>
            <a:r>
              <a:rPr lang="en-US" sz="2400" b="1" dirty="0">
                <a:solidFill>
                  <a:srgbClr val="FF99FF"/>
                </a:solidFill>
                <a:latin typeface="Arial" panose="020B0604020202020204" pitchFamily="34" charset="0"/>
                <a:cs typeface="Arial" panose="020B0604020202020204" pitchFamily="34" charset="0"/>
              </a:rPr>
              <a:t>st</a:t>
            </a:r>
            <a:r>
              <a:rPr lang="en-US" sz="2400" b="1" dirty="0">
                <a:solidFill>
                  <a:srgbClr val="CC66FF"/>
                </a:solidFill>
                <a:latin typeface="Arial" panose="020B0604020202020204" pitchFamily="34" charset="0"/>
                <a:cs typeface="Arial" panose="020B0604020202020204" pitchFamily="34" charset="0"/>
              </a:rPr>
              <a:t>er</a:t>
            </a:r>
            <a:r>
              <a:rPr lang="en-US" sz="2400" b="1" dirty="0">
                <a:latin typeface="Arial" panose="020B0604020202020204" pitchFamily="34" charset="0"/>
                <a:cs typeface="Arial" panose="020B0604020202020204" pitchFamily="34" charset="0"/>
              </a:rPr>
              <a:t> </a:t>
            </a:r>
            <a:r>
              <a:rPr lang="en-US" sz="2400" b="1" dirty="0">
                <a:solidFill>
                  <a:srgbClr val="66FF66"/>
                </a:solidFill>
                <a:latin typeface="Arial" panose="020B0604020202020204" pitchFamily="34" charset="0"/>
                <a:cs typeface="Arial" panose="020B0604020202020204" pitchFamily="34" charset="0"/>
              </a:rPr>
              <a:t>E</a:t>
            </a:r>
            <a:r>
              <a:rPr lang="en-US" sz="2400" b="1" dirty="0">
                <a:solidFill>
                  <a:srgbClr val="6699FF"/>
                </a:solidFill>
                <a:latin typeface="Arial" panose="020B0604020202020204" pitchFamily="34" charset="0"/>
                <a:cs typeface="Arial" panose="020B0604020202020204" pitchFamily="34" charset="0"/>
              </a:rPr>
              <a:t>g</a:t>
            </a:r>
            <a:r>
              <a:rPr lang="en-US" sz="2400" b="1" dirty="0">
                <a:solidFill>
                  <a:srgbClr val="F8A56C"/>
                </a:solidFill>
                <a:latin typeface="Arial" panose="020B0604020202020204" pitchFamily="34" charset="0"/>
                <a:cs typeface="Arial" panose="020B0604020202020204" pitchFamily="34" charset="0"/>
              </a:rPr>
              <a:t>g: </a:t>
            </a:r>
            <a:r>
              <a:rPr lang="en-US" sz="2400" dirty="0">
                <a:latin typeface="Arial" panose="020B0604020202020204" pitchFamily="34" charset="0"/>
                <a:cs typeface="Arial" panose="020B0604020202020204" pitchFamily="34" charset="0"/>
              </a:rPr>
              <a:t>Be aware of how HOTMA will change when an IR is required. </a:t>
            </a:r>
            <a:endParaRPr lang="en-US" sz="24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5875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p:txBody>
          <a:bodyPr>
            <a:normAutofit fontScale="90000"/>
          </a:bodyPr>
          <a:lstStyle/>
          <a:p>
            <a:r>
              <a:rPr lang="en-US" b="1" dirty="0">
                <a:solidFill>
                  <a:srgbClr val="0070C0"/>
                </a:solidFill>
                <a:latin typeface="Arial" panose="020B0604020202020204" pitchFamily="34" charset="0"/>
                <a:cs typeface="Arial" panose="020B0604020202020204" pitchFamily="34" charset="0"/>
              </a:rPr>
              <a:t>Follow Up Level 3</a:t>
            </a:r>
            <a:br>
              <a:rPr lang="en-US" b="1" dirty="0">
                <a:solidFill>
                  <a:srgbClr val="0070C0"/>
                </a:solidFill>
                <a:latin typeface="Arial" panose="020B0604020202020204" pitchFamily="34" charset="0"/>
                <a:cs typeface="Arial" panose="020B0604020202020204" pitchFamily="34" charset="0"/>
              </a:rPr>
            </a:br>
            <a:r>
              <a:rPr lang="en-US" b="1" dirty="0">
                <a:solidFill>
                  <a:srgbClr val="00B0F0"/>
                </a:solidFill>
                <a:latin typeface="Verdana"/>
                <a:cs typeface="Verdana"/>
              </a:rPr>
              <a:t>POWER BOOST</a:t>
            </a:r>
            <a:br>
              <a:rPr lang="en-US" b="1" dirty="0">
                <a:solidFill>
                  <a:srgbClr val="00B0F0"/>
                </a:solidFill>
                <a:latin typeface="Verdana"/>
                <a:cs typeface="Verdana"/>
              </a:rPr>
            </a:br>
            <a:endParaRPr lang="en-US" dirty="0">
              <a:solidFill>
                <a:srgbClr val="00B0F0"/>
              </a:solidFill>
            </a:endParaRPr>
          </a:p>
        </p:txBody>
      </p:sp>
      <p:sp>
        <p:nvSpPr>
          <p:cNvPr id="37" name="TextBox 36"/>
          <p:cNvSpPr txBox="1"/>
          <p:nvPr/>
        </p:nvSpPr>
        <p:spPr bwMode="auto">
          <a:xfrm>
            <a:off x="447676" y="1175772"/>
            <a:ext cx="7543800" cy="2677656"/>
          </a:xfrm>
          <a:prstGeom prst="rect">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pPr marL="0" lvl="1">
              <a:spcBef>
                <a:spcPts val="0"/>
              </a:spcBef>
              <a:defRPr/>
            </a:pPr>
            <a:r>
              <a:rPr lang="en-US" sz="2800" dirty="0">
                <a:latin typeface="Arial" charset="0"/>
                <a:cs typeface="Arial" charset="0"/>
              </a:rPr>
              <a:t>What if the tenant responds and says I was working, but I am not anymore?</a:t>
            </a:r>
          </a:p>
          <a:p>
            <a:pPr marL="0" lvl="1">
              <a:spcBef>
                <a:spcPts val="0"/>
              </a:spcBef>
              <a:defRPr/>
            </a:pPr>
            <a:endParaRPr lang="en-US" sz="2800" dirty="0">
              <a:latin typeface="Arial" charset="0"/>
              <a:cs typeface="Arial" charset="0"/>
            </a:endParaRPr>
          </a:p>
          <a:p>
            <a:pPr marL="0" lvl="1">
              <a:spcBef>
                <a:spcPts val="0"/>
              </a:spcBef>
              <a:defRPr/>
            </a:pPr>
            <a:r>
              <a:rPr lang="en-US" sz="2800" dirty="0">
                <a:solidFill>
                  <a:srgbClr val="0070C0"/>
                </a:solidFill>
                <a:latin typeface="Arial" charset="0"/>
                <a:cs typeface="Arial" charset="0"/>
              </a:rPr>
              <a:t>Still need to investigate and verify start and end dates and wage amount.  Retroactive IR may still be required.  </a:t>
            </a:r>
          </a:p>
        </p:txBody>
      </p:sp>
      <p:sp>
        <p:nvSpPr>
          <p:cNvPr id="4" name="TextBox 3">
            <a:extLst>
              <a:ext uri="{FF2B5EF4-FFF2-40B4-BE49-F238E27FC236}">
                <a16:creationId xmlns:a16="http://schemas.microsoft.com/office/drawing/2014/main" id="{4E377B73-92E2-4836-BAEF-307CC001D092}"/>
              </a:ext>
            </a:extLst>
          </p:cNvPr>
          <p:cNvSpPr txBox="1"/>
          <p:nvPr/>
        </p:nvSpPr>
        <p:spPr bwMode="auto">
          <a:xfrm>
            <a:off x="447676" y="4038600"/>
            <a:ext cx="6934200" cy="830997"/>
          </a:xfrm>
          <a:prstGeom prst="rect">
            <a:avLst/>
          </a:prstGeom>
          <a:gradFill flip="none" rotWithShape="1">
            <a:gsLst>
              <a:gs pos="0">
                <a:schemeClr val="accent5"/>
              </a:gs>
              <a:gs pos="48000">
                <a:schemeClr val="accent1">
                  <a:lumMod val="97000"/>
                  <a:lumOff val="3000"/>
                </a:schemeClr>
              </a:gs>
              <a:gs pos="100000">
                <a:schemeClr val="accent1">
                  <a:lumMod val="60000"/>
                  <a:lumOff val="40000"/>
                </a:schemeClr>
              </a:gs>
            </a:gsLst>
            <a:lin ang="10800000" scaled="1"/>
            <a:tileRect/>
          </a:gradFill>
          <a:ln>
            <a:noFill/>
          </a:ln>
          <a:extLst>
            <a:ext uri="{91240B29-F687-4F45-9708-019B960494DF}">
              <a14:hiddenLine xmlns:a14="http://schemas.microsoft.com/office/drawing/2010/main" w="9525">
                <a:solidFill>
                  <a:srgbClr val="000000"/>
                </a:solidFill>
                <a:miter lim="800000"/>
                <a:headEnd/>
                <a:tailEnd/>
              </a14:hiddenLine>
            </a:ext>
          </a:extLst>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b" anchorCtr="0" compatLnSpc="1">
            <a:prstTxWarp prst="textNoShape">
              <a:avLst/>
            </a:prstTxWarp>
            <a:spAutoFit/>
          </a:bodyPr>
          <a:lstStyle/>
          <a:p>
            <a:r>
              <a:rPr lang="en-US" sz="2400" b="1" dirty="0">
                <a:solidFill>
                  <a:srgbClr val="00FFFF"/>
                </a:solidFill>
                <a:latin typeface="Arial" panose="020B0604020202020204" pitchFamily="34" charset="0"/>
                <a:cs typeface="Arial" panose="020B0604020202020204" pitchFamily="34" charset="0"/>
              </a:rPr>
              <a:t>Ea</a:t>
            </a:r>
            <a:r>
              <a:rPr lang="en-US" sz="2400" b="1" dirty="0">
                <a:solidFill>
                  <a:srgbClr val="FF99FF"/>
                </a:solidFill>
                <a:latin typeface="Arial" panose="020B0604020202020204" pitchFamily="34" charset="0"/>
                <a:cs typeface="Arial" panose="020B0604020202020204" pitchFamily="34" charset="0"/>
              </a:rPr>
              <a:t>st</a:t>
            </a:r>
            <a:r>
              <a:rPr lang="en-US" sz="2400" b="1" dirty="0">
                <a:solidFill>
                  <a:srgbClr val="CC66FF"/>
                </a:solidFill>
                <a:latin typeface="Arial" panose="020B0604020202020204" pitchFamily="34" charset="0"/>
                <a:cs typeface="Arial" panose="020B0604020202020204" pitchFamily="34" charset="0"/>
              </a:rPr>
              <a:t>er</a:t>
            </a:r>
            <a:r>
              <a:rPr lang="en-US" sz="2400" b="1" dirty="0">
                <a:latin typeface="Arial" panose="020B0604020202020204" pitchFamily="34" charset="0"/>
                <a:cs typeface="Arial" panose="020B0604020202020204" pitchFamily="34" charset="0"/>
              </a:rPr>
              <a:t> </a:t>
            </a:r>
            <a:r>
              <a:rPr lang="en-US" sz="2400" b="1" dirty="0">
                <a:solidFill>
                  <a:srgbClr val="66FF66"/>
                </a:solidFill>
                <a:latin typeface="Arial" panose="020B0604020202020204" pitchFamily="34" charset="0"/>
                <a:cs typeface="Arial" panose="020B0604020202020204" pitchFamily="34" charset="0"/>
              </a:rPr>
              <a:t>E</a:t>
            </a:r>
            <a:r>
              <a:rPr lang="en-US" sz="2400" b="1" dirty="0">
                <a:solidFill>
                  <a:srgbClr val="6699FF"/>
                </a:solidFill>
                <a:latin typeface="Arial" panose="020B0604020202020204" pitchFamily="34" charset="0"/>
                <a:cs typeface="Arial" panose="020B0604020202020204" pitchFamily="34" charset="0"/>
              </a:rPr>
              <a:t>g</a:t>
            </a:r>
            <a:r>
              <a:rPr lang="en-US" sz="2400" b="1" dirty="0">
                <a:solidFill>
                  <a:srgbClr val="F8A56C"/>
                </a:solidFill>
                <a:latin typeface="Arial" panose="020B0604020202020204" pitchFamily="34" charset="0"/>
                <a:cs typeface="Arial" panose="020B0604020202020204" pitchFamily="34" charset="0"/>
              </a:rPr>
              <a:t>g: </a:t>
            </a:r>
            <a:r>
              <a:rPr lang="en-US" sz="2400" dirty="0">
                <a:latin typeface="Arial" panose="020B0604020202020204" pitchFamily="34" charset="0"/>
                <a:cs typeface="Arial" panose="020B0604020202020204" pitchFamily="34" charset="0"/>
              </a:rPr>
              <a:t>Be aware of how HOTMA will change when an IR is required. </a:t>
            </a:r>
            <a:endParaRPr lang="en-US" sz="24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2194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1000" fill="hold"/>
                                        <p:tgtEl>
                                          <p:spTgt spid="34"/>
                                        </p:tgtEl>
                                        <p:attrNameLst>
                                          <p:attrName>ppt_w</p:attrName>
                                        </p:attrNameLst>
                                      </p:cBhvr>
                                      <p:tavLst>
                                        <p:tav tm="0">
                                          <p:val>
                                            <p:fltVal val="0"/>
                                          </p:val>
                                        </p:tav>
                                        <p:tav tm="100000">
                                          <p:val>
                                            <p:strVal val="#ppt_w"/>
                                          </p:val>
                                        </p:tav>
                                      </p:tavLst>
                                    </p:anim>
                                    <p:anim calcmode="lin" valueType="num">
                                      <p:cBhvr>
                                        <p:cTn id="8" dur="1000" fill="hold"/>
                                        <p:tgtEl>
                                          <p:spTgt spid="34"/>
                                        </p:tgtEl>
                                        <p:attrNameLst>
                                          <p:attrName>ppt_h</p:attrName>
                                        </p:attrNameLst>
                                      </p:cBhvr>
                                      <p:tavLst>
                                        <p:tav tm="0">
                                          <p:val>
                                            <p:fltVal val="0"/>
                                          </p:val>
                                        </p:tav>
                                        <p:tav tm="100000">
                                          <p:val>
                                            <p:strVal val="#ppt_h"/>
                                          </p:val>
                                        </p:tav>
                                      </p:tavLst>
                                    </p:anim>
                                    <p:anim calcmode="lin" valueType="num">
                                      <p:cBhvr>
                                        <p:cTn id="9" dur="1000" fill="hold"/>
                                        <p:tgtEl>
                                          <p:spTgt spid="34"/>
                                        </p:tgtEl>
                                        <p:attrNameLst>
                                          <p:attrName>style.rotation</p:attrName>
                                        </p:attrNameLst>
                                      </p:cBhvr>
                                      <p:tavLst>
                                        <p:tav tm="0">
                                          <p:val>
                                            <p:fltVal val="90"/>
                                          </p:val>
                                        </p:tav>
                                        <p:tav tm="100000">
                                          <p:val>
                                            <p:fltVal val="0"/>
                                          </p:val>
                                        </p:tav>
                                      </p:tavLst>
                                    </p:anim>
                                    <p:animEffect transition="in" filter="fade">
                                      <p:cBhvr>
                                        <p:cTn id="10" dur="10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7">
                                            <p:txEl>
                                              <p:pRg st="2" end="2"/>
                                            </p:txEl>
                                          </p:spTgt>
                                        </p:tgtEl>
                                        <p:attrNameLst>
                                          <p:attrName>style.visibility</p:attrName>
                                        </p:attrNameLst>
                                      </p:cBhvr>
                                      <p:to>
                                        <p:strVal val="visible"/>
                                      </p:to>
                                    </p:set>
                                    <p:anim calcmode="lin" valueType="num">
                                      <p:cBhvr additive="base">
                                        <p:cTn id="21"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80">
                                          <p:stCondLst>
                                            <p:cond delay="0"/>
                                          </p:stCondLst>
                                        </p:cTn>
                                        <p:tgtEl>
                                          <p:spTgt spid="4"/>
                                        </p:tgtEl>
                                      </p:cBhvr>
                                    </p:animEffect>
                                    <p:anim calcmode="lin" valueType="num">
                                      <p:cBhvr>
                                        <p:cTn id="2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3" dur="26">
                                          <p:stCondLst>
                                            <p:cond delay="650"/>
                                          </p:stCondLst>
                                        </p:cTn>
                                        <p:tgtEl>
                                          <p:spTgt spid="4"/>
                                        </p:tgtEl>
                                      </p:cBhvr>
                                      <p:to x="100000" y="60000"/>
                                    </p:animScale>
                                    <p:animScale>
                                      <p:cBhvr>
                                        <p:cTn id="34" dur="166" decel="50000">
                                          <p:stCondLst>
                                            <p:cond delay="676"/>
                                          </p:stCondLst>
                                        </p:cTn>
                                        <p:tgtEl>
                                          <p:spTgt spid="4"/>
                                        </p:tgtEl>
                                      </p:cBhvr>
                                      <p:to x="100000" y="100000"/>
                                    </p:animScale>
                                    <p:animScale>
                                      <p:cBhvr>
                                        <p:cTn id="35" dur="26">
                                          <p:stCondLst>
                                            <p:cond delay="1312"/>
                                          </p:stCondLst>
                                        </p:cTn>
                                        <p:tgtEl>
                                          <p:spTgt spid="4"/>
                                        </p:tgtEl>
                                      </p:cBhvr>
                                      <p:to x="100000" y="80000"/>
                                    </p:animScale>
                                    <p:animScale>
                                      <p:cBhvr>
                                        <p:cTn id="36" dur="166" decel="50000">
                                          <p:stCondLst>
                                            <p:cond delay="1338"/>
                                          </p:stCondLst>
                                        </p:cTn>
                                        <p:tgtEl>
                                          <p:spTgt spid="4"/>
                                        </p:tgtEl>
                                      </p:cBhvr>
                                      <p:to x="100000" y="100000"/>
                                    </p:animScale>
                                    <p:animScale>
                                      <p:cBhvr>
                                        <p:cTn id="37" dur="26">
                                          <p:stCondLst>
                                            <p:cond delay="1642"/>
                                          </p:stCondLst>
                                        </p:cTn>
                                        <p:tgtEl>
                                          <p:spTgt spid="4"/>
                                        </p:tgtEl>
                                      </p:cBhvr>
                                      <p:to x="100000" y="90000"/>
                                    </p:animScale>
                                    <p:animScale>
                                      <p:cBhvr>
                                        <p:cTn id="38" dur="166" decel="50000">
                                          <p:stCondLst>
                                            <p:cond delay="1668"/>
                                          </p:stCondLst>
                                        </p:cTn>
                                        <p:tgtEl>
                                          <p:spTgt spid="4"/>
                                        </p:tgtEl>
                                      </p:cBhvr>
                                      <p:to x="100000" y="100000"/>
                                    </p:animScale>
                                    <p:animScale>
                                      <p:cBhvr>
                                        <p:cTn id="39" dur="26">
                                          <p:stCondLst>
                                            <p:cond delay="1808"/>
                                          </p:stCondLst>
                                        </p:cTn>
                                        <p:tgtEl>
                                          <p:spTgt spid="4"/>
                                        </p:tgtEl>
                                      </p:cBhvr>
                                      <p:to x="100000" y="95000"/>
                                    </p:animScale>
                                    <p:animScale>
                                      <p:cBhvr>
                                        <p:cTn id="4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7" grpId="0" animBg="1"/>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p:txBody>
          <a:bodyPr/>
          <a:lstStyle/>
          <a:p>
            <a:r>
              <a:rPr lang="en-US" b="1" dirty="0">
                <a:solidFill>
                  <a:srgbClr val="0070C0"/>
                </a:solidFill>
                <a:latin typeface="Arial" panose="020B0604020202020204" pitchFamily="34" charset="0"/>
                <a:cs typeface="Arial" panose="020B0604020202020204" pitchFamily="34" charset="0"/>
              </a:rPr>
              <a:t>New Hires Report – level 5</a:t>
            </a:r>
            <a:br>
              <a:rPr lang="en-US" b="1" dirty="0">
                <a:solidFill>
                  <a:srgbClr val="00B0F0"/>
                </a:solidFill>
                <a:latin typeface="Verdana"/>
                <a:cs typeface="Verdana"/>
              </a:rPr>
            </a:br>
            <a:endParaRPr lang="en-US" dirty="0">
              <a:solidFill>
                <a:srgbClr val="00B0F0"/>
              </a:solidFill>
            </a:endParaRPr>
          </a:p>
        </p:txBody>
      </p:sp>
      <p:sp>
        <p:nvSpPr>
          <p:cNvPr id="37" name="TextBox 36"/>
          <p:cNvSpPr txBox="1"/>
          <p:nvPr/>
        </p:nvSpPr>
        <p:spPr bwMode="auto">
          <a:xfrm>
            <a:off x="304800" y="1066800"/>
            <a:ext cx="8054475" cy="3046988"/>
          </a:xfrm>
          <a:prstGeom prst="rect">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pPr marL="517525" indent="-517525">
              <a:spcBef>
                <a:spcPts val="0"/>
              </a:spcBef>
              <a:buFontTx/>
              <a:buAutoNum type="arabicPeriod" startAt="2"/>
              <a:defRPr/>
            </a:pPr>
            <a:r>
              <a:rPr lang="en-US" sz="2400" u="sng" dirty="0">
                <a:solidFill>
                  <a:schemeClr val="tx1"/>
                </a:solidFill>
                <a:latin typeface="Arial" charset="0"/>
                <a:cs typeface="Arial" charset="0"/>
              </a:rPr>
              <a:t>Notate on the New Hires Summary Report </a:t>
            </a:r>
            <a:r>
              <a:rPr lang="en-US" sz="2400" dirty="0">
                <a:solidFill>
                  <a:schemeClr val="tx1"/>
                </a:solidFill>
                <a:latin typeface="Arial" charset="0"/>
                <a:cs typeface="Arial" charset="0"/>
              </a:rPr>
              <a:t> </a:t>
            </a:r>
            <a:r>
              <a:rPr lang="en-US" sz="2400" dirty="0">
                <a:latin typeface="Arial" charset="0"/>
                <a:cs typeface="Arial" charset="0"/>
              </a:rPr>
              <a:t>for each tenant listed as to the action taken or reason for tenant being on the report </a:t>
            </a:r>
          </a:p>
          <a:p>
            <a:pPr marL="517525" indent="-517525">
              <a:spcBef>
                <a:spcPts val="0"/>
              </a:spcBef>
              <a:buFontTx/>
              <a:buAutoNum type="arabicPeriod" startAt="2"/>
              <a:defRPr/>
            </a:pPr>
            <a:r>
              <a:rPr lang="en-US" sz="2400" u="sng" dirty="0">
                <a:solidFill>
                  <a:schemeClr val="tx1"/>
                </a:solidFill>
                <a:latin typeface="Arial" charset="0"/>
                <a:cs typeface="Arial" charset="0"/>
              </a:rPr>
              <a:t>Maintain documentation </a:t>
            </a:r>
            <a:r>
              <a:rPr lang="en-US" sz="2400" dirty="0">
                <a:latin typeface="Arial" charset="0"/>
                <a:cs typeface="Arial" charset="0"/>
              </a:rPr>
              <a:t>of all follow up actions taken including file notes, notices and other contact with tenant, verifications, IR 50059 and/or corrected 50059s, repayment agreement, new hire detail report etc.</a:t>
            </a:r>
          </a:p>
        </p:txBody>
      </p:sp>
    </p:spTree>
    <p:extLst>
      <p:ext uri="{BB962C8B-B14F-4D97-AF65-F5344CB8AC3E}">
        <p14:creationId xmlns:p14="http://schemas.microsoft.com/office/powerpoint/2010/main" val="1949676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p:txBody>
          <a:bodyPr/>
          <a:lstStyle/>
          <a:p>
            <a:r>
              <a:rPr lang="en-US" b="1" dirty="0">
                <a:solidFill>
                  <a:srgbClr val="0070C0"/>
                </a:solidFill>
                <a:latin typeface="Arial" panose="020B0604020202020204" pitchFamily="34" charset="0"/>
                <a:cs typeface="Arial" panose="020B0604020202020204" pitchFamily="34" charset="0"/>
              </a:rPr>
              <a:t>Multiple Subsidy Report – Level 2</a:t>
            </a:r>
            <a:br>
              <a:rPr lang="en-US" b="1" dirty="0">
                <a:solidFill>
                  <a:srgbClr val="00B0F0"/>
                </a:solidFill>
                <a:latin typeface="Verdana"/>
                <a:cs typeface="Verdana"/>
              </a:rPr>
            </a:br>
            <a:endParaRPr lang="en-US" dirty="0">
              <a:solidFill>
                <a:srgbClr val="00B0F0"/>
              </a:solidFill>
            </a:endParaRPr>
          </a:p>
        </p:txBody>
      </p:sp>
      <p:sp>
        <p:nvSpPr>
          <p:cNvPr id="37" name="TextBox 36"/>
          <p:cNvSpPr txBox="1"/>
          <p:nvPr/>
        </p:nvSpPr>
        <p:spPr bwMode="auto">
          <a:xfrm>
            <a:off x="381000" y="1143000"/>
            <a:ext cx="8054475" cy="3816429"/>
          </a:xfrm>
          <a:prstGeom prst="rect">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pPr>
              <a:defRPr/>
            </a:pPr>
            <a:r>
              <a:rPr lang="en-US" sz="3200" b="1" dirty="0">
                <a:latin typeface="Arial" charset="0"/>
                <a:cs typeface="Arial" charset="0"/>
              </a:rPr>
              <a:t>Multiple Subsidy Report</a:t>
            </a:r>
          </a:p>
          <a:p>
            <a:pPr marL="512763" indent="-457200">
              <a:buFont typeface="Arial" pitchFamily="34" charset="0"/>
              <a:buChar char="•"/>
              <a:defRPr/>
            </a:pPr>
            <a:r>
              <a:rPr lang="en-US" sz="2600" dirty="0">
                <a:latin typeface="Arial" charset="0"/>
                <a:cs typeface="Arial" charset="0"/>
              </a:rPr>
              <a:t>Identifies tenants who </a:t>
            </a:r>
            <a:r>
              <a:rPr lang="en-US" sz="2600" u="sng" dirty="0">
                <a:latin typeface="Arial" charset="0"/>
                <a:cs typeface="Arial" charset="0"/>
              </a:rPr>
              <a:t>may</a:t>
            </a:r>
            <a:r>
              <a:rPr lang="en-US" sz="2600" dirty="0">
                <a:latin typeface="Arial" charset="0"/>
                <a:cs typeface="Arial" charset="0"/>
              </a:rPr>
              <a:t> be receiving assistance at another property</a:t>
            </a:r>
          </a:p>
          <a:p>
            <a:pPr marL="512763" indent="-457200">
              <a:buFont typeface="Arial" pitchFamily="34" charset="0"/>
              <a:buChar char="•"/>
              <a:defRPr/>
            </a:pPr>
            <a:r>
              <a:rPr lang="en-US" sz="2600" dirty="0">
                <a:solidFill>
                  <a:schemeClr val="tx1"/>
                </a:solidFill>
                <a:latin typeface="Arial" charset="0"/>
                <a:cs typeface="Arial" charset="0"/>
              </a:rPr>
              <a:t>MUST generate this report at least quarterly </a:t>
            </a:r>
            <a:r>
              <a:rPr lang="en-US" sz="2600" dirty="0">
                <a:latin typeface="Arial" charset="0"/>
                <a:cs typeface="Arial" charset="0"/>
              </a:rPr>
              <a:t>(or more frequently </a:t>
            </a:r>
            <a:r>
              <a:rPr lang="en-US" sz="2600" u="sng" dirty="0">
                <a:latin typeface="Arial" charset="0"/>
                <a:cs typeface="Arial" charset="0"/>
              </a:rPr>
              <a:t>as outlined in the Owner/Agent’s EIV procedures</a:t>
            </a:r>
            <a:r>
              <a:rPr lang="en-US" sz="2600" dirty="0">
                <a:latin typeface="Arial" charset="0"/>
                <a:cs typeface="Arial" charset="0"/>
              </a:rPr>
              <a:t>)</a:t>
            </a:r>
          </a:p>
          <a:p>
            <a:pPr marL="512763" indent="-457200">
              <a:buFont typeface="Arial" pitchFamily="34" charset="0"/>
              <a:buChar char="•"/>
              <a:defRPr/>
            </a:pPr>
            <a:r>
              <a:rPr lang="en-US" sz="2600" dirty="0">
                <a:latin typeface="Arial" charset="0"/>
                <a:cs typeface="Arial" charset="0"/>
              </a:rPr>
              <a:t>HUD Handbook 4350.3 Chapter 9, 9-12 B. provides guidance on how to use this report</a:t>
            </a:r>
          </a:p>
          <a:p>
            <a:pPr marL="55563">
              <a:defRPr/>
            </a:pPr>
            <a:endParaRPr lang="en-US" sz="2800" dirty="0">
              <a:latin typeface="Arial" charset="0"/>
              <a:cs typeface="Arial" charset="0"/>
            </a:endParaRPr>
          </a:p>
        </p:txBody>
      </p:sp>
    </p:spTree>
    <p:extLst>
      <p:ext uri="{BB962C8B-B14F-4D97-AF65-F5344CB8AC3E}">
        <p14:creationId xmlns:p14="http://schemas.microsoft.com/office/powerpoint/2010/main" val="32204543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p:txBody>
          <a:bodyPr/>
          <a:lstStyle/>
          <a:p>
            <a:r>
              <a:rPr lang="en-US" b="1" dirty="0">
                <a:solidFill>
                  <a:srgbClr val="0070C0"/>
                </a:solidFill>
                <a:latin typeface="Arial" panose="020B0604020202020204" pitchFamily="34" charset="0"/>
                <a:cs typeface="Arial" panose="020B0604020202020204" pitchFamily="34" charset="0"/>
              </a:rPr>
              <a:t>Multiple Subsidy Report – Level 1 </a:t>
            </a:r>
            <a:br>
              <a:rPr lang="en-US" b="1" dirty="0">
                <a:solidFill>
                  <a:srgbClr val="00B0F0"/>
                </a:solidFill>
                <a:latin typeface="Verdana"/>
                <a:cs typeface="Verdana"/>
              </a:rPr>
            </a:br>
            <a:endParaRPr lang="en-US" dirty="0">
              <a:solidFill>
                <a:srgbClr val="00B0F0"/>
              </a:solidFill>
            </a:endParaRPr>
          </a:p>
        </p:txBody>
      </p:sp>
      <p:sp>
        <p:nvSpPr>
          <p:cNvPr id="6" name="TextBox 5"/>
          <p:cNvSpPr txBox="1"/>
          <p:nvPr/>
        </p:nvSpPr>
        <p:spPr bwMode="auto">
          <a:xfrm>
            <a:off x="287866" y="1079828"/>
            <a:ext cx="7756524" cy="523220"/>
          </a:xfrm>
          <a:prstGeom prst="rect">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pPr marL="0" indent="0">
              <a:buNone/>
            </a:pPr>
            <a:r>
              <a:rPr lang="en-US" altLang="en-US" sz="2800" b="1" dirty="0">
                <a:latin typeface="Arial" panose="020B0604020202020204" pitchFamily="34" charset="0"/>
                <a:cs typeface="Arial" panose="020B0604020202020204" pitchFamily="34" charset="0"/>
              </a:rPr>
              <a:t>You have run the report, what now?</a:t>
            </a:r>
          </a:p>
        </p:txBody>
      </p:sp>
      <p:sp>
        <p:nvSpPr>
          <p:cNvPr id="8" name="TextBox 7"/>
          <p:cNvSpPr txBox="1"/>
          <p:nvPr/>
        </p:nvSpPr>
        <p:spPr>
          <a:xfrm>
            <a:off x="5862751" y="2016453"/>
            <a:ext cx="2971800" cy="4228850"/>
          </a:xfrm>
          <a:prstGeom prst="rect">
            <a:avLst/>
          </a:prstGeom>
          <a:noFill/>
        </p:spPr>
        <p:txBody>
          <a:bodyPr wrap="square" rtlCol="0">
            <a:spAutoFit/>
          </a:bodyPr>
          <a:lstStyle/>
          <a:p>
            <a:pPr marL="342900" indent="-342900">
              <a:buFont typeface="Wingdings" panose="05000000000000000000" pitchFamily="2" charset="2"/>
              <a:buChar char="Ø"/>
            </a:pPr>
            <a:r>
              <a:rPr lang="en-US" altLang="en-US" sz="2200" dirty="0">
                <a:cs typeface="Arial" panose="020B0604020202020204" pitchFamily="34" charset="0"/>
              </a:rPr>
              <a:t>Print the screen with </a:t>
            </a:r>
            <a:r>
              <a:rPr lang="en-US" altLang="en-US" sz="2200" b="1" u="sng" dirty="0">
                <a:cs typeface="Arial" panose="020B0604020202020204" pitchFamily="34" charset="0"/>
              </a:rPr>
              <a:t>summary report tab </a:t>
            </a:r>
            <a:r>
              <a:rPr lang="en-US" altLang="en-US" sz="2200" u="sng" dirty="0">
                <a:cs typeface="Arial" panose="020B0604020202020204" pitchFamily="34" charset="0"/>
              </a:rPr>
              <a:t>for master file </a:t>
            </a:r>
          </a:p>
          <a:p>
            <a:pPr marL="396875" lvl="2" indent="-396875">
              <a:spcBef>
                <a:spcPct val="20000"/>
              </a:spcBef>
              <a:buFont typeface="Wingdings" panose="05000000000000000000" pitchFamily="2" charset="2"/>
              <a:buChar char="Ø"/>
              <a:defRPr/>
            </a:pPr>
            <a:r>
              <a:rPr lang="en-US" sz="2200" u="sng" kern="0" dirty="0">
                <a:latin typeface="Arial" charset="0"/>
                <a:cs typeface="Arial" charset="0"/>
              </a:rPr>
              <a:t>If 0 households</a:t>
            </a:r>
            <a:r>
              <a:rPr lang="en-US" sz="2200" kern="0" dirty="0">
                <a:latin typeface="Arial" charset="0"/>
                <a:cs typeface="Arial" charset="0"/>
              </a:rPr>
              <a:t> listed, </a:t>
            </a:r>
            <a:r>
              <a:rPr lang="en-US" sz="2200" u="sng" kern="0" dirty="0">
                <a:latin typeface="Arial" charset="0"/>
                <a:cs typeface="Arial" charset="0"/>
              </a:rPr>
              <a:t>print the 0 results screen </a:t>
            </a:r>
            <a:r>
              <a:rPr lang="en-US" sz="2200" kern="0" dirty="0">
                <a:latin typeface="Arial" charset="0"/>
                <a:cs typeface="Arial" charset="0"/>
              </a:rPr>
              <a:t>as your report to place in the  master file </a:t>
            </a:r>
          </a:p>
          <a:p>
            <a:pPr marL="342900" lvl="2" indent="-342900">
              <a:spcBef>
                <a:spcPct val="20000"/>
              </a:spcBef>
              <a:buFont typeface="Arial" panose="020B0604020202020204" pitchFamily="34" charset="0"/>
              <a:buChar char="•"/>
              <a:defRPr/>
            </a:pPr>
            <a:endParaRPr lang="en-US" sz="2200" kern="0" dirty="0">
              <a:latin typeface="Arial" charset="0"/>
              <a:cs typeface="Arial" charset="0"/>
            </a:endParaRPr>
          </a:p>
          <a:p>
            <a:endParaRPr lang="en-US" dirty="0"/>
          </a:p>
        </p:txBody>
      </p:sp>
      <p:pic>
        <p:nvPicPr>
          <p:cNvPr id="11"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1704" y="2071660"/>
            <a:ext cx="5655183" cy="2620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 11"/>
          <p:cNvSpPr/>
          <p:nvPr/>
        </p:nvSpPr>
        <p:spPr>
          <a:xfrm>
            <a:off x="284230" y="3627411"/>
            <a:ext cx="1278332" cy="475164"/>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3" name="Straight Arrow Connector 12"/>
          <p:cNvCxnSpPr/>
          <p:nvPr/>
        </p:nvCxnSpPr>
        <p:spPr>
          <a:xfrm flipH="1">
            <a:off x="1645919" y="2278063"/>
            <a:ext cx="4260488" cy="145573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2421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p:txBody>
          <a:bodyPr/>
          <a:lstStyle/>
          <a:p>
            <a:r>
              <a:rPr lang="en-US" b="1" dirty="0">
                <a:solidFill>
                  <a:srgbClr val="0070C0"/>
                </a:solidFill>
                <a:latin typeface="Arial" panose="020B0604020202020204" pitchFamily="34" charset="0"/>
                <a:cs typeface="Arial" panose="020B0604020202020204" pitchFamily="34" charset="0"/>
              </a:rPr>
              <a:t>Multiple Subsidy Report – Level 2</a:t>
            </a:r>
            <a:br>
              <a:rPr lang="en-US" b="1" dirty="0">
                <a:solidFill>
                  <a:srgbClr val="00B0F0"/>
                </a:solidFill>
                <a:latin typeface="Verdana"/>
                <a:cs typeface="Verdana"/>
              </a:rPr>
            </a:br>
            <a:endParaRPr lang="en-US" dirty="0">
              <a:solidFill>
                <a:srgbClr val="00B0F0"/>
              </a:solidFill>
            </a:endParaRPr>
          </a:p>
        </p:txBody>
      </p:sp>
      <p:sp>
        <p:nvSpPr>
          <p:cNvPr id="6" name="TextBox 5"/>
          <p:cNvSpPr txBox="1"/>
          <p:nvPr/>
        </p:nvSpPr>
        <p:spPr bwMode="auto">
          <a:xfrm>
            <a:off x="287866" y="1079828"/>
            <a:ext cx="7756524" cy="523220"/>
          </a:xfrm>
          <a:prstGeom prst="rect">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pPr marL="0" indent="0">
              <a:buNone/>
            </a:pPr>
            <a:r>
              <a:rPr lang="en-US" altLang="en-US" sz="2800" b="1" dirty="0">
                <a:latin typeface="Arial" panose="020B0604020202020204" pitchFamily="34" charset="0"/>
                <a:cs typeface="Arial" panose="020B0604020202020204" pitchFamily="34" charset="0"/>
              </a:rPr>
              <a:t>You have run the report, what now?</a:t>
            </a:r>
          </a:p>
        </p:txBody>
      </p:sp>
      <p:sp>
        <p:nvSpPr>
          <p:cNvPr id="8" name="TextBox 7"/>
          <p:cNvSpPr txBox="1"/>
          <p:nvPr/>
        </p:nvSpPr>
        <p:spPr>
          <a:xfrm>
            <a:off x="5777829" y="2016453"/>
            <a:ext cx="2985171" cy="4161139"/>
          </a:xfrm>
          <a:prstGeom prst="rect">
            <a:avLst/>
          </a:prstGeom>
          <a:noFill/>
        </p:spPr>
        <p:txBody>
          <a:bodyPr wrap="square" rtlCol="0">
            <a:spAutoFit/>
          </a:bodyPr>
          <a:lstStyle/>
          <a:p>
            <a:pPr marL="396875" lvl="2" indent="-396875">
              <a:spcBef>
                <a:spcPct val="20000"/>
              </a:spcBef>
              <a:buFont typeface="Wingdings" panose="05000000000000000000" pitchFamily="2" charset="2"/>
              <a:buChar char="Ø"/>
              <a:defRPr/>
            </a:pPr>
            <a:r>
              <a:rPr lang="en-US" sz="2200" kern="0" dirty="0">
                <a:latin typeface="Arial" charset="0"/>
                <a:cs typeface="Arial" charset="0"/>
              </a:rPr>
              <a:t>The Detail Report tab will provide    the details of the member and where the member may be receiving subsidy, but does not print with page breaks between listed members </a:t>
            </a:r>
          </a:p>
          <a:p>
            <a:pPr marL="342900" lvl="2" indent="-342900">
              <a:spcBef>
                <a:spcPct val="20000"/>
              </a:spcBef>
              <a:buFont typeface="Wingdings" panose="05000000000000000000" pitchFamily="2" charset="2"/>
              <a:buChar char="Ø"/>
              <a:defRPr/>
            </a:pPr>
            <a:endParaRPr lang="en-US" sz="2200" kern="0" dirty="0">
              <a:latin typeface="Arial" charset="0"/>
              <a:cs typeface="Arial" charset="0"/>
            </a:endParaRPr>
          </a:p>
          <a:p>
            <a:endParaRPr lang="en-US" dirty="0"/>
          </a:p>
        </p:txBody>
      </p:sp>
      <p:pic>
        <p:nvPicPr>
          <p:cNvPr id="11"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1704" y="2071660"/>
            <a:ext cx="5655183" cy="2620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 11"/>
          <p:cNvSpPr/>
          <p:nvPr/>
        </p:nvSpPr>
        <p:spPr>
          <a:xfrm>
            <a:off x="1641566" y="3655714"/>
            <a:ext cx="1278332" cy="475164"/>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3" name="Straight Arrow Connector 12"/>
          <p:cNvCxnSpPr/>
          <p:nvPr/>
        </p:nvCxnSpPr>
        <p:spPr>
          <a:xfrm flipH="1">
            <a:off x="2819400" y="2278063"/>
            <a:ext cx="3117487" cy="14840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bwMode="auto">
          <a:xfrm>
            <a:off x="324661" y="5067375"/>
            <a:ext cx="5612226" cy="523220"/>
          </a:xfrm>
          <a:prstGeom prst="rect">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pPr marL="0" indent="0">
              <a:buNone/>
            </a:pPr>
            <a:r>
              <a:rPr lang="en-US" altLang="en-US" sz="2800" b="1" dirty="0">
                <a:latin typeface="Arial" panose="020B0604020202020204" pitchFamily="34" charset="0"/>
                <a:cs typeface="Arial" panose="020B0604020202020204" pitchFamily="34" charset="0"/>
              </a:rPr>
              <a:t>Good for working the report</a:t>
            </a:r>
          </a:p>
        </p:txBody>
      </p:sp>
    </p:spTree>
    <p:extLst>
      <p:ext uri="{BB962C8B-B14F-4D97-AF65-F5344CB8AC3E}">
        <p14:creationId xmlns:p14="http://schemas.microsoft.com/office/powerpoint/2010/main" val="3720140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p:txBody>
          <a:bodyPr/>
          <a:lstStyle/>
          <a:p>
            <a:r>
              <a:rPr lang="en-US" b="1" dirty="0">
                <a:solidFill>
                  <a:srgbClr val="0070C0"/>
                </a:solidFill>
                <a:latin typeface="Arial" panose="020B0604020202020204" pitchFamily="34" charset="0"/>
                <a:cs typeface="Arial" panose="020B0604020202020204" pitchFamily="34" charset="0"/>
              </a:rPr>
              <a:t>Multiple Subsidy Report – Level 1 and 2 </a:t>
            </a:r>
            <a:br>
              <a:rPr lang="en-US" b="1" dirty="0">
                <a:solidFill>
                  <a:srgbClr val="00B0F0"/>
                </a:solidFill>
                <a:latin typeface="Verdana"/>
                <a:cs typeface="Verdana"/>
              </a:rPr>
            </a:br>
            <a:endParaRPr lang="en-US" dirty="0">
              <a:solidFill>
                <a:srgbClr val="00B0F0"/>
              </a:solidFill>
            </a:endParaRPr>
          </a:p>
        </p:txBody>
      </p:sp>
      <p:sp>
        <p:nvSpPr>
          <p:cNvPr id="37" name="TextBox 36"/>
          <p:cNvSpPr txBox="1"/>
          <p:nvPr/>
        </p:nvSpPr>
        <p:spPr bwMode="auto">
          <a:xfrm>
            <a:off x="304800" y="1173135"/>
            <a:ext cx="8054475" cy="4382738"/>
          </a:xfrm>
          <a:prstGeom prst="rect">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pPr marL="396875" lvl="2" indent="-396875">
              <a:spcBef>
                <a:spcPct val="20000"/>
              </a:spcBef>
              <a:buFont typeface="Arial" pitchFamily="34" charset="0"/>
              <a:buChar char="•"/>
              <a:defRPr/>
            </a:pPr>
            <a:r>
              <a:rPr lang="en-US" sz="2200" kern="0" dirty="0">
                <a:latin typeface="Arial" charset="0"/>
                <a:cs typeface="Arial" charset="0"/>
              </a:rPr>
              <a:t>Since the Detail Report tab does not provide page breaks between listed tenants, it is not ideal for placing in tenant files; You will have to redact other tenant information</a:t>
            </a:r>
            <a:endParaRPr lang="en-US" sz="2200" u="sng" kern="0" dirty="0">
              <a:latin typeface="Arial" charset="0"/>
              <a:cs typeface="Arial" charset="0"/>
            </a:endParaRPr>
          </a:p>
          <a:p>
            <a:pPr marL="396875" lvl="2" indent="-396875">
              <a:spcBef>
                <a:spcPct val="20000"/>
              </a:spcBef>
              <a:buFont typeface="Arial" pitchFamily="34" charset="0"/>
              <a:buChar char="•"/>
              <a:defRPr/>
            </a:pPr>
            <a:r>
              <a:rPr lang="en-US" sz="2200" kern="0" dirty="0">
                <a:latin typeface="Arial" charset="0"/>
                <a:cs typeface="Arial" charset="0"/>
              </a:rPr>
              <a:t>Clicking on each name individually on the Summary Report will bring up individual Detail Reports, </a:t>
            </a:r>
            <a:r>
              <a:rPr lang="en-US" sz="2200" b="1" kern="0" dirty="0">
                <a:latin typeface="Arial" charset="0"/>
                <a:cs typeface="Arial" charset="0"/>
              </a:rPr>
              <a:t>but it is important to note </a:t>
            </a:r>
            <a:r>
              <a:rPr lang="en-US" sz="2200" u="sng" kern="0" dirty="0">
                <a:latin typeface="Arial" charset="0"/>
                <a:cs typeface="Arial" charset="0"/>
              </a:rPr>
              <a:t>while it will bring up the information about where the member is receiving subsidy it does not list the member when done this way</a:t>
            </a:r>
          </a:p>
          <a:p>
            <a:pPr marL="396875" lvl="2" indent="-396875">
              <a:spcBef>
                <a:spcPct val="20000"/>
              </a:spcBef>
              <a:buFont typeface="Arial" pitchFamily="34" charset="0"/>
              <a:buChar char="•"/>
              <a:defRPr/>
            </a:pPr>
            <a:r>
              <a:rPr lang="en-US" sz="2200" kern="0" dirty="0">
                <a:latin typeface="Arial" charset="0"/>
                <a:cs typeface="Arial" charset="0"/>
              </a:rPr>
              <a:t>Print a Detail Report for the tenant file to be maintained along with all follow up documentation (notices, verifications corrected 50059s etc.) </a:t>
            </a:r>
          </a:p>
          <a:p>
            <a:pPr marL="55563">
              <a:defRPr/>
            </a:pPr>
            <a:endParaRPr lang="en-US" sz="2800" dirty="0">
              <a:latin typeface="Arial" charset="0"/>
              <a:cs typeface="Arial" charset="0"/>
            </a:endParaRPr>
          </a:p>
        </p:txBody>
      </p:sp>
      <p:pic>
        <p:nvPicPr>
          <p:cNvPr id="4" name="Picture 4">
            <a:extLst>
              <a:ext uri="{FF2B5EF4-FFF2-40B4-BE49-F238E27FC236}">
                <a16:creationId xmlns:a16="http://schemas.microsoft.com/office/drawing/2014/main" id="{A4935564-9611-43EE-BB9A-FCCEDCB35EF2}"/>
              </a:ext>
            </a:extLst>
          </p:cNvPr>
          <p:cNvPicPr>
            <a:picLocks noChangeAspect="1"/>
          </p:cNvPicPr>
          <p:nvPr/>
        </p:nvPicPr>
        <p:blipFill rotWithShape="1">
          <a:blip r:embed="rId2">
            <a:extLst>
              <a:ext uri="{28A0092B-C50C-407E-A947-70E740481C1C}">
                <a14:useLocalDpi xmlns:a14="http://schemas.microsoft.com/office/drawing/2010/main" val="0"/>
              </a:ext>
            </a:extLst>
          </a:blip>
          <a:srcRect t="63711"/>
          <a:stretch/>
        </p:blipFill>
        <p:spPr bwMode="auto">
          <a:xfrm>
            <a:off x="1905000" y="5271749"/>
            <a:ext cx="6258531" cy="1052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a:extLst>
              <a:ext uri="{FF2B5EF4-FFF2-40B4-BE49-F238E27FC236}">
                <a16:creationId xmlns:a16="http://schemas.microsoft.com/office/drawing/2014/main" id="{31D50A97-B8D2-43A9-84CD-F6AF858D8B06}"/>
              </a:ext>
            </a:extLst>
          </p:cNvPr>
          <p:cNvCxnSpPr>
            <a:cxnSpLocks/>
          </p:cNvCxnSpPr>
          <p:nvPr/>
        </p:nvCxnSpPr>
        <p:spPr>
          <a:xfrm>
            <a:off x="746912" y="6019800"/>
            <a:ext cx="115808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 name="Oval 6">
            <a:extLst>
              <a:ext uri="{FF2B5EF4-FFF2-40B4-BE49-F238E27FC236}">
                <a16:creationId xmlns:a16="http://schemas.microsoft.com/office/drawing/2014/main" id="{D79DC4E1-7267-4254-AC02-D25011740C2A}"/>
              </a:ext>
            </a:extLst>
          </p:cNvPr>
          <p:cNvSpPr/>
          <p:nvPr/>
        </p:nvSpPr>
        <p:spPr>
          <a:xfrm>
            <a:off x="1905000" y="5908371"/>
            <a:ext cx="914400" cy="263805"/>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01265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p:txBody>
          <a:bodyPr/>
          <a:lstStyle/>
          <a:p>
            <a:r>
              <a:rPr lang="en-US" b="1" dirty="0">
                <a:solidFill>
                  <a:srgbClr val="0070C0"/>
                </a:solidFill>
                <a:latin typeface="Arial" panose="020B0604020202020204" pitchFamily="34" charset="0"/>
                <a:cs typeface="Arial" panose="020B0604020202020204" pitchFamily="34" charset="0"/>
              </a:rPr>
              <a:t>Multiple Subsidy Report – Level 1 and 2</a:t>
            </a:r>
            <a:br>
              <a:rPr lang="en-US" b="1" dirty="0">
                <a:solidFill>
                  <a:srgbClr val="00B0F0"/>
                </a:solidFill>
                <a:latin typeface="Verdana"/>
                <a:cs typeface="Verdana"/>
              </a:rPr>
            </a:br>
            <a:endParaRPr lang="en-US" dirty="0">
              <a:solidFill>
                <a:srgbClr val="00B0F0"/>
              </a:solidFill>
            </a:endParaRPr>
          </a:p>
        </p:txBody>
      </p:sp>
      <p:pic>
        <p:nvPicPr>
          <p:cNvPr id="4" name="Picture 4"/>
          <p:cNvPicPr>
            <a:picLocks noChangeAspect="1"/>
          </p:cNvPicPr>
          <p:nvPr/>
        </p:nvPicPr>
        <p:blipFill rotWithShape="1">
          <a:blip r:embed="rId2">
            <a:extLst>
              <a:ext uri="{28A0092B-C50C-407E-A947-70E740481C1C}">
                <a14:useLocalDpi xmlns:a14="http://schemas.microsoft.com/office/drawing/2010/main" val="0"/>
              </a:ext>
            </a:extLst>
          </a:blip>
          <a:srcRect t="63711"/>
          <a:stretch/>
        </p:blipFill>
        <p:spPr bwMode="auto">
          <a:xfrm>
            <a:off x="152400" y="1352324"/>
            <a:ext cx="4280627" cy="71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38928" y="1524000"/>
            <a:ext cx="399430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2971800"/>
            <a:ext cx="4252587" cy="1785104"/>
          </a:xfrm>
          <a:prstGeom prst="rect">
            <a:avLst/>
          </a:prstGeom>
        </p:spPr>
        <p:txBody>
          <a:bodyPr wrap="square">
            <a:spAutoFit/>
          </a:bodyPr>
          <a:lstStyle/>
          <a:p>
            <a:pPr marL="800100" lvl="2" indent="0">
              <a:spcBef>
                <a:spcPts val="0"/>
              </a:spcBef>
              <a:defRPr/>
            </a:pPr>
            <a:r>
              <a:rPr lang="en-US" sz="2200" dirty="0">
                <a:latin typeface="Arial" charset="0"/>
                <a:cs typeface="Arial" charset="0"/>
              </a:rPr>
              <a:t>Summary report</a:t>
            </a:r>
          </a:p>
          <a:p>
            <a:pPr marL="800100" lvl="2" indent="0">
              <a:spcBef>
                <a:spcPts val="0"/>
              </a:spcBef>
              <a:defRPr/>
            </a:pPr>
            <a:r>
              <a:rPr lang="en-US" sz="2200" b="1" u="sng" dirty="0">
                <a:latin typeface="Arial" charset="0"/>
                <a:cs typeface="Arial" charset="0"/>
              </a:rPr>
              <a:t>For master file</a:t>
            </a:r>
          </a:p>
          <a:p>
            <a:pPr marL="800100" lvl="2" indent="0">
              <a:spcBef>
                <a:spcPts val="0"/>
              </a:spcBef>
              <a:defRPr/>
            </a:pPr>
            <a:endParaRPr lang="en-US" sz="2200" dirty="0">
              <a:latin typeface="Arial" charset="0"/>
              <a:cs typeface="Arial" charset="0"/>
            </a:endParaRPr>
          </a:p>
          <a:p>
            <a:pPr marL="800100" lvl="2" indent="0">
              <a:spcBef>
                <a:spcPts val="0"/>
              </a:spcBef>
              <a:defRPr/>
            </a:pPr>
            <a:r>
              <a:rPr lang="en-US" sz="2200" dirty="0">
                <a:latin typeface="Arial" charset="0"/>
                <a:cs typeface="Arial" charset="0"/>
              </a:rPr>
              <a:t>Detail Report</a:t>
            </a:r>
          </a:p>
          <a:p>
            <a:pPr marL="800100" lvl="2" indent="0">
              <a:spcBef>
                <a:spcPts val="0"/>
              </a:spcBef>
              <a:defRPr/>
            </a:pPr>
            <a:r>
              <a:rPr lang="en-US" sz="2200" b="1" u="sng" dirty="0">
                <a:latin typeface="Arial" panose="020B0604020202020204" pitchFamily="34" charset="0"/>
                <a:cs typeface="Arial" panose="020B0604020202020204" pitchFamily="34" charset="0"/>
              </a:rPr>
              <a:t>For tenant file</a:t>
            </a:r>
          </a:p>
        </p:txBody>
      </p:sp>
      <p:cxnSp>
        <p:nvCxnSpPr>
          <p:cNvPr id="7" name="Straight Arrow Connector 6"/>
          <p:cNvCxnSpPr/>
          <p:nvPr/>
        </p:nvCxnSpPr>
        <p:spPr>
          <a:xfrm flipV="1">
            <a:off x="762000" y="2072163"/>
            <a:ext cx="1" cy="120443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2590800" y="4191000"/>
            <a:ext cx="176768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1185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p:txBody>
          <a:bodyPr>
            <a:normAutofit/>
          </a:bodyPr>
          <a:lstStyle/>
          <a:p>
            <a:r>
              <a:rPr lang="en-US" b="1" dirty="0">
                <a:solidFill>
                  <a:srgbClr val="0070C0"/>
                </a:solidFill>
                <a:latin typeface="Arial" panose="020B0604020202020204" pitchFamily="34" charset="0"/>
                <a:cs typeface="Arial" panose="020B0604020202020204" pitchFamily="34" charset="0"/>
              </a:rPr>
              <a:t>EIV GAME </a:t>
            </a:r>
            <a:br>
              <a:rPr lang="en-US" b="1" dirty="0">
                <a:solidFill>
                  <a:srgbClr val="00B0F0"/>
                </a:solidFill>
                <a:latin typeface="Verdana"/>
                <a:cs typeface="Verdana"/>
              </a:rPr>
            </a:br>
            <a:endParaRPr lang="en-US" dirty="0">
              <a:solidFill>
                <a:srgbClr val="00B0F0"/>
              </a:solidFill>
            </a:endParaRPr>
          </a:p>
        </p:txBody>
      </p:sp>
      <p:sp>
        <p:nvSpPr>
          <p:cNvPr id="37" name="TextBox 36"/>
          <p:cNvSpPr txBox="1"/>
          <p:nvPr/>
        </p:nvSpPr>
        <p:spPr bwMode="auto">
          <a:xfrm>
            <a:off x="171450" y="990600"/>
            <a:ext cx="8400492" cy="5222968"/>
          </a:xfrm>
          <a:prstGeom prst="rect">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pPr marL="180975" lvl="1">
              <a:lnSpc>
                <a:spcPct val="120000"/>
              </a:lnSpc>
              <a:spcBef>
                <a:spcPts val="376"/>
              </a:spcBef>
              <a:defRPr/>
            </a:pPr>
            <a:r>
              <a:rPr lang="en-US" sz="2000" b="1" dirty="0">
                <a:latin typeface="Arial" panose="020B0604020202020204" pitchFamily="34" charset="0"/>
                <a:cs typeface="Arial" panose="020B0604020202020204" pitchFamily="34" charset="0"/>
              </a:rPr>
              <a:t>Level 1 – Printing EIV Reports</a:t>
            </a:r>
          </a:p>
          <a:p>
            <a:pPr marL="180975" lvl="1">
              <a:lnSpc>
                <a:spcPct val="120000"/>
              </a:lnSpc>
              <a:spcBef>
                <a:spcPts val="376"/>
              </a:spcBef>
              <a:defRPr/>
            </a:pPr>
            <a:r>
              <a:rPr lang="en-US" sz="2200" b="1" dirty="0">
                <a:latin typeface="Arial" panose="020B0604020202020204" pitchFamily="34" charset="0"/>
                <a:cs typeface="Arial" panose="020B0604020202020204" pitchFamily="34" charset="0"/>
              </a:rPr>
              <a:t>Level 2 – Reading and Interpreting EIV Reports</a:t>
            </a:r>
          </a:p>
          <a:p>
            <a:pPr marL="180975" lvl="1">
              <a:lnSpc>
                <a:spcPct val="120000"/>
              </a:lnSpc>
              <a:spcBef>
                <a:spcPts val="376"/>
              </a:spcBef>
              <a:defRPr/>
            </a:pPr>
            <a:r>
              <a:rPr lang="en-US" sz="2400" b="1" dirty="0">
                <a:latin typeface="Arial" panose="020B0604020202020204" pitchFamily="34" charset="0"/>
                <a:cs typeface="Arial" panose="020B0604020202020204" pitchFamily="34" charset="0"/>
              </a:rPr>
              <a:t>Level 3 – Utilizing and Investigating EIV Reports</a:t>
            </a:r>
          </a:p>
          <a:p>
            <a:pPr marL="180975" lvl="1">
              <a:lnSpc>
                <a:spcPct val="120000"/>
              </a:lnSpc>
              <a:spcBef>
                <a:spcPts val="376"/>
              </a:spcBef>
              <a:defRPr/>
            </a:pPr>
            <a:r>
              <a:rPr lang="en-US" sz="2800" b="1" dirty="0">
                <a:latin typeface="Arial" panose="020B0604020202020204" pitchFamily="34" charset="0"/>
                <a:cs typeface="Arial" panose="020B0604020202020204" pitchFamily="34" charset="0"/>
              </a:rPr>
              <a:t>Level 4 – Making the Necessary Corrections </a:t>
            </a:r>
          </a:p>
          <a:p>
            <a:pPr marL="180975" lvl="1">
              <a:lnSpc>
                <a:spcPct val="120000"/>
              </a:lnSpc>
              <a:spcBef>
                <a:spcPts val="376"/>
              </a:spcBef>
              <a:defRPr/>
            </a:pPr>
            <a:r>
              <a:rPr lang="en-US" sz="3000" b="1" dirty="0">
                <a:latin typeface="Arial" panose="020B0604020202020204" pitchFamily="34" charset="0"/>
                <a:cs typeface="Arial" panose="020B0604020202020204" pitchFamily="34" charset="0"/>
              </a:rPr>
              <a:t>Level 5 – Notating Reports and Maintaining Documentation</a:t>
            </a:r>
            <a:endParaRPr lang="en-US" sz="2600" b="1" dirty="0">
              <a:latin typeface="Arial" panose="020B0604020202020204" pitchFamily="34" charset="0"/>
              <a:cs typeface="Arial" panose="020B0604020202020204" pitchFamily="34" charset="0"/>
            </a:endParaRPr>
          </a:p>
          <a:p>
            <a:pPr marL="180975" lvl="1">
              <a:lnSpc>
                <a:spcPct val="120000"/>
              </a:lnSpc>
              <a:spcBef>
                <a:spcPts val="376"/>
              </a:spcBef>
              <a:defRPr/>
            </a:pPr>
            <a:endParaRPr lang="en-US" sz="2600" b="1" dirty="0">
              <a:latin typeface="Arial" panose="020B0604020202020204" pitchFamily="34" charset="0"/>
              <a:cs typeface="Arial" panose="020B0604020202020204" pitchFamily="34" charset="0"/>
            </a:endParaRPr>
          </a:p>
          <a:p>
            <a:pPr marL="180975" lvl="1">
              <a:lnSpc>
                <a:spcPct val="120000"/>
              </a:lnSpc>
              <a:spcBef>
                <a:spcPts val="376"/>
              </a:spcBef>
              <a:defRPr/>
            </a:pPr>
            <a:endParaRPr lang="en-US" sz="2600" b="1" dirty="0">
              <a:latin typeface="Arial" panose="020B0604020202020204" pitchFamily="34" charset="0"/>
              <a:cs typeface="Arial" panose="020B0604020202020204" pitchFamily="34" charset="0"/>
            </a:endParaRPr>
          </a:p>
          <a:p>
            <a:pPr marL="180975" lvl="1">
              <a:lnSpc>
                <a:spcPct val="120000"/>
              </a:lnSpc>
              <a:spcBef>
                <a:spcPts val="376"/>
              </a:spcBef>
              <a:defRPr/>
            </a:pPr>
            <a:endParaRPr lang="en-US" sz="2600" b="1" dirty="0">
              <a:latin typeface="Arial" panose="020B0604020202020204" pitchFamily="34" charset="0"/>
              <a:cs typeface="Arial" panose="020B0604020202020204" pitchFamily="34" charset="0"/>
            </a:endParaRPr>
          </a:p>
          <a:p>
            <a:pPr marL="180975" lvl="1">
              <a:lnSpc>
                <a:spcPct val="120000"/>
              </a:lnSpc>
              <a:spcBef>
                <a:spcPts val="376"/>
              </a:spcBef>
              <a:defRPr/>
            </a:pPr>
            <a:endParaRPr lang="en-US" sz="2600" b="1" dirty="0">
              <a:latin typeface="Arial" panose="020B0604020202020204" pitchFamily="34" charset="0"/>
              <a:cs typeface="Arial" panose="020B0604020202020204" pitchFamily="34" charset="0"/>
            </a:endParaRPr>
          </a:p>
        </p:txBody>
      </p:sp>
      <p:graphicFrame>
        <p:nvGraphicFramePr>
          <p:cNvPr id="2" name="Diagram 1">
            <a:extLst>
              <a:ext uri="{FF2B5EF4-FFF2-40B4-BE49-F238E27FC236}">
                <a16:creationId xmlns:a16="http://schemas.microsoft.com/office/drawing/2014/main" id="{F08AEF4B-8B46-44FE-A636-50483E52856D}"/>
              </a:ext>
            </a:extLst>
          </p:cNvPr>
          <p:cNvGraphicFramePr/>
          <p:nvPr>
            <p:extLst>
              <p:ext uri="{D42A27DB-BD31-4B8C-83A1-F6EECF244321}">
                <p14:modId xmlns:p14="http://schemas.microsoft.com/office/powerpoint/2010/main" val="3834940494"/>
              </p:ext>
            </p:extLst>
          </p:nvPr>
        </p:nvGraphicFramePr>
        <p:xfrm>
          <a:off x="228600" y="3003258"/>
          <a:ext cx="762952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183987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p:txBody>
          <a:bodyPr/>
          <a:lstStyle/>
          <a:p>
            <a:r>
              <a:rPr lang="en-US" b="1" dirty="0">
                <a:solidFill>
                  <a:srgbClr val="0070C0"/>
                </a:solidFill>
                <a:latin typeface="Arial" panose="020B0604020202020204" pitchFamily="34" charset="0"/>
                <a:cs typeface="Arial" panose="020B0604020202020204" pitchFamily="34" charset="0"/>
              </a:rPr>
              <a:t>Multiple Subsidy Report – Level 2</a:t>
            </a:r>
            <a:br>
              <a:rPr lang="en-US" b="1" dirty="0">
                <a:solidFill>
                  <a:srgbClr val="00B0F0"/>
                </a:solidFill>
                <a:latin typeface="Verdana"/>
                <a:cs typeface="Verdana"/>
              </a:rPr>
            </a:br>
            <a:endParaRPr lang="en-US" dirty="0">
              <a:solidFill>
                <a:srgbClr val="00B0F0"/>
              </a:solidFill>
            </a:endParaRPr>
          </a:p>
        </p:txBody>
      </p:sp>
      <p:pic>
        <p:nvPicPr>
          <p:cNvPr id="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4060" y="1341438"/>
            <a:ext cx="4504214" cy="444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bwMode="auto">
          <a:xfrm>
            <a:off x="4857192" y="1219200"/>
            <a:ext cx="3733800" cy="4708981"/>
          </a:xfrm>
          <a:prstGeom prst="rect">
            <a:avLst/>
          </a:prstGeom>
          <a:no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b" anchorCtr="0" compatLnSpc="1">
            <a:prstTxWarp prst="textNoShape">
              <a:avLst/>
            </a:prstTxWarp>
            <a:spAutoFit/>
          </a:bodyPr>
          <a:lstStyle/>
          <a:p>
            <a:r>
              <a:rPr lang="en-US" sz="2000" b="1" dirty="0">
                <a:solidFill>
                  <a:schemeClr val="tx1"/>
                </a:solidFill>
                <a:latin typeface="Arial" panose="020B0604020202020204" pitchFamily="34" charset="0"/>
                <a:cs typeface="Arial" panose="020B0604020202020204" pitchFamily="34" charset="0"/>
              </a:rPr>
              <a:t>Important Information: </a:t>
            </a:r>
          </a:p>
          <a:p>
            <a:pPr marL="285750" indent="-285750">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Member receiving double subsidy</a:t>
            </a:r>
          </a:p>
          <a:p>
            <a:pPr marL="285750" indent="-285750">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HOH and relationship to the member receiving double subsidy</a:t>
            </a:r>
          </a:p>
          <a:p>
            <a:pPr marL="285750" indent="-285750">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Property information where the member is receiving subsidy elsewhere</a:t>
            </a:r>
          </a:p>
          <a:p>
            <a:pPr marL="285750" indent="-285750">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The HOH the member is listed as living with at other property and relationship</a:t>
            </a:r>
          </a:p>
          <a:p>
            <a:pPr marL="285750" indent="-285750">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Effective date of certification at other property and                 property type</a:t>
            </a:r>
          </a:p>
        </p:txBody>
      </p:sp>
      <p:cxnSp>
        <p:nvCxnSpPr>
          <p:cNvPr id="12" name="Straight Arrow Connector 11"/>
          <p:cNvCxnSpPr/>
          <p:nvPr/>
        </p:nvCxnSpPr>
        <p:spPr>
          <a:xfrm flipH="1" flipV="1">
            <a:off x="3581400" y="1676400"/>
            <a:ext cx="1371600" cy="6143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cxnSpLocks/>
          </p:cNvCxnSpPr>
          <p:nvPr/>
        </p:nvCxnSpPr>
        <p:spPr>
          <a:xfrm flipH="1" flipV="1">
            <a:off x="2747554" y="4921408"/>
            <a:ext cx="2218510" cy="17605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H="1">
            <a:off x="3124200" y="4176236"/>
            <a:ext cx="1828800" cy="24336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a:off x="3581400" y="3269773"/>
            <a:ext cx="1384664" cy="182769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H="1">
            <a:off x="2952192" y="2362200"/>
            <a:ext cx="2013872" cy="1524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0199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righ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right)">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right)">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p:txBody>
          <a:bodyPr/>
          <a:lstStyle/>
          <a:p>
            <a:r>
              <a:rPr lang="en-US" b="1" dirty="0">
                <a:solidFill>
                  <a:srgbClr val="0070C0"/>
                </a:solidFill>
                <a:latin typeface="Arial" panose="020B0604020202020204" pitchFamily="34" charset="0"/>
                <a:cs typeface="Arial" panose="020B0604020202020204" pitchFamily="34" charset="0"/>
              </a:rPr>
              <a:t>Multiple Subsidy Report – Level 2</a:t>
            </a:r>
            <a:br>
              <a:rPr lang="en-US" b="1" dirty="0">
                <a:solidFill>
                  <a:srgbClr val="00B0F0"/>
                </a:solidFill>
                <a:latin typeface="Verdana"/>
                <a:cs typeface="Verdana"/>
              </a:rPr>
            </a:br>
            <a:endParaRPr lang="en-US" dirty="0">
              <a:solidFill>
                <a:srgbClr val="00B0F0"/>
              </a:solidFill>
            </a:endParaRPr>
          </a:p>
        </p:txBody>
      </p:sp>
      <p:pic>
        <p:nvPicPr>
          <p:cNvPr id="1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4207" y="1066800"/>
            <a:ext cx="6403793" cy="5660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86707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p:txBody>
          <a:bodyPr/>
          <a:lstStyle/>
          <a:p>
            <a:r>
              <a:rPr lang="en-US" b="1" dirty="0">
                <a:solidFill>
                  <a:srgbClr val="0070C0"/>
                </a:solidFill>
                <a:latin typeface="Arial" panose="020B0604020202020204" pitchFamily="34" charset="0"/>
                <a:cs typeface="Arial" panose="020B0604020202020204" pitchFamily="34" charset="0"/>
              </a:rPr>
              <a:t>Multiple Subsidy Report – level 3, 4, &amp; 5</a:t>
            </a:r>
            <a:br>
              <a:rPr lang="en-US" b="1" dirty="0">
                <a:solidFill>
                  <a:srgbClr val="00B0F0"/>
                </a:solidFill>
                <a:latin typeface="Verdana"/>
                <a:cs typeface="Verdana"/>
              </a:rPr>
            </a:br>
            <a:endParaRPr lang="en-US" dirty="0">
              <a:solidFill>
                <a:srgbClr val="00B0F0"/>
              </a:solidFill>
            </a:endParaRPr>
          </a:p>
        </p:txBody>
      </p:sp>
      <p:sp>
        <p:nvSpPr>
          <p:cNvPr id="37" name="TextBox 36"/>
          <p:cNvSpPr txBox="1"/>
          <p:nvPr/>
        </p:nvSpPr>
        <p:spPr bwMode="auto">
          <a:xfrm>
            <a:off x="228600" y="837565"/>
            <a:ext cx="8054475" cy="5416868"/>
          </a:xfrm>
          <a:prstGeom prst="rect">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pPr>
              <a:defRPr/>
            </a:pPr>
            <a:r>
              <a:rPr lang="en-US" sz="2400" b="1" dirty="0">
                <a:latin typeface="Arial" charset="0"/>
                <a:cs typeface="Arial" charset="0"/>
              </a:rPr>
              <a:t>If a tenant is listed on the Multiple Subsidy Report:</a:t>
            </a:r>
          </a:p>
          <a:p>
            <a:pPr marL="517525" indent="-517525">
              <a:buFont typeface="+mj-lt"/>
              <a:buAutoNum type="arabicPeriod"/>
              <a:defRPr/>
            </a:pPr>
            <a:r>
              <a:rPr lang="en-US" sz="2200" u="sng" dirty="0">
                <a:solidFill>
                  <a:schemeClr val="tx1"/>
                </a:solidFill>
                <a:latin typeface="Arial" charset="0"/>
                <a:cs typeface="Arial" charset="0"/>
              </a:rPr>
              <a:t>Within 30 days </a:t>
            </a:r>
            <a:r>
              <a:rPr lang="en-US" sz="2200" dirty="0">
                <a:latin typeface="Arial" charset="0"/>
                <a:cs typeface="Arial" charset="0"/>
              </a:rPr>
              <a:t>resolve the issue</a:t>
            </a:r>
          </a:p>
          <a:p>
            <a:pPr marL="969963" indent="-457200">
              <a:buFont typeface="Wingdings" panose="05000000000000000000" pitchFamily="2" charset="2"/>
              <a:buChar char="Ø"/>
              <a:defRPr/>
            </a:pPr>
            <a:r>
              <a:rPr lang="en-US" sz="2000" dirty="0">
                <a:latin typeface="Arial" charset="0"/>
                <a:cs typeface="Arial" charset="0"/>
              </a:rPr>
              <a:t>Discuss the result with the tenant</a:t>
            </a:r>
          </a:p>
          <a:p>
            <a:pPr marL="969963" indent="-457200">
              <a:buFont typeface="Wingdings" panose="05000000000000000000" pitchFamily="2" charset="2"/>
              <a:buChar char="Ø"/>
              <a:defRPr/>
            </a:pPr>
            <a:r>
              <a:rPr lang="en-US" sz="2000" dirty="0">
                <a:latin typeface="Arial" charset="0"/>
                <a:cs typeface="Arial" charset="0"/>
              </a:rPr>
              <a:t>Contact the manager at the other property to verify whether or not the tenant/member is receiving assistance there</a:t>
            </a:r>
          </a:p>
          <a:p>
            <a:pPr marL="969963" indent="-457200">
              <a:buFont typeface="Wingdings" panose="05000000000000000000" pitchFamily="2" charset="2"/>
              <a:buChar char="Ø"/>
              <a:defRPr/>
            </a:pPr>
            <a:r>
              <a:rPr lang="en-US" sz="2000" dirty="0">
                <a:latin typeface="Arial" charset="0"/>
                <a:cs typeface="Arial" charset="0"/>
              </a:rPr>
              <a:t>Owner/Agent at both properties must determine at which property subsidy should be terminated</a:t>
            </a:r>
          </a:p>
          <a:p>
            <a:pPr marL="969963" indent="-457200">
              <a:buFont typeface="Wingdings" panose="05000000000000000000" pitchFamily="2" charset="2"/>
              <a:buChar char="Ø"/>
              <a:defRPr/>
            </a:pPr>
            <a:r>
              <a:rPr lang="en-US" sz="2000" dirty="0">
                <a:latin typeface="Arial" charset="0"/>
                <a:cs typeface="Arial" charset="0"/>
              </a:rPr>
              <a:t>In cases of joint custody of a child, it must be determined who will receive the dependent deduction because only one household can receive it</a:t>
            </a:r>
          </a:p>
          <a:p>
            <a:pPr marL="969963" indent="-457200">
              <a:buFont typeface="Wingdings" panose="05000000000000000000" pitchFamily="2" charset="2"/>
              <a:buChar char="Ø"/>
              <a:defRPr/>
            </a:pPr>
            <a:r>
              <a:rPr lang="en-US" sz="2000" dirty="0">
                <a:latin typeface="Arial" charset="0"/>
                <a:cs typeface="Arial" charset="0"/>
              </a:rPr>
              <a:t>Process termination of subsidy or corrections as needed</a:t>
            </a:r>
          </a:p>
          <a:p>
            <a:pPr marL="517525" indent="-517525">
              <a:spcBef>
                <a:spcPts val="0"/>
              </a:spcBef>
              <a:buFontTx/>
              <a:buAutoNum type="arabicPeriod" startAt="2"/>
              <a:defRPr/>
            </a:pPr>
            <a:r>
              <a:rPr lang="en-US" sz="2000" u="sng" dirty="0">
                <a:solidFill>
                  <a:schemeClr val="tx1"/>
                </a:solidFill>
                <a:latin typeface="Arial" charset="0"/>
                <a:cs typeface="Arial" charset="0"/>
              </a:rPr>
              <a:t>Notate on the Multiple Subsidy Summary Report </a:t>
            </a:r>
            <a:r>
              <a:rPr lang="en-US" sz="2000" dirty="0">
                <a:solidFill>
                  <a:schemeClr val="tx1"/>
                </a:solidFill>
                <a:latin typeface="Arial" charset="0"/>
                <a:cs typeface="Arial" charset="0"/>
              </a:rPr>
              <a:t> </a:t>
            </a:r>
            <a:r>
              <a:rPr lang="en-US" sz="2000" dirty="0">
                <a:latin typeface="Arial" charset="0"/>
                <a:cs typeface="Arial" charset="0"/>
              </a:rPr>
              <a:t>for each tenant listed as to the action taken or reason for tenant being on the report </a:t>
            </a:r>
          </a:p>
          <a:p>
            <a:pPr marL="517525" indent="-517525">
              <a:spcBef>
                <a:spcPts val="0"/>
              </a:spcBef>
              <a:buFontTx/>
              <a:buAutoNum type="arabicPeriod" startAt="2"/>
              <a:defRPr/>
            </a:pPr>
            <a:r>
              <a:rPr lang="en-US" sz="2000" u="sng" dirty="0">
                <a:solidFill>
                  <a:schemeClr val="tx1"/>
                </a:solidFill>
                <a:latin typeface="Arial" charset="0"/>
                <a:cs typeface="Arial" charset="0"/>
              </a:rPr>
              <a:t>Maintain documentation </a:t>
            </a:r>
            <a:r>
              <a:rPr lang="en-US" sz="2000" dirty="0">
                <a:latin typeface="Arial" charset="0"/>
                <a:cs typeface="Arial" charset="0"/>
              </a:rPr>
              <a:t>of all follow up actions taken including file notes, contact with tenant and other property, termination of assistance or corrections (if applicable), detail report etc. </a:t>
            </a:r>
          </a:p>
        </p:txBody>
      </p:sp>
    </p:spTree>
    <p:extLst>
      <p:ext uri="{BB962C8B-B14F-4D97-AF65-F5344CB8AC3E}">
        <p14:creationId xmlns:p14="http://schemas.microsoft.com/office/powerpoint/2010/main" val="791742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p:txBody>
          <a:bodyPr>
            <a:normAutofit fontScale="90000"/>
          </a:bodyPr>
          <a:lstStyle/>
          <a:p>
            <a:r>
              <a:rPr lang="en-US" b="1" dirty="0">
                <a:solidFill>
                  <a:srgbClr val="0070C0"/>
                </a:solidFill>
                <a:latin typeface="Arial" panose="020B0604020202020204" pitchFamily="34" charset="0"/>
                <a:cs typeface="Arial" panose="020B0604020202020204" pitchFamily="34" charset="0"/>
              </a:rPr>
              <a:t>Follow up and Correction– Level 3 and 4</a:t>
            </a:r>
            <a:br>
              <a:rPr lang="en-US" b="1" dirty="0">
                <a:solidFill>
                  <a:srgbClr val="0070C0"/>
                </a:solidFill>
                <a:latin typeface="Arial" panose="020B0604020202020204" pitchFamily="34" charset="0"/>
                <a:cs typeface="Arial" panose="020B0604020202020204" pitchFamily="34" charset="0"/>
              </a:rPr>
            </a:br>
            <a:r>
              <a:rPr lang="en-US" b="1" dirty="0">
                <a:solidFill>
                  <a:srgbClr val="00B0F0"/>
                </a:solidFill>
                <a:latin typeface="Verdana"/>
                <a:cs typeface="Verdana"/>
              </a:rPr>
              <a:t>POWER BOOST</a:t>
            </a:r>
            <a:br>
              <a:rPr lang="en-US" b="1" dirty="0">
                <a:solidFill>
                  <a:srgbClr val="00B0F0"/>
                </a:solidFill>
                <a:latin typeface="Verdana"/>
                <a:cs typeface="Verdana"/>
              </a:rPr>
            </a:br>
            <a:endParaRPr lang="en-US" dirty="0">
              <a:solidFill>
                <a:srgbClr val="00B0F0"/>
              </a:solidFill>
            </a:endParaRPr>
          </a:p>
        </p:txBody>
      </p:sp>
      <p:sp>
        <p:nvSpPr>
          <p:cNvPr id="37" name="TextBox 36"/>
          <p:cNvSpPr txBox="1"/>
          <p:nvPr/>
        </p:nvSpPr>
        <p:spPr bwMode="auto">
          <a:xfrm>
            <a:off x="381000" y="1166842"/>
            <a:ext cx="8054475" cy="4524315"/>
          </a:xfrm>
          <a:prstGeom prst="rect">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pPr marL="55563">
              <a:defRPr/>
            </a:pPr>
            <a:r>
              <a:rPr lang="en-US" sz="2400" dirty="0">
                <a:latin typeface="Arial" charset="0"/>
                <a:cs typeface="Arial" charset="0"/>
              </a:rPr>
              <a:t>If a tenant has custody of a child 50% of the time and they are on the multiple subsidy report, what needs to happen?</a:t>
            </a:r>
          </a:p>
          <a:p>
            <a:pPr marL="55563">
              <a:defRPr/>
            </a:pPr>
            <a:endParaRPr lang="en-US" sz="2400" dirty="0">
              <a:latin typeface="Arial" charset="0"/>
              <a:cs typeface="Arial" charset="0"/>
            </a:endParaRPr>
          </a:p>
          <a:p>
            <a:pPr marL="55563">
              <a:defRPr/>
            </a:pPr>
            <a:r>
              <a:rPr lang="en-US" sz="2400" dirty="0">
                <a:solidFill>
                  <a:srgbClr val="0070C0"/>
                </a:solidFill>
                <a:latin typeface="Arial" charset="0"/>
                <a:cs typeface="Arial" charset="0"/>
              </a:rPr>
              <a:t>If both parents are living in assisted housing and listing the child on the 50059 because of 50/50 custody, only 1 of them can receive the dependent deduction.  You must contact the other property and confirm if other parent living there is receiving the deduction or not….if both receiving the tenants must determine which parent will receive the deduction and the correct 50059 special codes must be used. </a:t>
            </a:r>
          </a:p>
        </p:txBody>
      </p:sp>
    </p:spTree>
    <p:extLst>
      <p:ext uri="{BB962C8B-B14F-4D97-AF65-F5344CB8AC3E}">
        <p14:creationId xmlns:p14="http://schemas.microsoft.com/office/powerpoint/2010/main" val="2781237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1000" fill="hold"/>
                                        <p:tgtEl>
                                          <p:spTgt spid="34"/>
                                        </p:tgtEl>
                                        <p:attrNameLst>
                                          <p:attrName>ppt_w</p:attrName>
                                        </p:attrNameLst>
                                      </p:cBhvr>
                                      <p:tavLst>
                                        <p:tav tm="0">
                                          <p:val>
                                            <p:fltVal val="0"/>
                                          </p:val>
                                        </p:tav>
                                        <p:tav tm="100000">
                                          <p:val>
                                            <p:strVal val="#ppt_w"/>
                                          </p:val>
                                        </p:tav>
                                      </p:tavLst>
                                    </p:anim>
                                    <p:anim calcmode="lin" valueType="num">
                                      <p:cBhvr>
                                        <p:cTn id="8" dur="1000" fill="hold"/>
                                        <p:tgtEl>
                                          <p:spTgt spid="34"/>
                                        </p:tgtEl>
                                        <p:attrNameLst>
                                          <p:attrName>ppt_h</p:attrName>
                                        </p:attrNameLst>
                                      </p:cBhvr>
                                      <p:tavLst>
                                        <p:tav tm="0">
                                          <p:val>
                                            <p:fltVal val="0"/>
                                          </p:val>
                                        </p:tav>
                                        <p:tav tm="100000">
                                          <p:val>
                                            <p:strVal val="#ppt_h"/>
                                          </p:val>
                                        </p:tav>
                                      </p:tavLst>
                                    </p:anim>
                                    <p:anim calcmode="lin" valueType="num">
                                      <p:cBhvr>
                                        <p:cTn id="9" dur="1000" fill="hold"/>
                                        <p:tgtEl>
                                          <p:spTgt spid="34"/>
                                        </p:tgtEl>
                                        <p:attrNameLst>
                                          <p:attrName>style.rotation</p:attrName>
                                        </p:attrNameLst>
                                      </p:cBhvr>
                                      <p:tavLst>
                                        <p:tav tm="0">
                                          <p:val>
                                            <p:fltVal val="90"/>
                                          </p:val>
                                        </p:tav>
                                        <p:tav tm="100000">
                                          <p:val>
                                            <p:fltVal val="0"/>
                                          </p:val>
                                        </p:tav>
                                      </p:tavLst>
                                    </p:anim>
                                    <p:animEffect transition="in" filter="fade">
                                      <p:cBhvr>
                                        <p:cTn id="10" dur="10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7">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7">
                                            <p:txEl>
                                              <p:pRg st="2" end="2"/>
                                            </p:txEl>
                                          </p:spTgt>
                                        </p:tgtEl>
                                        <p:attrNameLst>
                                          <p:attrName>style.visibility</p:attrName>
                                        </p:attrNameLst>
                                      </p:cBhvr>
                                      <p:to>
                                        <p:strVal val="visible"/>
                                      </p:to>
                                    </p:set>
                                    <p:anim calcmode="lin" valueType="num">
                                      <p:cBhvr additive="base">
                                        <p:cTn id="21"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p:txBody>
          <a:bodyPr/>
          <a:lstStyle/>
          <a:p>
            <a:r>
              <a:rPr lang="en-US" b="1" dirty="0">
                <a:solidFill>
                  <a:srgbClr val="0070C0"/>
                </a:solidFill>
                <a:latin typeface="Arial" panose="020B0604020202020204" pitchFamily="34" charset="0"/>
                <a:cs typeface="Arial" panose="020B0604020202020204" pitchFamily="34" charset="0"/>
              </a:rPr>
              <a:t>Deceased Tenant Report – level 2</a:t>
            </a:r>
            <a:br>
              <a:rPr lang="en-US" b="1" dirty="0">
                <a:solidFill>
                  <a:srgbClr val="00B0F0"/>
                </a:solidFill>
                <a:latin typeface="Verdana"/>
                <a:cs typeface="Verdana"/>
              </a:rPr>
            </a:br>
            <a:endParaRPr lang="en-US" dirty="0">
              <a:solidFill>
                <a:srgbClr val="00B0F0"/>
              </a:solidFill>
            </a:endParaRPr>
          </a:p>
        </p:txBody>
      </p:sp>
      <p:sp>
        <p:nvSpPr>
          <p:cNvPr id="37" name="TextBox 36"/>
          <p:cNvSpPr txBox="1"/>
          <p:nvPr/>
        </p:nvSpPr>
        <p:spPr bwMode="auto">
          <a:xfrm>
            <a:off x="381000" y="1143000"/>
            <a:ext cx="8054475" cy="3970318"/>
          </a:xfrm>
          <a:prstGeom prst="rect">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pPr>
              <a:defRPr/>
            </a:pPr>
            <a:r>
              <a:rPr lang="en-US" sz="3200" b="1" dirty="0">
                <a:latin typeface="Arial" charset="0"/>
                <a:cs typeface="Arial" charset="0"/>
              </a:rPr>
              <a:t>Deceased Tenant Report</a:t>
            </a:r>
          </a:p>
          <a:p>
            <a:pPr marL="512763" indent="-512763">
              <a:buFont typeface="Arial" pitchFamily="34" charset="0"/>
              <a:buChar char="•"/>
              <a:defRPr/>
            </a:pPr>
            <a:r>
              <a:rPr lang="en-US" sz="2800" dirty="0">
                <a:latin typeface="Arial" charset="0"/>
                <a:cs typeface="Arial" charset="0"/>
              </a:rPr>
              <a:t>Identifies tenants who </a:t>
            </a:r>
            <a:r>
              <a:rPr lang="en-US" sz="2800" u="sng" dirty="0">
                <a:latin typeface="Arial" charset="0"/>
                <a:cs typeface="Arial" charset="0"/>
              </a:rPr>
              <a:t>may</a:t>
            </a:r>
            <a:r>
              <a:rPr lang="en-US" sz="2800" dirty="0">
                <a:latin typeface="Arial" charset="0"/>
                <a:cs typeface="Arial" charset="0"/>
              </a:rPr>
              <a:t> be deceased at your property (reported as deceased by SSA)</a:t>
            </a:r>
          </a:p>
          <a:p>
            <a:pPr marL="512763" indent="-512763">
              <a:defRPr/>
            </a:pPr>
            <a:endParaRPr lang="en-US" sz="1200" dirty="0">
              <a:latin typeface="Arial" charset="0"/>
              <a:cs typeface="Arial" charset="0"/>
            </a:endParaRPr>
          </a:p>
          <a:p>
            <a:pPr marL="512763" indent="-512763">
              <a:buFont typeface="Arial" pitchFamily="34" charset="0"/>
              <a:buChar char="•"/>
              <a:defRPr/>
            </a:pPr>
            <a:r>
              <a:rPr lang="en-US" sz="2800" dirty="0">
                <a:solidFill>
                  <a:schemeClr val="tx1"/>
                </a:solidFill>
                <a:latin typeface="Arial" charset="0"/>
                <a:cs typeface="Arial" charset="0"/>
              </a:rPr>
              <a:t>MUST generate this report at least quarterly </a:t>
            </a:r>
            <a:r>
              <a:rPr lang="en-US" sz="2800" dirty="0">
                <a:latin typeface="Arial" charset="0"/>
                <a:cs typeface="Arial" charset="0"/>
              </a:rPr>
              <a:t>(or more frequently </a:t>
            </a:r>
            <a:r>
              <a:rPr lang="en-US" sz="2800" u="sng" dirty="0">
                <a:latin typeface="Arial" charset="0"/>
                <a:cs typeface="Arial" charset="0"/>
              </a:rPr>
              <a:t>as outlined in the Owner/Agent’s EIV procedures</a:t>
            </a:r>
            <a:r>
              <a:rPr lang="en-US" sz="2800" dirty="0">
                <a:latin typeface="Arial" charset="0"/>
                <a:cs typeface="Arial" charset="0"/>
              </a:rPr>
              <a:t>)</a:t>
            </a:r>
          </a:p>
          <a:p>
            <a:pPr marL="512763" indent="-512763">
              <a:defRPr/>
            </a:pPr>
            <a:endParaRPr lang="en-US" sz="1200" dirty="0">
              <a:latin typeface="Arial" charset="0"/>
              <a:cs typeface="Arial" charset="0"/>
            </a:endParaRPr>
          </a:p>
          <a:p>
            <a:pPr marL="512763" indent="-512763">
              <a:buFont typeface="Arial" pitchFamily="34" charset="0"/>
              <a:buChar char="•"/>
              <a:defRPr/>
            </a:pPr>
            <a:r>
              <a:rPr lang="en-US" sz="2800" dirty="0">
                <a:latin typeface="Arial" charset="0"/>
                <a:cs typeface="Arial" charset="0"/>
              </a:rPr>
              <a:t>HUD Handbook 4350.3 Chapter 9, 9-12 D. provides guidance on how to use this report</a:t>
            </a:r>
          </a:p>
        </p:txBody>
      </p:sp>
    </p:spTree>
    <p:extLst>
      <p:ext uri="{BB962C8B-B14F-4D97-AF65-F5344CB8AC3E}">
        <p14:creationId xmlns:p14="http://schemas.microsoft.com/office/powerpoint/2010/main" val="17171427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p:txBody>
          <a:bodyPr/>
          <a:lstStyle/>
          <a:p>
            <a:r>
              <a:rPr lang="en-US" b="1" dirty="0">
                <a:solidFill>
                  <a:srgbClr val="0070C0"/>
                </a:solidFill>
                <a:latin typeface="Arial" panose="020B0604020202020204" pitchFamily="34" charset="0"/>
                <a:cs typeface="Arial" panose="020B0604020202020204" pitchFamily="34" charset="0"/>
              </a:rPr>
              <a:t>Deceased Tenant Report – Level 1 and 2</a:t>
            </a:r>
            <a:br>
              <a:rPr lang="en-US" b="1" dirty="0">
                <a:solidFill>
                  <a:srgbClr val="00B0F0"/>
                </a:solidFill>
                <a:latin typeface="Verdana"/>
                <a:cs typeface="Verdana"/>
              </a:rPr>
            </a:br>
            <a:endParaRPr lang="en-US" dirty="0">
              <a:solidFill>
                <a:srgbClr val="00B0F0"/>
              </a:solidFill>
            </a:endParaRPr>
          </a:p>
        </p:txBody>
      </p:sp>
      <p:sp>
        <p:nvSpPr>
          <p:cNvPr id="6" name="TextBox 5"/>
          <p:cNvSpPr txBox="1"/>
          <p:nvPr/>
        </p:nvSpPr>
        <p:spPr bwMode="auto">
          <a:xfrm>
            <a:off x="287866" y="1079828"/>
            <a:ext cx="7756524" cy="523220"/>
          </a:xfrm>
          <a:prstGeom prst="rect">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pPr marL="0" indent="0">
              <a:buNone/>
            </a:pPr>
            <a:r>
              <a:rPr lang="en-US" altLang="en-US" sz="2800" b="1" dirty="0">
                <a:latin typeface="Arial" panose="020B0604020202020204" pitchFamily="34" charset="0"/>
                <a:cs typeface="Arial" panose="020B0604020202020204" pitchFamily="34" charset="0"/>
              </a:rPr>
              <a:t>You have run the report, what now?</a:t>
            </a:r>
          </a:p>
        </p:txBody>
      </p:sp>
      <p:sp>
        <p:nvSpPr>
          <p:cNvPr id="8" name="TextBox 7"/>
          <p:cNvSpPr txBox="1"/>
          <p:nvPr/>
        </p:nvSpPr>
        <p:spPr>
          <a:xfrm>
            <a:off x="6019800" y="1825271"/>
            <a:ext cx="2743200" cy="4161139"/>
          </a:xfrm>
          <a:prstGeom prst="rect">
            <a:avLst/>
          </a:prstGeom>
          <a:noFill/>
        </p:spPr>
        <p:txBody>
          <a:bodyPr wrap="square" rtlCol="0">
            <a:spAutoFit/>
          </a:bodyPr>
          <a:lstStyle/>
          <a:p>
            <a:pPr marL="342900" indent="-342900">
              <a:buFont typeface="Wingdings" panose="05000000000000000000" pitchFamily="2" charset="2"/>
              <a:buChar char="Ø"/>
            </a:pPr>
            <a:r>
              <a:rPr lang="en-US" altLang="en-US" sz="2100" dirty="0">
                <a:cs typeface="Arial" panose="020B0604020202020204" pitchFamily="34" charset="0"/>
              </a:rPr>
              <a:t>Print the report  </a:t>
            </a:r>
            <a:r>
              <a:rPr lang="en-US" altLang="en-US" sz="2100" u="sng" dirty="0">
                <a:cs typeface="Arial" panose="020B0604020202020204" pitchFamily="34" charset="0"/>
              </a:rPr>
              <a:t>for the master file even if </a:t>
            </a:r>
            <a:r>
              <a:rPr lang="en-US" sz="2100" u="sng" kern="0" dirty="0">
                <a:latin typeface="Arial" charset="0"/>
                <a:cs typeface="Arial" charset="0"/>
              </a:rPr>
              <a:t>0 households</a:t>
            </a:r>
            <a:r>
              <a:rPr lang="en-US" sz="2100" kern="0" dirty="0">
                <a:latin typeface="Arial" charset="0"/>
                <a:cs typeface="Arial" charset="0"/>
              </a:rPr>
              <a:t> listed</a:t>
            </a:r>
          </a:p>
          <a:p>
            <a:endParaRPr lang="en-US" sz="2200" b="1" kern="0" dirty="0">
              <a:latin typeface="Arial" charset="0"/>
              <a:cs typeface="Arial" charset="0"/>
            </a:endParaRPr>
          </a:p>
          <a:p>
            <a:r>
              <a:rPr lang="en-US" sz="2200" b="1" kern="0" dirty="0">
                <a:latin typeface="Arial" charset="0"/>
                <a:cs typeface="Arial" charset="0"/>
              </a:rPr>
              <a:t>Important information</a:t>
            </a:r>
            <a:r>
              <a:rPr lang="en-US" sz="2200" kern="0" dirty="0">
                <a:latin typeface="Arial" charset="0"/>
                <a:cs typeface="Arial" charset="0"/>
              </a:rPr>
              <a:t>: </a:t>
            </a:r>
          </a:p>
          <a:p>
            <a:pPr marL="342900" indent="-342900">
              <a:buFont typeface="Arial" panose="020B0604020202020204" pitchFamily="34" charset="0"/>
              <a:buChar char="•"/>
            </a:pPr>
            <a:r>
              <a:rPr lang="en-US" sz="2200" kern="0" dirty="0">
                <a:latin typeface="Arial" charset="0"/>
                <a:cs typeface="Arial" charset="0"/>
              </a:rPr>
              <a:t>HOH</a:t>
            </a:r>
          </a:p>
          <a:p>
            <a:pPr marL="342900" indent="-342900">
              <a:buFont typeface="Arial" panose="020B0604020202020204" pitchFamily="34" charset="0"/>
              <a:buChar char="•"/>
            </a:pPr>
            <a:r>
              <a:rPr lang="en-US" sz="2200" kern="0" dirty="0">
                <a:latin typeface="Arial" charset="0"/>
                <a:cs typeface="Arial" charset="0"/>
              </a:rPr>
              <a:t>Member </a:t>
            </a:r>
          </a:p>
          <a:p>
            <a:pPr marL="342900" indent="-342900">
              <a:buFont typeface="Arial" panose="020B0604020202020204" pitchFamily="34" charset="0"/>
              <a:buChar char="•"/>
            </a:pPr>
            <a:r>
              <a:rPr lang="en-US" sz="2200" kern="0" dirty="0">
                <a:latin typeface="Arial" charset="0"/>
                <a:cs typeface="Arial" charset="0"/>
              </a:rPr>
              <a:t>Date deceased </a:t>
            </a:r>
          </a:p>
          <a:p>
            <a:pPr marL="342900" lvl="2" indent="-342900">
              <a:spcBef>
                <a:spcPct val="20000"/>
              </a:spcBef>
              <a:buFont typeface="Arial" panose="020B0604020202020204" pitchFamily="34" charset="0"/>
              <a:buChar char="•"/>
              <a:defRPr/>
            </a:pPr>
            <a:endParaRPr lang="en-US" sz="2200" kern="0" dirty="0">
              <a:latin typeface="Arial" charset="0"/>
              <a:cs typeface="Arial" charset="0"/>
            </a:endParaRPr>
          </a:p>
          <a:p>
            <a:endParaRPr lang="en-US" dirty="0"/>
          </a:p>
        </p:txBody>
      </p:sp>
      <p:pic>
        <p:nvPicPr>
          <p:cNvPr id="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599" y="1900056"/>
            <a:ext cx="5658981" cy="3705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Arrow Connector 9"/>
          <p:cNvCxnSpPr>
            <a:endCxn id="14" idx="6"/>
          </p:cNvCxnSpPr>
          <p:nvPr/>
        </p:nvCxnSpPr>
        <p:spPr>
          <a:xfrm flipH="1">
            <a:off x="2960617" y="4401146"/>
            <a:ext cx="3158917" cy="66615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4" name="Oval 13"/>
          <p:cNvSpPr/>
          <p:nvPr/>
        </p:nvSpPr>
        <p:spPr>
          <a:xfrm>
            <a:off x="1682285" y="4876800"/>
            <a:ext cx="1278332" cy="3810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Oval 14"/>
          <p:cNvSpPr/>
          <p:nvPr/>
        </p:nvSpPr>
        <p:spPr>
          <a:xfrm>
            <a:off x="1100520" y="5257800"/>
            <a:ext cx="1278332" cy="475164"/>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Oval 15"/>
          <p:cNvSpPr/>
          <p:nvPr/>
        </p:nvSpPr>
        <p:spPr>
          <a:xfrm>
            <a:off x="3462720" y="5159541"/>
            <a:ext cx="1278332" cy="475164"/>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7" name="Straight Arrow Connector 16"/>
          <p:cNvCxnSpPr/>
          <p:nvPr/>
        </p:nvCxnSpPr>
        <p:spPr>
          <a:xfrm flipH="1">
            <a:off x="2209800" y="4710776"/>
            <a:ext cx="3879044" cy="76924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endCxn id="16" idx="6"/>
          </p:cNvCxnSpPr>
          <p:nvPr/>
        </p:nvCxnSpPr>
        <p:spPr>
          <a:xfrm flipH="1">
            <a:off x="4741052" y="5051917"/>
            <a:ext cx="1378482" cy="34520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97CF05FD-D3C8-48FC-AA0D-E22EA92F8F2D}"/>
              </a:ext>
            </a:extLst>
          </p:cNvPr>
          <p:cNvSpPr txBox="1"/>
          <p:nvPr/>
        </p:nvSpPr>
        <p:spPr bwMode="auto">
          <a:xfrm>
            <a:off x="228598" y="5678755"/>
            <a:ext cx="7010401" cy="830997"/>
          </a:xfrm>
          <a:prstGeom prst="rect">
            <a:avLst/>
          </a:prstGeom>
          <a:gradFill flip="none" rotWithShape="1">
            <a:gsLst>
              <a:gs pos="0">
                <a:schemeClr val="accent5"/>
              </a:gs>
              <a:gs pos="48000">
                <a:schemeClr val="accent1">
                  <a:lumMod val="97000"/>
                  <a:lumOff val="3000"/>
                </a:schemeClr>
              </a:gs>
              <a:gs pos="100000">
                <a:schemeClr val="accent1">
                  <a:lumMod val="60000"/>
                  <a:lumOff val="40000"/>
                </a:schemeClr>
              </a:gs>
            </a:gsLst>
            <a:lin ang="10800000" scaled="1"/>
            <a:tileRect/>
          </a:gradFill>
          <a:ln>
            <a:noFill/>
          </a:ln>
          <a:extLst>
            <a:ext uri="{91240B29-F687-4F45-9708-019B960494DF}">
              <a14:hiddenLine xmlns:a14="http://schemas.microsoft.com/office/drawing/2010/main" w="9525">
                <a:solidFill>
                  <a:srgbClr val="000000"/>
                </a:solidFill>
                <a:miter lim="800000"/>
                <a:headEnd/>
                <a:tailEnd/>
              </a14:hiddenLine>
            </a:ext>
          </a:extLst>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b" anchorCtr="0" compatLnSpc="1">
            <a:prstTxWarp prst="textNoShape">
              <a:avLst/>
            </a:prstTxWarp>
            <a:spAutoFit/>
          </a:bodyPr>
          <a:lstStyle/>
          <a:p>
            <a:r>
              <a:rPr lang="en-US" sz="2400" b="1" dirty="0">
                <a:solidFill>
                  <a:srgbClr val="00B0F0"/>
                </a:solidFill>
                <a:latin typeface="Verdana"/>
                <a:cs typeface="Verdana"/>
              </a:rPr>
              <a:t>POWER BOOST </a:t>
            </a:r>
            <a:r>
              <a:rPr lang="en-US" sz="2400" b="1" dirty="0">
                <a:solidFill>
                  <a:srgbClr val="0070C0"/>
                </a:solidFill>
                <a:latin typeface="Verdana"/>
                <a:cs typeface="Verdana"/>
              </a:rPr>
              <a:t>Level 2 - </a:t>
            </a:r>
            <a:r>
              <a:rPr lang="en-US" sz="2400" b="0" dirty="0">
                <a:latin typeface="Arial" panose="020B0604020202020204" pitchFamily="34" charset="0"/>
                <a:cs typeface="Arial" panose="020B0604020202020204" pitchFamily="34" charset="0"/>
              </a:rPr>
              <a:t>What does the red star mean next to date?</a:t>
            </a:r>
          </a:p>
        </p:txBody>
      </p:sp>
      <p:sp>
        <p:nvSpPr>
          <p:cNvPr id="3" name="TextBox 2">
            <a:extLst>
              <a:ext uri="{FF2B5EF4-FFF2-40B4-BE49-F238E27FC236}">
                <a16:creationId xmlns:a16="http://schemas.microsoft.com/office/drawing/2014/main" id="{70230409-2FC6-4077-A01D-35390492E4D2}"/>
              </a:ext>
            </a:extLst>
          </p:cNvPr>
          <p:cNvSpPr txBox="1"/>
          <p:nvPr/>
        </p:nvSpPr>
        <p:spPr bwMode="auto">
          <a:xfrm>
            <a:off x="218438" y="6421737"/>
            <a:ext cx="7010401" cy="430887"/>
          </a:xfrm>
          <a:prstGeom prst="rect">
            <a:avLst/>
          </a:prstGeom>
          <a:gradFill flip="none" rotWithShape="1">
            <a:gsLst>
              <a:gs pos="0">
                <a:schemeClr val="accent5"/>
              </a:gs>
              <a:gs pos="48000">
                <a:schemeClr val="accent1">
                  <a:lumMod val="97000"/>
                  <a:lumOff val="3000"/>
                </a:schemeClr>
              </a:gs>
              <a:gs pos="100000">
                <a:schemeClr val="accent1">
                  <a:lumMod val="60000"/>
                  <a:lumOff val="40000"/>
                </a:schemeClr>
              </a:gs>
            </a:gsLst>
            <a:lin ang="10800000" scaled="1"/>
            <a:tileRect/>
          </a:gradFill>
          <a:ln>
            <a:noFill/>
          </a:ln>
          <a:extLst>
            <a:ext uri="{91240B29-F687-4F45-9708-019B960494DF}">
              <a14:hiddenLine xmlns:a14="http://schemas.microsoft.com/office/drawing/2010/main" w="9525">
                <a:solidFill>
                  <a:srgbClr val="000000"/>
                </a:solidFill>
                <a:miter lim="800000"/>
                <a:headEnd/>
                <a:tailEnd/>
              </a14:hiddenLine>
            </a:ext>
          </a:extLst>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b" anchorCtr="0" compatLnSpc="1">
            <a:prstTxWarp prst="textNoShape">
              <a:avLst/>
            </a:prstTxWarp>
            <a:spAutoFit/>
          </a:bodyPr>
          <a:lstStyle/>
          <a:p>
            <a:r>
              <a:rPr lang="en-US" sz="2200" b="0" dirty="0">
                <a:solidFill>
                  <a:srgbClr val="0070C0"/>
                </a:solidFill>
                <a:latin typeface="Arial" panose="020B0604020202020204" pitchFamily="34" charset="0"/>
                <a:cs typeface="Arial" panose="020B0604020202020204" pitchFamily="34" charset="0"/>
              </a:rPr>
              <a:t>Death of sole member</a:t>
            </a:r>
          </a:p>
        </p:txBody>
      </p:sp>
    </p:spTree>
    <p:extLst>
      <p:ext uri="{BB962C8B-B14F-4D97-AF65-F5344CB8AC3E}">
        <p14:creationId xmlns:p14="http://schemas.microsoft.com/office/powerpoint/2010/main" val="1498541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right)">
                                      <p:cBhvr>
                                        <p:cTn id="16" dur="500"/>
                                        <p:tgtEl>
                                          <p:spTgt spid="17"/>
                                        </p:tgtEl>
                                      </p:cBhvr>
                                    </p:animEffect>
                                  </p:childTnLst>
                                </p:cTn>
                              </p:par>
                            </p:childTnLst>
                          </p:cTn>
                        </p:par>
                        <p:par>
                          <p:cTn id="17" fill="hold">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right)">
                                      <p:cBhvr>
                                        <p:cTn id="25" dur="500"/>
                                        <p:tgtEl>
                                          <p:spTgt spid="18"/>
                                        </p:tgtEl>
                                      </p:cBhvr>
                                    </p:animEffect>
                                  </p:childTnLst>
                                </p:cTn>
                              </p:par>
                            </p:childTnLst>
                          </p:cTn>
                        </p:par>
                        <p:par>
                          <p:cTn id="26" fill="hold">
                            <p:stCondLst>
                              <p:cond delay="500"/>
                            </p:stCondLst>
                            <p:childTnLst>
                              <p:par>
                                <p:cTn id="27" presetID="22" presetClass="entr" presetSubtype="4"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down)">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p:cTn id="34" dur="1000" fill="hold"/>
                                        <p:tgtEl>
                                          <p:spTgt spid="2"/>
                                        </p:tgtEl>
                                        <p:attrNameLst>
                                          <p:attrName>ppt_w</p:attrName>
                                        </p:attrNameLst>
                                      </p:cBhvr>
                                      <p:tavLst>
                                        <p:tav tm="0">
                                          <p:val>
                                            <p:fltVal val="0"/>
                                          </p:val>
                                        </p:tav>
                                        <p:tav tm="100000">
                                          <p:val>
                                            <p:strVal val="#ppt_w"/>
                                          </p:val>
                                        </p:tav>
                                      </p:tavLst>
                                    </p:anim>
                                    <p:anim calcmode="lin" valueType="num">
                                      <p:cBhvr>
                                        <p:cTn id="35" dur="1000" fill="hold"/>
                                        <p:tgtEl>
                                          <p:spTgt spid="2"/>
                                        </p:tgtEl>
                                        <p:attrNameLst>
                                          <p:attrName>ppt_h</p:attrName>
                                        </p:attrNameLst>
                                      </p:cBhvr>
                                      <p:tavLst>
                                        <p:tav tm="0">
                                          <p:val>
                                            <p:fltVal val="0"/>
                                          </p:val>
                                        </p:tav>
                                        <p:tav tm="100000">
                                          <p:val>
                                            <p:strVal val="#ppt_h"/>
                                          </p:val>
                                        </p:tav>
                                      </p:tavLst>
                                    </p:anim>
                                    <p:anim calcmode="lin" valueType="num">
                                      <p:cBhvr>
                                        <p:cTn id="36" dur="1000" fill="hold"/>
                                        <p:tgtEl>
                                          <p:spTgt spid="2"/>
                                        </p:tgtEl>
                                        <p:attrNameLst>
                                          <p:attrName>style.rotation</p:attrName>
                                        </p:attrNameLst>
                                      </p:cBhvr>
                                      <p:tavLst>
                                        <p:tav tm="0">
                                          <p:val>
                                            <p:fltVal val="90"/>
                                          </p:val>
                                        </p:tav>
                                        <p:tav tm="100000">
                                          <p:val>
                                            <p:fltVal val="0"/>
                                          </p:val>
                                        </p:tav>
                                      </p:tavLst>
                                    </p:anim>
                                    <p:animEffect transition="in" filter="fade">
                                      <p:cBhvr>
                                        <p:cTn id="37" dur="10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additive="base">
                                        <p:cTn id="42" dur="500" fill="hold"/>
                                        <p:tgtEl>
                                          <p:spTgt spid="3"/>
                                        </p:tgtEl>
                                        <p:attrNameLst>
                                          <p:attrName>ppt_x</p:attrName>
                                        </p:attrNameLst>
                                      </p:cBhvr>
                                      <p:tavLst>
                                        <p:tav tm="0">
                                          <p:val>
                                            <p:strVal val="#ppt_x"/>
                                          </p:val>
                                        </p:tav>
                                        <p:tav tm="100000">
                                          <p:val>
                                            <p:strVal val="#ppt_x"/>
                                          </p:val>
                                        </p:tav>
                                      </p:tavLst>
                                    </p:anim>
                                    <p:anim calcmode="lin" valueType="num">
                                      <p:cBhvr additive="base">
                                        <p:cTn id="4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p:txBody>
          <a:bodyPr/>
          <a:lstStyle/>
          <a:p>
            <a:r>
              <a:rPr lang="en-US" b="1" dirty="0">
                <a:solidFill>
                  <a:srgbClr val="0070C0"/>
                </a:solidFill>
                <a:latin typeface="Arial" panose="020B0604020202020204" pitchFamily="34" charset="0"/>
                <a:cs typeface="Arial" panose="020B0604020202020204" pitchFamily="34" charset="0"/>
              </a:rPr>
              <a:t>Deceased Tenant Report – Level 3, 4, and 5 </a:t>
            </a:r>
            <a:br>
              <a:rPr lang="en-US" b="1" dirty="0">
                <a:solidFill>
                  <a:srgbClr val="00B0F0"/>
                </a:solidFill>
                <a:latin typeface="Verdana"/>
                <a:cs typeface="Verdana"/>
              </a:rPr>
            </a:br>
            <a:endParaRPr lang="en-US" dirty="0">
              <a:solidFill>
                <a:srgbClr val="00B0F0"/>
              </a:solidFill>
            </a:endParaRPr>
          </a:p>
        </p:txBody>
      </p:sp>
      <p:sp>
        <p:nvSpPr>
          <p:cNvPr id="37" name="TextBox 36"/>
          <p:cNvSpPr txBox="1"/>
          <p:nvPr/>
        </p:nvSpPr>
        <p:spPr bwMode="auto">
          <a:xfrm>
            <a:off x="304800" y="873125"/>
            <a:ext cx="8054475" cy="5262979"/>
          </a:xfrm>
          <a:prstGeom prst="rect">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pPr>
              <a:defRPr/>
            </a:pPr>
            <a:r>
              <a:rPr lang="en-US" sz="2400" b="1" dirty="0">
                <a:latin typeface="Arial" charset="0"/>
                <a:cs typeface="Arial" charset="0"/>
              </a:rPr>
              <a:t>If a tenant is listed on the Deceased Tenant Report:</a:t>
            </a:r>
          </a:p>
          <a:p>
            <a:pPr marL="517525" indent="-517525">
              <a:spcBef>
                <a:spcPts val="0"/>
              </a:spcBef>
              <a:buFont typeface="+mj-lt"/>
              <a:buAutoNum type="arabicPeriod"/>
              <a:defRPr/>
            </a:pPr>
            <a:r>
              <a:rPr lang="en-US" sz="2200" u="sng" dirty="0">
                <a:solidFill>
                  <a:schemeClr val="tx1"/>
                </a:solidFill>
                <a:latin typeface="Arial" charset="0"/>
                <a:cs typeface="Arial" charset="0"/>
              </a:rPr>
              <a:t>Within 30 days </a:t>
            </a:r>
            <a:r>
              <a:rPr lang="en-US" sz="2200" dirty="0">
                <a:latin typeface="Arial" charset="0"/>
                <a:cs typeface="Arial" charset="0"/>
              </a:rPr>
              <a:t>resolve the issue</a:t>
            </a:r>
          </a:p>
          <a:p>
            <a:pPr marL="969963" indent="-457200">
              <a:spcBef>
                <a:spcPts val="0"/>
              </a:spcBef>
              <a:buFont typeface="Wingdings" panose="05000000000000000000" pitchFamily="2" charset="2"/>
              <a:buChar char="Ø"/>
              <a:defRPr/>
            </a:pPr>
            <a:r>
              <a:rPr lang="en-US" sz="2000" dirty="0">
                <a:latin typeface="Arial" charset="0"/>
                <a:cs typeface="Arial" charset="0"/>
              </a:rPr>
              <a:t>Confirm in writing the member is deceased with the HOH, next of kin, emergency contact etc.</a:t>
            </a:r>
          </a:p>
          <a:p>
            <a:pPr marL="969963" lvl="2" indent="-457200">
              <a:spcBef>
                <a:spcPts val="0"/>
              </a:spcBef>
              <a:buFont typeface="Wingdings" panose="05000000000000000000" pitchFamily="2" charset="2"/>
              <a:buChar char="Ø"/>
              <a:defRPr/>
            </a:pPr>
            <a:r>
              <a:rPr lang="en-US" sz="2000" dirty="0">
                <a:latin typeface="Arial" charset="0"/>
                <a:cs typeface="Arial" charset="0"/>
              </a:rPr>
              <a:t>If member is deceased, process a: </a:t>
            </a:r>
          </a:p>
          <a:p>
            <a:pPr marL="1427163" lvl="3" indent="-457200">
              <a:spcBef>
                <a:spcPts val="0"/>
              </a:spcBef>
              <a:buFont typeface="Arial" pitchFamily="34" charset="0"/>
              <a:buChar char="•"/>
              <a:defRPr/>
            </a:pPr>
            <a:r>
              <a:rPr lang="en-US" sz="2000" dirty="0">
                <a:latin typeface="Arial" charset="0"/>
                <a:cs typeface="Arial" charset="0"/>
              </a:rPr>
              <a:t>MO 50059-A for sole household member</a:t>
            </a:r>
          </a:p>
          <a:p>
            <a:pPr marL="1427163" lvl="3" indent="-457200">
              <a:spcBef>
                <a:spcPts val="0"/>
              </a:spcBef>
              <a:buFont typeface="Arial" pitchFamily="34" charset="0"/>
              <a:buChar char="•"/>
              <a:defRPr/>
            </a:pPr>
            <a:r>
              <a:rPr lang="en-US" sz="2000" dirty="0">
                <a:latin typeface="Arial" charset="0"/>
                <a:cs typeface="Arial" charset="0"/>
              </a:rPr>
              <a:t>IR 50059 to remove the deceased member</a:t>
            </a:r>
          </a:p>
          <a:p>
            <a:pPr marL="969963" lvl="2" indent="-457200">
              <a:spcBef>
                <a:spcPts val="0"/>
              </a:spcBef>
              <a:buFont typeface="Wingdings" panose="05000000000000000000" pitchFamily="2" charset="2"/>
              <a:buChar char="Ø"/>
              <a:defRPr/>
            </a:pPr>
            <a:r>
              <a:rPr lang="en-US" sz="2000" dirty="0">
                <a:latin typeface="Arial" charset="0"/>
                <a:cs typeface="Arial" charset="0"/>
              </a:rPr>
              <a:t>If member is not deceased:</a:t>
            </a:r>
          </a:p>
          <a:p>
            <a:pPr marL="1371600" lvl="2" indent="-396875">
              <a:spcBef>
                <a:spcPts val="0"/>
              </a:spcBef>
              <a:buFont typeface="Arial" pitchFamily="34" charset="0"/>
              <a:buChar char="•"/>
              <a:defRPr/>
            </a:pPr>
            <a:r>
              <a:rPr lang="en-US" sz="2000" dirty="0">
                <a:latin typeface="Arial" charset="0"/>
                <a:cs typeface="Arial" charset="0"/>
              </a:rPr>
              <a:t>Correct any incorrect data in TRACS</a:t>
            </a:r>
          </a:p>
          <a:p>
            <a:pPr marL="1371600" lvl="2" indent="-396875">
              <a:spcBef>
                <a:spcPts val="0"/>
              </a:spcBef>
              <a:buFont typeface="Arial" pitchFamily="34" charset="0"/>
              <a:buChar char="•"/>
              <a:defRPr/>
            </a:pPr>
            <a:r>
              <a:rPr lang="en-US" sz="2000" dirty="0">
                <a:latin typeface="Arial" charset="0"/>
                <a:cs typeface="Arial" charset="0"/>
              </a:rPr>
              <a:t>Encourage tenant to contact SSA to correct                   incorrect data in SSA system</a:t>
            </a:r>
          </a:p>
          <a:p>
            <a:pPr marL="517525" indent="-517525">
              <a:spcBef>
                <a:spcPts val="0"/>
              </a:spcBef>
              <a:buFontTx/>
              <a:buAutoNum type="arabicPeriod" startAt="3"/>
              <a:defRPr/>
            </a:pPr>
            <a:r>
              <a:rPr lang="en-US" sz="2200" u="sng" dirty="0">
                <a:solidFill>
                  <a:schemeClr val="tx1"/>
                </a:solidFill>
                <a:latin typeface="Arial" charset="0"/>
                <a:cs typeface="Arial" charset="0"/>
              </a:rPr>
              <a:t>Notate on the Report </a:t>
            </a:r>
            <a:r>
              <a:rPr lang="en-US" sz="2200" dirty="0">
                <a:solidFill>
                  <a:schemeClr val="tx1"/>
                </a:solidFill>
                <a:latin typeface="Arial" charset="0"/>
                <a:cs typeface="Arial" charset="0"/>
              </a:rPr>
              <a:t> </a:t>
            </a:r>
            <a:r>
              <a:rPr lang="en-US" sz="2200" dirty="0">
                <a:latin typeface="Arial" charset="0"/>
                <a:cs typeface="Arial" charset="0"/>
              </a:rPr>
              <a:t>for each tenant listed as to the action taken or reason for tenant being on the report</a:t>
            </a:r>
          </a:p>
          <a:p>
            <a:pPr marL="517525" indent="-517525">
              <a:spcBef>
                <a:spcPts val="0"/>
              </a:spcBef>
              <a:buFontTx/>
              <a:buAutoNum type="arabicPeriod" startAt="3"/>
              <a:defRPr/>
            </a:pPr>
            <a:r>
              <a:rPr lang="en-US" sz="2200" u="sng" dirty="0">
                <a:solidFill>
                  <a:schemeClr val="tx1"/>
                </a:solidFill>
                <a:latin typeface="Arial" charset="0"/>
                <a:cs typeface="Arial" charset="0"/>
              </a:rPr>
              <a:t>Maintain documentation </a:t>
            </a:r>
            <a:r>
              <a:rPr lang="en-US" sz="2200" dirty="0">
                <a:latin typeface="Arial" charset="0"/>
                <a:cs typeface="Arial" charset="0"/>
              </a:rPr>
              <a:t>of all follow up actions taken including file notes, contact with HOH, next of kin emergency contact, etc.. and IR or MO 50059-A </a:t>
            </a:r>
          </a:p>
        </p:txBody>
      </p:sp>
    </p:spTree>
    <p:extLst>
      <p:ext uri="{BB962C8B-B14F-4D97-AF65-F5344CB8AC3E}">
        <p14:creationId xmlns:p14="http://schemas.microsoft.com/office/powerpoint/2010/main" val="12725558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p:txBody>
          <a:bodyPr>
            <a:normAutofit fontScale="90000"/>
          </a:bodyPr>
          <a:lstStyle/>
          <a:p>
            <a:r>
              <a:rPr lang="en-US" b="1" dirty="0">
                <a:solidFill>
                  <a:srgbClr val="0070C0"/>
                </a:solidFill>
                <a:latin typeface="Arial" panose="020B0604020202020204" pitchFamily="34" charset="0"/>
                <a:cs typeface="Arial" panose="020B0604020202020204" pitchFamily="34" charset="0"/>
              </a:rPr>
              <a:t>Deceased Tenant Report – Level 4</a:t>
            </a:r>
            <a:br>
              <a:rPr lang="en-US" b="1" dirty="0">
                <a:solidFill>
                  <a:srgbClr val="0070C0"/>
                </a:solidFill>
                <a:latin typeface="Arial" panose="020B0604020202020204" pitchFamily="34" charset="0"/>
                <a:cs typeface="Arial" panose="020B0604020202020204" pitchFamily="34" charset="0"/>
              </a:rPr>
            </a:br>
            <a:r>
              <a:rPr lang="en-US" b="1" dirty="0">
                <a:solidFill>
                  <a:srgbClr val="0070C0"/>
                </a:solidFill>
                <a:latin typeface="Arial" panose="020B0604020202020204" pitchFamily="34" charset="0"/>
                <a:cs typeface="Arial" panose="020B0604020202020204" pitchFamily="34" charset="0"/>
              </a:rPr>
              <a:t>Bonus Round </a:t>
            </a:r>
            <a:br>
              <a:rPr lang="en-US" b="1" dirty="0">
                <a:solidFill>
                  <a:srgbClr val="00B0F0"/>
                </a:solidFill>
                <a:latin typeface="Verdana"/>
                <a:cs typeface="Verdana"/>
              </a:rPr>
            </a:br>
            <a:endParaRPr lang="en-US" dirty="0">
              <a:solidFill>
                <a:srgbClr val="00B0F0"/>
              </a:solidFill>
            </a:endParaRPr>
          </a:p>
        </p:txBody>
      </p:sp>
      <p:sp>
        <p:nvSpPr>
          <p:cNvPr id="37" name="TextBox 36"/>
          <p:cNvSpPr txBox="1"/>
          <p:nvPr/>
        </p:nvSpPr>
        <p:spPr bwMode="auto">
          <a:xfrm>
            <a:off x="228600" y="1336358"/>
            <a:ext cx="8054475" cy="4616648"/>
          </a:xfrm>
          <a:prstGeom prst="rect">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pPr marL="55563" lvl="3">
              <a:spcBef>
                <a:spcPts val="0"/>
              </a:spcBef>
              <a:defRPr/>
            </a:pPr>
            <a:r>
              <a:rPr lang="en-US" sz="2200" dirty="0">
                <a:latin typeface="Arial" charset="0"/>
                <a:cs typeface="Arial" charset="0"/>
              </a:rPr>
              <a:t>When processing a MO 50059-A for </a:t>
            </a:r>
            <a:r>
              <a:rPr lang="en-US" sz="2200" u="sng" dirty="0">
                <a:latin typeface="Arial" charset="0"/>
                <a:cs typeface="Arial" charset="0"/>
              </a:rPr>
              <a:t>sole household member</a:t>
            </a:r>
          </a:p>
          <a:p>
            <a:pPr marL="517525" lvl="3" indent="-401638">
              <a:spcBef>
                <a:spcPts val="0"/>
              </a:spcBef>
              <a:buFont typeface="Wingdings" panose="05000000000000000000" pitchFamily="2" charset="2"/>
              <a:buChar char="Ø"/>
              <a:defRPr/>
            </a:pPr>
            <a:r>
              <a:rPr lang="en-US" sz="2200" dirty="0">
                <a:latin typeface="Arial" charset="0"/>
                <a:cs typeface="Arial" charset="0"/>
              </a:rPr>
              <a:t>List the correct MO reason code on the 50059-A</a:t>
            </a:r>
          </a:p>
          <a:p>
            <a:pPr marL="517525" lvl="3" indent="-401638">
              <a:spcBef>
                <a:spcPts val="0"/>
              </a:spcBef>
              <a:buFont typeface="Wingdings" panose="05000000000000000000" pitchFamily="2" charset="2"/>
              <a:buChar char="Ø"/>
              <a:defRPr/>
            </a:pPr>
            <a:r>
              <a:rPr lang="en-US" sz="2200" dirty="0">
                <a:latin typeface="Arial" charset="0"/>
                <a:cs typeface="Arial" charset="0"/>
              </a:rPr>
              <a:t>List the correct date of death on the 50059-A  </a:t>
            </a:r>
          </a:p>
          <a:p>
            <a:pPr marL="517525" lvl="3" indent="-401638">
              <a:spcBef>
                <a:spcPts val="0"/>
              </a:spcBef>
              <a:buFont typeface="Wingdings" panose="05000000000000000000" pitchFamily="2" charset="2"/>
              <a:buChar char="Ø"/>
              <a:defRPr/>
            </a:pPr>
            <a:r>
              <a:rPr lang="en-US" sz="2200" dirty="0">
                <a:latin typeface="Arial" charset="0"/>
                <a:cs typeface="Arial" charset="0"/>
              </a:rPr>
              <a:t>List the actual date of MO as the effective date on the 50059-A </a:t>
            </a:r>
          </a:p>
          <a:p>
            <a:pPr marL="115887" lvl="3">
              <a:spcBef>
                <a:spcPts val="0"/>
              </a:spcBef>
              <a:defRPr/>
            </a:pPr>
            <a:endParaRPr lang="en-US" sz="1200" dirty="0">
              <a:latin typeface="Arial" charset="0"/>
              <a:cs typeface="Arial" charset="0"/>
            </a:endParaRPr>
          </a:p>
          <a:p>
            <a:pPr marL="115887" lvl="3" algn="ctr">
              <a:spcBef>
                <a:spcPts val="0"/>
              </a:spcBef>
              <a:defRPr/>
            </a:pPr>
            <a:r>
              <a:rPr lang="en-US" sz="2800" dirty="0">
                <a:solidFill>
                  <a:srgbClr val="FF0000"/>
                </a:solidFill>
                <a:latin typeface="Arial" charset="0"/>
                <a:cs typeface="Arial" charset="0"/>
              </a:rPr>
              <a:t>Why is this important? </a:t>
            </a:r>
          </a:p>
          <a:p>
            <a:pPr marL="115887" lvl="3" algn="ctr">
              <a:spcBef>
                <a:spcPts val="0"/>
              </a:spcBef>
              <a:defRPr/>
            </a:pPr>
            <a:endParaRPr lang="en-US" sz="1200" dirty="0">
              <a:solidFill>
                <a:srgbClr val="FF0000"/>
              </a:solidFill>
              <a:latin typeface="Arial" charset="0"/>
              <a:cs typeface="Arial" charset="0"/>
            </a:endParaRPr>
          </a:p>
          <a:p>
            <a:pPr marL="630238" lvl="4" indent="-401638">
              <a:buFont typeface="Arial" panose="020B0604020202020204" pitchFamily="34" charset="0"/>
              <a:buChar char="•"/>
              <a:defRPr/>
            </a:pPr>
            <a:r>
              <a:rPr lang="en-US" sz="2200" dirty="0">
                <a:solidFill>
                  <a:srgbClr val="0070C0"/>
                </a:solidFill>
                <a:latin typeface="Arial" charset="0"/>
                <a:cs typeface="Arial" charset="0"/>
              </a:rPr>
              <a:t>Subsidy paid for up to 14 days after the date of death only</a:t>
            </a:r>
          </a:p>
          <a:p>
            <a:pPr marL="630238" lvl="4" indent="-401638">
              <a:buFont typeface="Arial" panose="020B0604020202020204" pitchFamily="34" charset="0"/>
              <a:buChar char="•"/>
              <a:defRPr/>
            </a:pPr>
            <a:r>
              <a:rPr lang="en-US" sz="2200" dirty="0">
                <a:solidFill>
                  <a:srgbClr val="0070C0"/>
                </a:solidFill>
                <a:latin typeface="Arial" charset="0"/>
                <a:cs typeface="Arial" charset="0"/>
              </a:rPr>
              <a:t>Actual MO date may be longer than 14 days after move out, but the correct voucher adjustment to stop subsidy  after the 14</a:t>
            </a:r>
            <a:r>
              <a:rPr lang="en-US" sz="2200" baseline="30000" dirty="0">
                <a:solidFill>
                  <a:srgbClr val="0070C0"/>
                </a:solidFill>
                <a:latin typeface="Arial" charset="0"/>
                <a:cs typeface="Arial" charset="0"/>
              </a:rPr>
              <a:t>th</a:t>
            </a:r>
            <a:r>
              <a:rPr lang="en-US" sz="2200" dirty="0">
                <a:solidFill>
                  <a:srgbClr val="0070C0"/>
                </a:solidFill>
                <a:latin typeface="Arial" charset="0"/>
                <a:cs typeface="Arial" charset="0"/>
              </a:rPr>
              <a:t> day will be made when the correct reason code and the correct date of death is listed on the 50059-A  </a:t>
            </a:r>
          </a:p>
        </p:txBody>
      </p:sp>
    </p:spTree>
    <p:extLst>
      <p:ext uri="{BB962C8B-B14F-4D97-AF65-F5344CB8AC3E}">
        <p14:creationId xmlns:p14="http://schemas.microsoft.com/office/powerpoint/2010/main" val="1983948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7">
                                            <p:txEl>
                                              <p:pRg st="7" end="7"/>
                                            </p:txEl>
                                          </p:spTgt>
                                        </p:tgtEl>
                                        <p:attrNameLst>
                                          <p:attrName>style.visibility</p:attrName>
                                        </p:attrNameLst>
                                      </p:cBhvr>
                                      <p:to>
                                        <p:strVal val="visible"/>
                                      </p:to>
                                    </p:set>
                                    <p:anim calcmode="lin" valueType="num">
                                      <p:cBhvr additive="base">
                                        <p:cTn id="11" dur="500" fill="hold"/>
                                        <p:tgtEl>
                                          <p:spTgt spid="37">
                                            <p:txEl>
                                              <p:pRg st="7" end="7"/>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7">
                                            <p:txEl>
                                              <p:pRg st="7" end="7"/>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7">
                                            <p:txEl>
                                              <p:pRg st="8" end="8"/>
                                            </p:txEl>
                                          </p:spTgt>
                                        </p:tgtEl>
                                        <p:attrNameLst>
                                          <p:attrName>style.visibility</p:attrName>
                                        </p:attrNameLst>
                                      </p:cBhvr>
                                      <p:to>
                                        <p:strVal val="visible"/>
                                      </p:to>
                                    </p:set>
                                    <p:anim calcmode="lin" valueType="num">
                                      <p:cBhvr additive="base">
                                        <p:cTn id="15" dur="500" fill="hold"/>
                                        <p:tgtEl>
                                          <p:spTgt spid="37">
                                            <p:txEl>
                                              <p:pRg st="8" end="8"/>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p:txBody>
          <a:bodyPr>
            <a:normAutofit fontScale="90000"/>
          </a:bodyPr>
          <a:lstStyle/>
          <a:p>
            <a:r>
              <a:rPr lang="en-US" b="1" dirty="0">
                <a:solidFill>
                  <a:srgbClr val="0070C0"/>
                </a:solidFill>
                <a:latin typeface="Arial" panose="020B0604020202020204" pitchFamily="34" charset="0"/>
                <a:cs typeface="Arial" panose="020B0604020202020204" pitchFamily="34" charset="0"/>
              </a:rPr>
              <a:t>No Income Reported on 50059 Report and </a:t>
            </a:r>
            <a:br>
              <a:rPr lang="en-US" b="1" dirty="0">
                <a:solidFill>
                  <a:srgbClr val="0070C0"/>
                </a:solidFill>
                <a:latin typeface="Arial" panose="020B0604020202020204" pitchFamily="34" charset="0"/>
                <a:cs typeface="Arial" panose="020B0604020202020204" pitchFamily="34" charset="0"/>
              </a:rPr>
            </a:br>
            <a:r>
              <a:rPr lang="en-US" b="1" dirty="0">
                <a:solidFill>
                  <a:srgbClr val="0070C0"/>
                </a:solidFill>
                <a:latin typeface="Arial" panose="020B0604020202020204" pitchFamily="34" charset="0"/>
                <a:cs typeface="Arial" panose="020B0604020202020204" pitchFamily="34" charset="0"/>
              </a:rPr>
              <a:t>No income Reported by HHS or SSA Report </a:t>
            </a:r>
            <a:br>
              <a:rPr lang="en-US" b="1" dirty="0">
                <a:solidFill>
                  <a:srgbClr val="00B0F0"/>
                </a:solidFill>
                <a:latin typeface="Verdana"/>
                <a:cs typeface="Verdana"/>
              </a:rPr>
            </a:br>
            <a:endParaRPr lang="en-US" dirty="0">
              <a:solidFill>
                <a:srgbClr val="00B0F0"/>
              </a:solidFill>
            </a:endParaRPr>
          </a:p>
        </p:txBody>
      </p:sp>
      <p:sp>
        <p:nvSpPr>
          <p:cNvPr id="37" name="TextBox 36"/>
          <p:cNvSpPr txBox="1"/>
          <p:nvPr/>
        </p:nvSpPr>
        <p:spPr bwMode="auto">
          <a:xfrm>
            <a:off x="304800" y="1600200"/>
            <a:ext cx="8054475" cy="4201150"/>
          </a:xfrm>
          <a:prstGeom prst="rect">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pPr marL="55562">
              <a:spcBef>
                <a:spcPts val="200"/>
              </a:spcBef>
            </a:pPr>
            <a:r>
              <a:rPr lang="en-US" sz="2400" b="1" dirty="0">
                <a:latin typeface="Arial" pitchFamily="34" charset="0"/>
                <a:cs typeface="Arial" pitchFamily="34" charset="0"/>
              </a:rPr>
              <a:t>No Income Reported on 50059 and No Income reported by HHS or SSA Reports</a:t>
            </a:r>
            <a:endParaRPr lang="en-US" altLang="en-US" sz="2400" b="1" dirty="0">
              <a:latin typeface="Arial" panose="020B0604020202020204" pitchFamily="34" charset="0"/>
              <a:cs typeface="Arial" panose="020B0604020202020204" pitchFamily="34" charset="0"/>
            </a:endParaRPr>
          </a:p>
          <a:p>
            <a:pPr marL="457200" indent="-401638">
              <a:spcBef>
                <a:spcPts val="200"/>
              </a:spcBef>
              <a:buFontTx/>
              <a:buChar char="•"/>
            </a:pPr>
            <a:r>
              <a:rPr lang="en-US" altLang="en-US" sz="2400" u="sng" dirty="0">
                <a:latin typeface="Arial" panose="020B0604020202020204" pitchFamily="34" charset="0"/>
                <a:cs typeface="Arial" panose="020B0604020202020204" pitchFamily="34" charset="0"/>
              </a:rPr>
              <a:t>The No Income Reported on 50059 </a:t>
            </a:r>
            <a:r>
              <a:rPr lang="en-US" altLang="en-US" sz="2400" dirty="0">
                <a:latin typeface="Arial" panose="020B0604020202020204" pitchFamily="34" charset="0"/>
                <a:cs typeface="Arial" panose="020B0604020202020204" pitchFamily="34" charset="0"/>
              </a:rPr>
              <a:t>report will identify tenants with </a:t>
            </a:r>
            <a:r>
              <a:rPr lang="en-US" altLang="en-US" sz="2400" u="sng" dirty="0">
                <a:latin typeface="Arial" panose="020B0604020202020204" pitchFamily="34" charset="0"/>
                <a:cs typeface="Arial" panose="020B0604020202020204" pitchFamily="34" charset="0"/>
              </a:rPr>
              <a:t>no reported income on the 50059</a:t>
            </a:r>
          </a:p>
          <a:p>
            <a:pPr marL="457200" indent="-401638">
              <a:spcBef>
                <a:spcPts val="200"/>
              </a:spcBef>
              <a:buFontTx/>
              <a:buChar char="•"/>
            </a:pPr>
            <a:r>
              <a:rPr lang="en-US" altLang="en-US" sz="2400" u="sng" dirty="0">
                <a:latin typeface="Arial" panose="020B0604020202020204" pitchFamily="34" charset="0"/>
                <a:cs typeface="Arial" panose="020B0604020202020204" pitchFamily="34" charset="0"/>
              </a:rPr>
              <a:t>The No Income Reported by HHS or SSA </a:t>
            </a:r>
            <a:r>
              <a:rPr lang="en-US" altLang="en-US" sz="2400" dirty="0">
                <a:latin typeface="Arial" panose="020B0604020202020204" pitchFamily="34" charset="0"/>
                <a:cs typeface="Arial" panose="020B0604020202020204" pitchFamily="34" charset="0"/>
              </a:rPr>
              <a:t>report will identify tenants with </a:t>
            </a:r>
            <a:r>
              <a:rPr lang="en-US" altLang="en-US" sz="2400" u="sng" dirty="0">
                <a:latin typeface="Arial" panose="020B0604020202020204" pitchFamily="34" charset="0"/>
                <a:cs typeface="Arial" panose="020B0604020202020204" pitchFamily="34" charset="0"/>
              </a:rPr>
              <a:t>no reported income in EIV </a:t>
            </a:r>
            <a:r>
              <a:rPr lang="en-US" altLang="en-US" sz="2400" dirty="0">
                <a:latin typeface="Arial" panose="020B0604020202020204" pitchFamily="34" charset="0"/>
                <a:cs typeface="Arial" panose="020B0604020202020204" pitchFamily="34" charset="0"/>
              </a:rPr>
              <a:t>(wages, SS, SSI or unemployment)</a:t>
            </a:r>
          </a:p>
          <a:p>
            <a:pPr marL="457200" indent="-401638">
              <a:spcBef>
                <a:spcPts val="200"/>
              </a:spcBef>
              <a:buFontTx/>
              <a:buChar char="•"/>
            </a:pPr>
            <a:r>
              <a:rPr lang="en-US" altLang="en-US" sz="2400" u="sng" dirty="0">
                <a:latin typeface="Arial" panose="020B0604020202020204" pitchFamily="34" charset="0"/>
                <a:cs typeface="Arial" panose="020B0604020202020204" pitchFamily="34" charset="0"/>
              </a:rPr>
              <a:t>HUD Recommends </a:t>
            </a:r>
            <a:r>
              <a:rPr lang="en-US" altLang="en-US" sz="2400" dirty="0">
                <a:latin typeface="Arial" panose="020B0604020202020204" pitchFamily="34" charset="0"/>
                <a:cs typeface="Arial" panose="020B0604020202020204" pitchFamily="34" charset="0"/>
              </a:rPr>
              <a:t>Owner/Agents have a policy to re-verify the status of tenants reporting zero income at   least quarterly</a:t>
            </a:r>
          </a:p>
          <a:p>
            <a:pPr marL="517525" lvl="2">
              <a:defRPr/>
            </a:pPr>
            <a:endParaRPr lang="en-US" sz="2200" dirty="0">
              <a:latin typeface="Arial" charset="0"/>
              <a:cs typeface="Arial" charset="0"/>
            </a:endParaRPr>
          </a:p>
        </p:txBody>
      </p:sp>
    </p:spTree>
    <p:extLst>
      <p:ext uri="{BB962C8B-B14F-4D97-AF65-F5344CB8AC3E}">
        <p14:creationId xmlns:p14="http://schemas.microsoft.com/office/powerpoint/2010/main" val="26343350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p:txBody>
          <a:bodyPr>
            <a:normAutofit fontScale="90000"/>
          </a:bodyPr>
          <a:lstStyle/>
          <a:p>
            <a:r>
              <a:rPr lang="en-US" b="1" dirty="0">
                <a:solidFill>
                  <a:srgbClr val="0070C0"/>
                </a:solidFill>
                <a:latin typeface="Arial" panose="020B0604020202020204" pitchFamily="34" charset="0"/>
                <a:cs typeface="Arial" panose="020B0604020202020204" pitchFamily="34" charset="0"/>
              </a:rPr>
              <a:t>No Income Reported on 50059 Report and </a:t>
            </a:r>
            <a:br>
              <a:rPr lang="en-US" b="1" dirty="0">
                <a:solidFill>
                  <a:srgbClr val="0070C0"/>
                </a:solidFill>
                <a:latin typeface="Arial" panose="020B0604020202020204" pitchFamily="34" charset="0"/>
                <a:cs typeface="Arial" panose="020B0604020202020204" pitchFamily="34" charset="0"/>
              </a:rPr>
            </a:br>
            <a:r>
              <a:rPr lang="en-US" b="1" dirty="0">
                <a:solidFill>
                  <a:srgbClr val="0070C0"/>
                </a:solidFill>
                <a:latin typeface="Arial" panose="020B0604020202020204" pitchFamily="34" charset="0"/>
                <a:cs typeface="Arial" panose="020B0604020202020204" pitchFamily="34" charset="0"/>
              </a:rPr>
              <a:t>No income Reported by HHS or SSA Report</a:t>
            </a:r>
            <a:br>
              <a:rPr lang="en-US" b="1" dirty="0">
                <a:solidFill>
                  <a:srgbClr val="00B0F0"/>
                </a:solidFill>
                <a:latin typeface="Verdana"/>
                <a:cs typeface="Verdana"/>
              </a:rPr>
            </a:br>
            <a:endParaRPr lang="en-US" dirty="0">
              <a:solidFill>
                <a:srgbClr val="00B0F0"/>
              </a:solidFill>
            </a:endParaRPr>
          </a:p>
        </p:txBody>
      </p:sp>
      <p:sp>
        <p:nvSpPr>
          <p:cNvPr id="37" name="TextBox 36"/>
          <p:cNvSpPr txBox="1"/>
          <p:nvPr/>
        </p:nvSpPr>
        <p:spPr bwMode="auto">
          <a:xfrm>
            <a:off x="304800" y="1312863"/>
            <a:ext cx="8054475" cy="4601260"/>
          </a:xfrm>
          <a:prstGeom prst="rect">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pPr marL="457200" indent="-401638">
              <a:spcBef>
                <a:spcPts val="200"/>
              </a:spcBef>
              <a:buFontTx/>
              <a:buChar char="•"/>
            </a:pPr>
            <a:r>
              <a:rPr lang="en-US" altLang="en-US" sz="2400" dirty="0">
                <a:latin typeface="Arial" panose="020B0604020202020204" pitchFamily="34" charset="0"/>
                <a:cs typeface="Arial" panose="020B0604020202020204" pitchFamily="34" charset="0"/>
              </a:rPr>
              <a:t>Owner/Agents must use these report only as identified and described in their policies and procedures – </a:t>
            </a:r>
            <a:r>
              <a:rPr lang="en-US" altLang="en-US" sz="2400" b="1" u="sng" dirty="0">
                <a:latin typeface="Arial" panose="020B0604020202020204" pitchFamily="34" charset="0"/>
                <a:cs typeface="Arial" panose="020B0604020202020204" pitchFamily="34" charset="0"/>
              </a:rPr>
              <a:t>not required to be printed unless specified you will do so in your procedures</a:t>
            </a:r>
          </a:p>
          <a:p>
            <a:pPr marL="457200" indent="-401638">
              <a:spcBef>
                <a:spcPts val="200"/>
              </a:spcBef>
              <a:buFontTx/>
              <a:buChar char="•"/>
            </a:pPr>
            <a:r>
              <a:rPr lang="en-US" altLang="en-US" sz="2400" dirty="0">
                <a:latin typeface="Arial" panose="020B0604020202020204" pitchFamily="34" charset="0"/>
                <a:cs typeface="Arial" panose="020B0604020202020204" pitchFamily="34" charset="0"/>
              </a:rPr>
              <a:t>As part of procedures for using this report, Owner/ Agent must include using Income Report to determine if there is income</a:t>
            </a:r>
          </a:p>
          <a:p>
            <a:pPr marL="457200" indent="-401638">
              <a:spcBef>
                <a:spcPts val="200"/>
              </a:spcBef>
              <a:buFontTx/>
              <a:buChar char="•"/>
            </a:pPr>
            <a:r>
              <a:rPr lang="en-US" sz="2400" dirty="0">
                <a:latin typeface="Arial" charset="0"/>
                <a:cs typeface="Arial" charset="0"/>
              </a:rPr>
              <a:t>HUD Handbook 4350.3 Chapter 9, 9-11 D. 1. a. and b. provides guidance on how to use these reports</a:t>
            </a:r>
          </a:p>
          <a:p>
            <a:pPr marL="457200" indent="-401638">
              <a:spcBef>
                <a:spcPts val="200"/>
              </a:spcBef>
              <a:buFontTx/>
              <a:buChar char="•"/>
            </a:pPr>
            <a:r>
              <a:rPr lang="en-US" sz="2400" dirty="0">
                <a:latin typeface="Arial" charset="0"/>
                <a:cs typeface="Arial" charset="0"/>
              </a:rPr>
              <a:t>These reports can either be master file reports or tenant file reports depending on how you have outlined in your procedures how you will use these 2 reports</a:t>
            </a:r>
          </a:p>
        </p:txBody>
      </p:sp>
    </p:spTree>
    <p:extLst>
      <p:ext uri="{BB962C8B-B14F-4D97-AF65-F5344CB8AC3E}">
        <p14:creationId xmlns:p14="http://schemas.microsoft.com/office/powerpoint/2010/main" val="666511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F08AEF4B-8B46-44FE-A636-50483E52856D}"/>
              </a:ext>
            </a:extLst>
          </p:cNvPr>
          <p:cNvGraphicFramePr/>
          <p:nvPr/>
        </p:nvGraphicFramePr>
        <p:xfrm>
          <a:off x="0" y="0"/>
          <a:ext cx="8590992"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00461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a:xfrm>
            <a:off x="381000" y="404813"/>
            <a:ext cx="8143316" cy="1175801"/>
          </a:xfrm>
        </p:spPr>
        <p:txBody>
          <a:bodyPr>
            <a:normAutofit/>
          </a:bodyPr>
          <a:lstStyle/>
          <a:p>
            <a:r>
              <a:rPr lang="en-US" b="1" dirty="0">
                <a:solidFill>
                  <a:srgbClr val="0070C0"/>
                </a:solidFill>
                <a:latin typeface="Arial" panose="020B0604020202020204" pitchFamily="34" charset="0"/>
                <a:cs typeface="Arial" panose="020B0604020202020204" pitchFamily="34" charset="0"/>
              </a:rPr>
              <a:t>Common findings – EIV Master File Reports</a:t>
            </a:r>
            <a:br>
              <a:rPr lang="en-US" b="1" dirty="0">
                <a:solidFill>
                  <a:srgbClr val="0070C0"/>
                </a:solidFill>
                <a:latin typeface="Arial" panose="020B0604020202020204" pitchFamily="34" charset="0"/>
                <a:cs typeface="Arial" panose="020B0604020202020204" pitchFamily="34" charset="0"/>
              </a:rPr>
            </a:br>
            <a:r>
              <a:rPr lang="en-US" b="1" dirty="0">
                <a:solidFill>
                  <a:srgbClr val="0070C0"/>
                </a:solidFill>
                <a:latin typeface="Arial" panose="020B0604020202020204" pitchFamily="34" charset="0"/>
                <a:cs typeface="Arial" panose="020B0604020202020204" pitchFamily="34" charset="0"/>
              </a:rPr>
              <a:t>   </a:t>
            </a:r>
            <a:br>
              <a:rPr lang="en-US" b="1" dirty="0">
                <a:solidFill>
                  <a:srgbClr val="00B0F0"/>
                </a:solidFill>
                <a:latin typeface="Verdana"/>
                <a:cs typeface="Verdana"/>
              </a:rPr>
            </a:br>
            <a:endParaRPr lang="en-US" dirty="0">
              <a:solidFill>
                <a:srgbClr val="00B0F0"/>
              </a:solidFill>
            </a:endParaRPr>
          </a:p>
        </p:txBody>
      </p:sp>
      <p:sp>
        <p:nvSpPr>
          <p:cNvPr id="37" name="TextBox 36"/>
          <p:cNvSpPr txBox="1"/>
          <p:nvPr/>
        </p:nvSpPr>
        <p:spPr bwMode="auto">
          <a:xfrm>
            <a:off x="294716" y="957153"/>
            <a:ext cx="8229600" cy="4862870"/>
          </a:xfrm>
          <a:prstGeom prst="rect">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pPr>
              <a:defRPr/>
            </a:pPr>
            <a:r>
              <a:rPr lang="en-US" sz="2400" b="1" dirty="0">
                <a:latin typeface="Arial" pitchFamily="34" charset="0"/>
                <a:cs typeface="Arial" pitchFamily="34" charset="0"/>
              </a:rPr>
              <a:t>Top Findings: </a:t>
            </a:r>
          </a:p>
          <a:p>
            <a:pPr marL="514350" indent="-514350">
              <a:buFont typeface="+mj-lt"/>
              <a:buAutoNum type="arabicPeriod"/>
              <a:defRPr/>
            </a:pPr>
            <a:r>
              <a:rPr lang="en-US" sz="2200" dirty="0">
                <a:latin typeface="Arial" pitchFamily="34" charset="0"/>
                <a:cs typeface="Arial" pitchFamily="34" charset="0"/>
              </a:rPr>
              <a:t>Not printing and maintaining each report in a Master file consistently when required as outlined in the property’s EIV procedures(even when 0 results found) </a:t>
            </a:r>
          </a:p>
          <a:p>
            <a:pPr marL="514350" indent="-514350">
              <a:buFont typeface="+mj-lt"/>
              <a:buAutoNum type="arabicPeriod"/>
              <a:defRPr/>
            </a:pPr>
            <a:r>
              <a:rPr lang="en-US" sz="2200" dirty="0">
                <a:latin typeface="Arial" pitchFamily="34" charset="0"/>
                <a:cs typeface="Arial" pitchFamily="34" charset="0"/>
              </a:rPr>
              <a:t>Not notating the report or not notating the report with sufficient comments regarding follow up actions for each tenant listed on each master file report</a:t>
            </a:r>
          </a:p>
          <a:p>
            <a:pPr marL="514350" indent="-514350">
              <a:buFont typeface="+mj-lt"/>
              <a:buAutoNum type="arabicPeriod"/>
              <a:defRPr/>
            </a:pPr>
            <a:r>
              <a:rPr lang="en-US" sz="2200" dirty="0">
                <a:latin typeface="Arial" pitchFamily="34" charset="0"/>
                <a:cs typeface="Arial" pitchFamily="34" charset="0"/>
              </a:rPr>
              <a:t>Not following up/investigating the issue for each tenant listed on each report (or not doing so within 30 days)</a:t>
            </a:r>
          </a:p>
          <a:p>
            <a:pPr marL="514350" indent="-514350">
              <a:buFont typeface="+mj-lt"/>
              <a:buAutoNum type="arabicPeriod"/>
              <a:defRPr/>
            </a:pPr>
            <a:r>
              <a:rPr lang="en-US" sz="2200" dirty="0">
                <a:latin typeface="Arial" pitchFamily="34" charset="0"/>
                <a:cs typeface="Arial" pitchFamily="34" charset="0"/>
              </a:rPr>
              <a:t>Not maintaining documentation of all follow up actions in the tenant files and/or maintaining the detail reports in the master file</a:t>
            </a:r>
          </a:p>
          <a:p>
            <a:pPr marL="514350" indent="-514350">
              <a:buFont typeface="+mj-lt"/>
              <a:buAutoNum type="arabicPeriod"/>
              <a:defRPr/>
            </a:pPr>
            <a:r>
              <a:rPr lang="en-US" sz="2200" dirty="0">
                <a:latin typeface="Arial" pitchFamily="34" charset="0"/>
                <a:cs typeface="Arial" pitchFamily="34" charset="0"/>
              </a:rPr>
              <a:t>Not making the necessary corrections and/or correct voucher adjustments</a:t>
            </a:r>
          </a:p>
        </p:txBody>
      </p:sp>
    </p:spTree>
    <p:extLst>
      <p:ext uri="{BB962C8B-B14F-4D97-AF65-F5344CB8AC3E}">
        <p14:creationId xmlns:p14="http://schemas.microsoft.com/office/powerpoint/2010/main" val="13380422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bwMode="auto">
          <a:xfrm>
            <a:off x="304800" y="990600"/>
            <a:ext cx="8054475" cy="4416594"/>
          </a:xfrm>
          <a:prstGeom prst="rect">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pPr marL="349250" indent="-349250">
              <a:defRPr/>
            </a:pPr>
            <a:r>
              <a:rPr lang="en-US" sz="2800" b="1" dirty="0">
                <a:latin typeface="Arial" charset="0"/>
                <a:cs typeface="Arial" charset="0"/>
              </a:rPr>
              <a:t>Existing Tenant Search</a:t>
            </a:r>
          </a:p>
          <a:p>
            <a:pPr marL="349250" indent="-349250">
              <a:buFont typeface="Arial" pitchFamily="34" charset="0"/>
              <a:buChar char="•"/>
              <a:defRPr/>
            </a:pPr>
            <a:r>
              <a:rPr lang="en-US" sz="2300" dirty="0">
                <a:solidFill>
                  <a:schemeClr val="tx1"/>
                </a:solidFill>
                <a:latin typeface="Arial" charset="0"/>
                <a:cs typeface="Arial" charset="0"/>
              </a:rPr>
              <a:t>MUST generate this report </a:t>
            </a:r>
            <a:r>
              <a:rPr lang="en-US" sz="2300" b="1" u="sng" dirty="0">
                <a:solidFill>
                  <a:schemeClr val="tx1"/>
                </a:solidFill>
                <a:latin typeface="Arial" charset="0"/>
                <a:cs typeface="Arial" charset="0"/>
              </a:rPr>
              <a:t>prior to move-in</a:t>
            </a:r>
            <a:r>
              <a:rPr lang="en-US" sz="2300" dirty="0">
                <a:solidFill>
                  <a:schemeClr val="tx1"/>
                </a:solidFill>
                <a:latin typeface="Arial" charset="0"/>
                <a:cs typeface="Arial" charset="0"/>
              </a:rPr>
              <a:t>, one report for each household member including dependents; </a:t>
            </a:r>
            <a:r>
              <a:rPr lang="en-US" sz="2300" dirty="0">
                <a:latin typeface="Arial" charset="0"/>
                <a:cs typeface="Arial" charset="0"/>
              </a:rPr>
              <a:t>and for each member added to the household after MI</a:t>
            </a:r>
          </a:p>
          <a:p>
            <a:pPr marL="349250" indent="-349250">
              <a:buFont typeface="Arial" pitchFamily="34" charset="0"/>
              <a:buChar char="•"/>
              <a:defRPr/>
            </a:pPr>
            <a:r>
              <a:rPr lang="en-US" sz="2300" dirty="0">
                <a:latin typeface="Arial" charset="0"/>
                <a:cs typeface="Arial" charset="0"/>
              </a:rPr>
              <a:t>System searches for a match based on SSN in both Public Housing and Multifamily Properties</a:t>
            </a:r>
          </a:p>
          <a:p>
            <a:pPr marL="349250" indent="-349250">
              <a:buFont typeface="Arial" pitchFamily="34" charset="0"/>
              <a:buChar char="•"/>
              <a:defRPr/>
            </a:pPr>
            <a:r>
              <a:rPr lang="en-US" sz="2300" dirty="0">
                <a:latin typeface="Arial" charset="0"/>
                <a:cs typeface="Arial" charset="0"/>
              </a:rPr>
              <a:t>Identifies household members that are currently receiving subsidy to help avoid Double Subsidy problems </a:t>
            </a:r>
          </a:p>
          <a:p>
            <a:pPr marL="349250" indent="-349250">
              <a:buFont typeface="Arial" pitchFamily="34" charset="0"/>
              <a:buChar char="•"/>
              <a:defRPr/>
            </a:pPr>
            <a:r>
              <a:rPr lang="en-US" sz="2300" dirty="0">
                <a:latin typeface="Arial" charset="0"/>
                <a:cs typeface="Arial" charset="0"/>
              </a:rPr>
              <a:t>Use of the report must be included in the Tenant Selection Plan</a:t>
            </a:r>
          </a:p>
          <a:p>
            <a:pPr marL="349250" indent="-349250">
              <a:buFont typeface="Arial" pitchFamily="34" charset="0"/>
              <a:buChar char="•"/>
              <a:defRPr/>
            </a:pPr>
            <a:r>
              <a:rPr lang="en-US" sz="2300" dirty="0">
                <a:latin typeface="Arial" charset="0"/>
                <a:cs typeface="Arial" charset="0"/>
              </a:rPr>
              <a:t>HUD Handbook 4350.3 Chapter 9, 9-12 A. provides guidance on how to use this report</a:t>
            </a:r>
          </a:p>
        </p:txBody>
      </p:sp>
      <p:sp>
        <p:nvSpPr>
          <p:cNvPr id="34" name="Title 33"/>
          <p:cNvSpPr>
            <a:spLocks noGrp="1"/>
          </p:cNvSpPr>
          <p:nvPr>
            <p:ph type="title"/>
          </p:nvPr>
        </p:nvSpPr>
        <p:spPr/>
        <p:txBody>
          <a:bodyPr>
            <a:normAutofit/>
          </a:bodyPr>
          <a:lstStyle/>
          <a:p>
            <a:r>
              <a:rPr lang="en-US" b="1" dirty="0">
                <a:solidFill>
                  <a:srgbClr val="0070C0"/>
                </a:solidFill>
                <a:latin typeface="Arial" panose="020B0604020202020204" pitchFamily="34" charset="0"/>
                <a:cs typeface="Arial" panose="020B0604020202020204" pitchFamily="34" charset="0"/>
              </a:rPr>
              <a:t>Existing Tenant Search – Level 1 and 2</a:t>
            </a:r>
            <a:endParaRPr lang="en-US" dirty="0">
              <a:solidFill>
                <a:srgbClr val="00B0F0"/>
              </a:solidFill>
            </a:endParaRPr>
          </a:p>
        </p:txBody>
      </p:sp>
      <p:sp>
        <p:nvSpPr>
          <p:cNvPr id="2" name="TextBox 1">
            <a:extLst>
              <a:ext uri="{FF2B5EF4-FFF2-40B4-BE49-F238E27FC236}">
                <a16:creationId xmlns:a16="http://schemas.microsoft.com/office/drawing/2014/main" id="{FA970A24-5DB2-4B3A-88D4-ED9421DDF4B0}"/>
              </a:ext>
            </a:extLst>
          </p:cNvPr>
          <p:cNvSpPr txBox="1"/>
          <p:nvPr/>
        </p:nvSpPr>
        <p:spPr bwMode="auto">
          <a:xfrm>
            <a:off x="304800" y="5423594"/>
            <a:ext cx="8054475" cy="1138773"/>
          </a:xfrm>
          <a:prstGeom prst="rect">
            <a:avLst/>
          </a:prstGeom>
          <a:gradFill flip="none" rotWithShape="1">
            <a:gsLst>
              <a:gs pos="0">
                <a:schemeClr val="accent5"/>
              </a:gs>
              <a:gs pos="48000">
                <a:schemeClr val="accent1">
                  <a:lumMod val="97000"/>
                  <a:lumOff val="3000"/>
                </a:schemeClr>
              </a:gs>
              <a:gs pos="100000">
                <a:schemeClr val="accent1">
                  <a:lumMod val="60000"/>
                  <a:lumOff val="40000"/>
                </a:schemeClr>
              </a:gs>
            </a:gsLst>
            <a:lin ang="10800000" scaled="1"/>
            <a:tileRect/>
          </a:gradFill>
          <a:ln>
            <a:noFill/>
          </a:ln>
          <a:extLst>
            <a:ext uri="{91240B29-F687-4F45-9708-019B960494DF}">
              <a14:hiddenLine xmlns:a14="http://schemas.microsoft.com/office/drawing/2010/main" w="9525">
                <a:solidFill>
                  <a:srgbClr val="000000"/>
                </a:solidFill>
                <a:miter lim="800000"/>
                <a:headEnd/>
                <a:tailEnd/>
              </a14:hiddenLine>
            </a:ext>
          </a:extLst>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b" anchorCtr="0" compatLnSpc="1">
            <a:prstTxWarp prst="textNoShape">
              <a:avLst/>
            </a:prstTxWarp>
            <a:spAutoFit/>
          </a:bodyPr>
          <a:lstStyle/>
          <a:p>
            <a:pPr>
              <a:defRPr/>
            </a:pPr>
            <a:r>
              <a:rPr lang="en-US" sz="2400" b="1" dirty="0">
                <a:solidFill>
                  <a:srgbClr val="00B0F0"/>
                </a:solidFill>
                <a:latin typeface="Verdana"/>
                <a:cs typeface="Verdana"/>
              </a:rPr>
              <a:t>POWER BOOST </a:t>
            </a:r>
            <a:r>
              <a:rPr lang="en-US" sz="2400" b="1" dirty="0">
                <a:solidFill>
                  <a:srgbClr val="0070C0"/>
                </a:solidFill>
                <a:latin typeface="Verdana"/>
                <a:cs typeface="Verdana"/>
              </a:rPr>
              <a:t>Level 1 - </a:t>
            </a:r>
            <a:r>
              <a:rPr lang="en-US" sz="2200" dirty="0">
                <a:latin typeface="Arial" charset="0"/>
                <a:cs typeface="Arial" charset="0"/>
              </a:rPr>
              <a:t>Does the existing tenant search need to be run on a newborn added after MI?  </a:t>
            </a:r>
          </a:p>
          <a:p>
            <a:pPr>
              <a:defRPr/>
            </a:pPr>
            <a:r>
              <a:rPr lang="en-US" sz="2200" dirty="0">
                <a:solidFill>
                  <a:srgbClr val="0070C0"/>
                </a:solidFill>
                <a:latin typeface="Arial" charset="0"/>
                <a:cs typeface="Arial" charset="0"/>
              </a:rPr>
              <a:t>                                      YES</a:t>
            </a:r>
          </a:p>
        </p:txBody>
      </p:sp>
    </p:spTree>
    <p:extLst>
      <p:ext uri="{BB962C8B-B14F-4D97-AF65-F5344CB8AC3E}">
        <p14:creationId xmlns:p14="http://schemas.microsoft.com/office/powerpoint/2010/main" val="1526351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nodeType="with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p:cTn id="13"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 calcmode="lin" valueType="num">
                                      <p:cBhvr additive="base">
                                        <p:cTn id="2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p:txBody>
          <a:bodyPr/>
          <a:lstStyle/>
          <a:p>
            <a:r>
              <a:rPr lang="en-US" b="1" dirty="0">
                <a:solidFill>
                  <a:srgbClr val="0070C0"/>
                </a:solidFill>
                <a:latin typeface="Arial" panose="020B0604020202020204" pitchFamily="34" charset="0"/>
                <a:cs typeface="Arial" panose="020B0604020202020204" pitchFamily="34" charset="0"/>
              </a:rPr>
              <a:t>Existing Tenant Search – Level 2</a:t>
            </a:r>
            <a:endParaRPr lang="en-US" dirty="0">
              <a:solidFill>
                <a:srgbClr val="00B0F0"/>
              </a:solidFill>
            </a:endParaRPr>
          </a:p>
        </p:txBody>
      </p:sp>
      <p:sp>
        <p:nvSpPr>
          <p:cNvPr id="6" name="TextBox 5"/>
          <p:cNvSpPr txBox="1"/>
          <p:nvPr/>
        </p:nvSpPr>
        <p:spPr bwMode="auto">
          <a:xfrm>
            <a:off x="287866" y="1079828"/>
            <a:ext cx="7756524" cy="523220"/>
          </a:xfrm>
          <a:prstGeom prst="rect">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pPr marL="0" indent="0">
              <a:buNone/>
            </a:pPr>
            <a:r>
              <a:rPr lang="en-US" altLang="en-US" sz="2800" b="1" dirty="0">
                <a:latin typeface="Arial" panose="020B0604020202020204" pitchFamily="34" charset="0"/>
                <a:cs typeface="Arial" panose="020B0604020202020204" pitchFamily="34" charset="0"/>
              </a:rPr>
              <a:t>You have run the report, what now?</a:t>
            </a:r>
          </a:p>
        </p:txBody>
      </p:sp>
      <p:sp>
        <p:nvSpPr>
          <p:cNvPr id="8" name="TextBox 7"/>
          <p:cNvSpPr txBox="1"/>
          <p:nvPr/>
        </p:nvSpPr>
        <p:spPr>
          <a:xfrm>
            <a:off x="4519334" y="1828800"/>
            <a:ext cx="4245001" cy="5238357"/>
          </a:xfrm>
          <a:prstGeom prst="rect">
            <a:avLst/>
          </a:prstGeom>
          <a:noFill/>
        </p:spPr>
        <p:txBody>
          <a:bodyPr wrap="square" rtlCol="0">
            <a:spAutoFit/>
          </a:bodyPr>
          <a:lstStyle/>
          <a:p>
            <a:pPr marL="457200" indent="-457200">
              <a:buFont typeface="Wingdings" panose="05000000000000000000" pitchFamily="2" charset="2"/>
              <a:buChar char="Ø"/>
            </a:pPr>
            <a:r>
              <a:rPr lang="en-US" altLang="en-US" sz="2200" dirty="0">
                <a:cs typeface="Arial" panose="020B0604020202020204" pitchFamily="34" charset="0"/>
              </a:rPr>
              <a:t>Print the report </a:t>
            </a:r>
            <a:r>
              <a:rPr lang="en-US" altLang="en-US" sz="2200" b="1" dirty="0">
                <a:cs typeface="Arial" panose="020B0604020202020204" pitchFamily="34" charset="0"/>
              </a:rPr>
              <a:t>for each household member</a:t>
            </a:r>
            <a:r>
              <a:rPr lang="en-US" altLang="en-US" sz="2200" dirty="0">
                <a:cs typeface="Arial" panose="020B0604020202020204" pitchFamily="34" charset="0"/>
              </a:rPr>
              <a:t> for the tenant file </a:t>
            </a:r>
            <a:r>
              <a:rPr lang="en-US" altLang="en-US" sz="2200" u="sng" dirty="0">
                <a:cs typeface="Arial" panose="020B0604020202020204" pitchFamily="34" charset="0"/>
              </a:rPr>
              <a:t>even if no matches found</a:t>
            </a:r>
          </a:p>
          <a:p>
            <a:endParaRPr lang="en-US" sz="1200" kern="0" dirty="0">
              <a:latin typeface="Arial" charset="0"/>
              <a:cs typeface="Arial" charset="0"/>
            </a:endParaRPr>
          </a:p>
          <a:p>
            <a:r>
              <a:rPr lang="en-US" sz="2200" b="1" kern="0" dirty="0">
                <a:cs typeface="Arial" panose="020B0604020202020204" pitchFamily="34" charset="0"/>
              </a:rPr>
              <a:t>Important information:</a:t>
            </a:r>
          </a:p>
          <a:p>
            <a:pPr marL="285750" indent="-285750">
              <a:buFont typeface="Arial" panose="020B0604020202020204" pitchFamily="34" charset="0"/>
              <a:buChar char="•"/>
            </a:pPr>
            <a:r>
              <a:rPr lang="en-US" sz="2100" dirty="0">
                <a:cs typeface="Arial" panose="020B0604020202020204" pitchFamily="34" charset="0"/>
              </a:rPr>
              <a:t>HOH at other property the member is currently receiving subsidy </a:t>
            </a:r>
          </a:p>
          <a:p>
            <a:pPr marL="285750" indent="-285750">
              <a:buFont typeface="Arial" panose="020B0604020202020204" pitchFamily="34" charset="0"/>
              <a:buChar char="•"/>
            </a:pPr>
            <a:r>
              <a:rPr lang="en-US" sz="2100" dirty="0">
                <a:cs typeface="Arial" panose="020B0604020202020204" pitchFamily="34" charset="0"/>
              </a:rPr>
              <a:t>Property and O/A information where the member is receiving subsidy </a:t>
            </a:r>
          </a:p>
          <a:p>
            <a:pPr marL="285750" indent="-285750">
              <a:buFont typeface="Arial" panose="020B0604020202020204" pitchFamily="34" charset="0"/>
              <a:buChar char="•"/>
            </a:pPr>
            <a:r>
              <a:rPr lang="en-US" sz="2100" dirty="0">
                <a:cs typeface="Arial" panose="020B0604020202020204" pitchFamily="34" charset="0"/>
              </a:rPr>
              <a:t>Last certification type and effective date</a:t>
            </a:r>
          </a:p>
          <a:p>
            <a:pPr marL="342900" lvl="2" indent="-342900">
              <a:spcBef>
                <a:spcPct val="20000"/>
              </a:spcBef>
              <a:buFont typeface="Arial" panose="020B0604020202020204" pitchFamily="34" charset="0"/>
              <a:buChar char="•"/>
              <a:defRPr/>
            </a:pPr>
            <a:endParaRPr lang="en-US" sz="2200" kern="0" dirty="0">
              <a:latin typeface="Arial" charset="0"/>
              <a:cs typeface="Arial" charset="0"/>
            </a:endParaRPr>
          </a:p>
          <a:p>
            <a:endParaRPr lang="en-US" dirty="0"/>
          </a:p>
        </p:txBody>
      </p:sp>
      <p:pic>
        <p:nvPicPr>
          <p:cNvPr id="1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599" y="1905000"/>
            <a:ext cx="4093443"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Arrow Connector 12"/>
          <p:cNvCxnSpPr/>
          <p:nvPr/>
        </p:nvCxnSpPr>
        <p:spPr>
          <a:xfrm flipH="1" flipV="1">
            <a:off x="2275320" y="3048000"/>
            <a:ext cx="2372880" cy="84799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H="1" flipV="1">
            <a:off x="2438400" y="4227841"/>
            <a:ext cx="2209801" cy="60603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H="1" flipV="1">
            <a:off x="2438400" y="3471999"/>
            <a:ext cx="2209800" cy="136187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H="1" flipV="1">
            <a:off x="2806337" y="3956179"/>
            <a:ext cx="1809206" cy="88229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H="1" flipV="1">
            <a:off x="2743200" y="4626739"/>
            <a:ext cx="1905000" cy="11427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H="1" flipV="1">
            <a:off x="2362200" y="4833876"/>
            <a:ext cx="2286000" cy="96291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76509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down)">
                                      <p:cBhvr>
                                        <p:cTn id="16" dur="500"/>
                                        <p:tgtEl>
                                          <p:spTgt spid="21"/>
                                        </p:tgtEl>
                                      </p:cBhvr>
                                    </p:animEffect>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down)">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down)">
                                      <p:cBhvr>
                                        <p:cTn id="25" dur="500"/>
                                        <p:tgtEl>
                                          <p:spTgt spid="22"/>
                                        </p:tgtEl>
                                      </p:cBhvr>
                                    </p:animEffect>
                                  </p:childTnLst>
                                </p:cTn>
                              </p:par>
                            </p:childTnLst>
                          </p:cTn>
                        </p:par>
                        <p:par>
                          <p:cTn id="26" fill="hold">
                            <p:stCondLst>
                              <p:cond delay="500"/>
                            </p:stCondLst>
                            <p:childTnLst>
                              <p:par>
                                <p:cTn id="27" presetID="22" presetClass="entr" presetSubtype="4" fill="hold"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down)">
                                      <p:cBhvr>
                                        <p:cTn id="2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bwMode="auto">
          <a:xfrm>
            <a:off x="304800" y="1066800"/>
            <a:ext cx="8054475" cy="4847481"/>
          </a:xfrm>
          <a:prstGeom prst="rect">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pPr>
              <a:defRPr/>
            </a:pPr>
            <a:r>
              <a:rPr lang="en-US" sz="2800" b="1" dirty="0">
                <a:latin typeface="Arial" charset="0"/>
                <a:cs typeface="Arial" charset="0"/>
              </a:rPr>
              <a:t>If there is a household member that is listed as being an existing tenant:</a:t>
            </a:r>
          </a:p>
          <a:p>
            <a:pPr marL="517525" indent="-517525">
              <a:spcBef>
                <a:spcPts val="0"/>
              </a:spcBef>
              <a:buFont typeface="+mj-lt"/>
              <a:buAutoNum type="arabicPeriod"/>
              <a:defRPr/>
            </a:pPr>
            <a:r>
              <a:rPr lang="en-US" sz="2300" dirty="0">
                <a:latin typeface="Arial" charset="0"/>
                <a:cs typeface="Arial" charset="0"/>
              </a:rPr>
              <a:t>Discuss the result(s) with applicant</a:t>
            </a:r>
          </a:p>
          <a:p>
            <a:pPr marL="517525" indent="-517525">
              <a:spcBef>
                <a:spcPts val="0"/>
              </a:spcBef>
              <a:buFont typeface="+mj-lt"/>
              <a:buAutoNum type="arabicPeriod"/>
              <a:defRPr/>
            </a:pPr>
            <a:r>
              <a:rPr lang="en-US" sz="2300" dirty="0">
                <a:latin typeface="Arial" charset="0"/>
                <a:cs typeface="Arial" charset="0"/>
              </a:rPr>
              <a:t>Contact the manager at the other property to verify applicant is a tenant there</a:t>
            </a:r>
          </a:p>
          <a:p>
            <a:pPr marL="517525" indent="-517525">
              <a:spcBef>
                <a:spcPts val="0"/>
              </a:spcBef>
              <a:buFont typeface="+mj-lt"/>
              <a:buAutoNum type="arabicPeriod"/>
              <a:defRPr/>
            </a:pPr>
            <a:r>
              <a:rPr lang="en-US" sz="2300" dirty="0">
                <a:latin typeface="Arial" charset="0"/>
                <a:cs typeface="Arial" charset="0"/>
              </a:rPr>
              <a:t>Coordinate the move-out / move-in dates to avoid double subsidy problems</a:t>
            </a:r>
          </a:p>
          <a:p>
            <a:pPr marL="517525" indent="-517525">
              <a:spcBef>
                <a:spcPts val="0"/>
              </a:spcBef>
              <a:buFont typeface="+mj-lt"/>
              <a:buAutoNum type="arabicPeriod"/>
              <a:defRPr/>
            </a:pPr>
            <a:r>
              <a:rPr lang="en-US" sz="2300" u="sng" dirty="0">
                <a:solidFill>
                  <a:schemeClr val="tx1"/>
                </a:solidFill>
                <a:latin typeface="Arial" charset="0"/>
                <a:cs typeface="Arial" charset="0"/>
              </a:rPr>
              <a:t>Notate report(s) </a:t>
            </a:r>
            <a:r>
              <a:rPr lang="en-US" sz="2300" dirty="0">
                <a:latin typeface="Arial" charset="0"/>
                <a:cs typeface="Arial" charset="0"/>
              </a:rPr>
              <a:t>with comments regarding discussions with tenant and/or manager from other property and coordination plans</a:t>
            </a:r>
          </a:p>
          <a:p>
            <a:pPr marL="517525" indent="-517525">
              <a:spcBef>
                <a:spcPts val="0"/>
              </a:spcBef>
              <a:buFont typeface="+mj-lt"/>
              <a:buAutoNum type="arabicPeriod"/>
              <a:defRPr/>
            </a:pPr>
            <a:r>
              <a:rPr lang="en-US" sz="2300" u="sng" dirty="0">
                <a:solidFill>
                  <a:schemeClr val="tx1"/>
                </a:solidFill>
                <a:latin typeface="Arial" charset="0"/>
                <a:cs typeface="Arial" charset="0"/>
              </a:rPr>
              <a:t>Maintain the reports in the tenant file </a:t>
            </a:r>
            <a:r>
              <a:rPr lang="en-US" sz="2300" dirty="0">
                <a:latin typeface="Arial" charset="0"/>
                <a:cs typeface="Arial" charset="0"/>
              </a:rPr>
              <a:t>for term of tenancy plus 3 years, or if applicant does not MI then with the application for 3 years from the date of the report </a:t>
            </a:r>
          </a:p>
        </p:txBody>
      </p:sp>
      <p:sp>
        <p:nvSpPr>
          <p:cNvPr id="34" name="Title 33"/>
          <p:cNvSpPr>
            <a:spLocks noGrp="1"/>
          </p:cNvSpPr>
          <p:nvPr>
            <p:ph type="title"/>
          </p:nvPr>
        </p:nvSpPr>
        <p:spPr/>
        <p:txBody>
          <a:bodyPr>
            <a:normAutofit/>
          </a:bodyPr>
          <a:lstStyle/>
          <a:p>
            <a:r>
              <a:rPr lang="en-US" b="1" dirty="0">
                <a:solidFill>
                  <a:srgbClr val="0070C0"/>
                </a:solidFill>
                <a:latin typeface="Arial" panose="020B0604020202020204" pitchFamily="34" charset="0"/>
                <a:cs typeface="Arial" panose="020B0604020202020204" pitchFamily="34" charset="0"/>
              </a:rPr>
              <a:t>Existing Tenant Search – Level 3, 4, and 5</a:t>
            </a:r>
            <a:endParaRPr lang="en-US" dirty="0">
              <a:solidFill>
                <a:srgbClr val="00B0F0"/>
              </a:solidFill>
            </a:endParaRPr>
          </a:p>
        </p:txBody>
      </p:sp>
    </p:spTree>
    <p:extLst>
      <p:ext uri="{BB962C8B-B14F-4D97-AF65-F5344CB8AC3E}">
        <p14:creationId xmlns:p14="http://schemas.microsoft.com/office/powerpoint/2010/main" val="16935680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bwMode="auto">
          <a:xfrm>
            <a:off x="228600" y="1066800"/>
            <a:ext cx="8054475" cy="4416594"/>
          </a:xfrm>
          <a:prstGeom prst="rect">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pPr marL="55563" lvl="1">
              <a:defRPr/>
            </a:pPr>
            <a:r>
              <a:rPr lang="en-US" sz="2800" b="1" dirty="0">
                <a:latin typeface="Arial" charset="0"/>
                <a:cs typeface="Arial" charset="0"/>
              </a:rPr>
              <a:t>Summary, Income, &amp; Discrepancy Reports</a:t>
            </a:r>
          </a:p>
          <a:p>
            <a:pPr marL="512763" lvl="1" indent="-403225">
              <a:spcBef>
                <a:spcPts val="0"/>
              </a:spcBef>
              <a:buFont typeface="Arial" pitchFamily="34" charset="0"/>
              <a:buChar char="•"/>
              <a:defRPr/>
            </a:pPr>
            <a:r>
              <a:rPr lang="en-US" sz="2300" dirty="0">
                <a:latin typeface="Arial" charset="0"/>
                <a:cs typeface="Arial" charset="0"/>
              </a:rPr>
              <a:t>All 3 reports are automatically generated each time the Income Report is run in EIV</a:t>
            </a:r>
          </a:p>
          <a:p>
            <a:pPr marL="512763" lvl="1" indent="-403225">
              <a:spcBef>
                <a:spcPts val="0"/>
              </a:spcBef>
              <a:buFont typeface="Arial" pitchFamily="34" charset="0"/>
              <a:buChar char="•"/>
              <a:defRPr/>
            </a:pPr>
            <a:r>
              <a:rPr lang="en-US" sz="2300" dirty="0">
                <a:latin typeface="Arial" charset="0"/>
                <a:cs typeface="Arial" charset="0"/>
              </a:rPr>
              <a:t>System searches for available personal identifiers and income data for each member and matches that data to information listed on the last 50059 submitted to TRACS</a:t>
            </a:r>
          </a:p>
          <a:p>
            <a:pPr marL="512763" lvl="1" indent="-403225">
              <a:spcBef>
                <a:spcPts val="0"/>
              </a:spcBef>
              <a:buFont typeface="Arial" pitchFamily="34" charset="0"/>
              <a:buChar char="•"/>
              <a:defRPr/>
            </a:pPr>
            <a:r>
              <a:rPr lang="en-US" sz="2300" b="1" u="sng" dirty="0">
                <a:latin typeface="Arial" charset="0"/>
                <a:cs typeface="Arial" charset="0"/>
              </a:rPr>
              <a:t>Must</a:t>
            </a:r>
            <a:r>
              <a:rPr lang="en-US" sz="2300" dirty="0">
                <a:latin typeface="Arial" charset="0"/>
                <a:cs typeface="Arial" charset="0"/>
              </a:rPr>
              <a:t> generate these reports within </a:t>
            </a:r>
            <a:r>
              <a:rPr lang="en-US" sz="2300" b="1" u="sng" dirty="0">
                <a:latin typeface="Arial" charset="0"/>
                <a:cs typeface="Arial" charset="0"/>
              </a:rPr>
              <a:t>90 days after MI or IC 50059 submission</a:t>
            </a:r>
            <a:r>
              <a:rPr lang="en-US" sz="2300" u="sng" dirty="0">
                <a:latin typeface="Arial" charset="0"/>
                <a:cs typeface="Arial" charset="0"/>
              </a:rPr>
              <a:t> , and </a:t>
            </a:r>
            <a:r>
              <a:rPr lang="en-US" sz="2300" b="1" u="sng" dirty="0">
                <a:latin typeface="Arial" charset="0"/>
                <a:cs typeface="Arial" charset="0"/>
              </a:rPr>
              <a:t>each AR &amp; IR </a:t>
            </a:r>
            <a:r>
              <a:rPr lang="en-US" sz="2300" dirty="0">
                <a:latin typeface="Arial" charset="0"/>
                <a:cs typeface="Arial" charset="0"/>
              </a:rPr>
              <a:t>(and  other times if so outlined in O/A procedures)</a:t>
            </a:r>
          </a:p>
          <a:p>
            <a:pPr marL="512763" lvl="1" indent="-403225">
              <a:spcBef>
                <a:spcPts val="0"/>
              </a:spcBef>
              <a:buFont typeface="Arial" pitchFamily="34" charset="0"/>
              <a:buChar char="•"/>
              <a:defRPr/>
            </a:pPr>
            <a:r>
              <a:rPr lang="en-US" sz="2300" dirty="0">
                <a:latin typeface="Arial" charset="0"/>
                <a:cs typeface="Arial" charset="0"/>
              </a:rPr>
              <a:t>Must maintain the reports in the tenant files </a:t>
            </a:r>
          </a:p>
          <a:p>
            <a:pPr marL="512763" lvl="1" indent="-403225">
              <a:spcBef>
                <a:spcPts val="0"/>
              </a:spcBef>
              <a:buFont typeface="Arial" pitchFamily="34" charset="0"/>
              <a:buChar char="•"/>
              <a:defRPr/>
            </a:pPr>
            <a:r>
              <a:rPr lang="en-US" sz="2300" dirty="0">
                <a:latin typeface="Arial" charset="0"/>
                <a:cs typeface="Arial" charset="0"/>
              </a:rPr>
              <a:t>HUD Handbook 4350.3 Chapter 9, 9-11 A, B, and C. provides guidance on how to use these reports</a:t>
            </a:r>
          </a:p>
        </p:txBody>
      </p:sp>
      <p:sp>
        <p:nvSpPr>
          <p:cNvPr id="34" name="Title 33"/>
          <p:cNvSpPr>
            <a:spLocks noGrp="1"/>
          </p:cNvSpPr>
          <p:nvPr>
            <p:ph type="title"/>
          </p:nvPr>
        </p:nvSpPr>
        <p:spPr/>
        <p:txBody>
          <a:bodyPr>
            <a:normAutofit/>
          </a:bodyPr>
          <a:lstStyle/>
          <a:p>
            <a:r>
              <a:rPr lang="en-US" b="1" dirty="0">
                <a:solidFill>
                  <a:srgbClr val="0070C0"/>
                </a:solidFill>
                <a:latin typeface="Arial" panose="020B0604020202020204" pitchFamily="34" charset="0"/>
                <a:cs typeface="Arial" panose="020B0604020202020204" pitchFamily="34" charset="0"/>
              </a:rPr>
              <a:t>Summary, Income, &amp; Discrepancy Reports – Level 1</a:t>
            </a:r>
            <a:endParaRPr lang="en-US" dirty="0">
              <a:solidFill>
                <a:srgbClr val="00B0F0"/>
              </a:solidFill>
            </a:endParaRPr>
          </a:p>
        </p:txBody>
      </p:sp>
      <p:sp>
        <p:nvSpPr>
          <p:cNvPr id="6" name="TextBox 5">
            <a:extLst>
              <a:ext uri="{FF2B5EF4-FFF2-40B4-BE49-F238E27FC236}">
                <a16:creationId xmlns:a16="http://schemas.microsoft.com/office/drawing/2014/main" id="{B920F186-6578-4FDE-A44B-588FAEE9326E}"/>
              </a:ext>
            </a:extLst>
          </p:cNvPr>
          <p:cNvSpPr txBox="1"/>
          <p:nvPr/>
        </p:nvSpPr>
        <p:spPr bwMode="auto">
          <a:xfrm>
            <a:off x="228600" y="5505271"/>
            <a:ext cx="6934200" cy="1200329"/>
          </a:xfrm>
          <a:prstGeom prst="rect">
            <a:avLst/>
          </a:prstGeom>
          <a:gradFill flip="none" rotWithShape="1">
            <a:gsLst>
              <a:gs pos="0">
                <a:schemeClr val="accent5"/>
              </a:gs>
              <a:gs pos="48000">
                <a:schemeClr val="accent1">
                  <a:lumMod val="97000"/>
                  <a:lumOff val="3000"/>
                </a:schemeClr>
              </a:gs>
              <a:gs pos="100000">
                <a:schemeClr val="accent1">
                  <a:lumMod val="60000"/>
                  <a:lumOff val="40000"/>
                </a:schemeClr>
              </a:gs>
            </a:gsLst>
            <a:lin ang="10800000" scaled="1"/>
            <a:tileRect/>
          </a:gradFill>
          <a:ln>
            <a:noFill/>
          </a:ln>
          <a:extLst>
            <a:ext uri="{91240B29-F687-4F45-9708-019B960494DF}">
              <a14:hiddenLine xmlns:a14="http://schemas.microsoft.com/office/drawing/2010/main" w="9525">
                <a:solidFill>
                  <a:srgbClr val="000000"/>
                </a:solidFill>
                <a:miter lim="800000"/>
                <a:headEnd/>
                <a:tailEnd/>
              </a14:hiddenLine>
            </a:ext>
          </a:extLst>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b" anchorCtr="0" compatLnSpc="1">
            <a:prstTxWarp prst="textNoShape">
              <a:avLst/>
            </a:prstTxWarp>
            <a:spAutoFit/>
          </a:bodyPr>
          <a:lstStyle/>
          <a:p>
            <a:r>
              <a:rPr lang="en-US" sz="2400" b="1" dirty="0">
                <a:solidFill>
                  <a:srgbClr val="00FFFF"/>
                </a:solidFill>
                <a:latin typeface="Arial" panose="020B0604020202020204" pitchFamily="34" charset="0"/>
                <a:cs typeface="Arial" panose="020B0604020202020204" pitchFamily="34" charset="0"/>
              </a:rPr>
              <a:t>Ea</a:t>
            </a:r>
            <a:r>
              <a:rPr lang="en-US" sz="2400" b="1" dirty="0">
                <a:solidFill>
                  <a:srgbClr val="FF99FF"/>
                </a:solidFill>
                <a:latin typeface="Arial" panose="020B0604020202020204" pitchFamily="34" charset="0"/>
                <a:cs typeface="Arial" panose="020B0604020202020204" pitchFamily="34" charset="0"/>
              </a:rPr>
              <a:t>st</a:t>
            </a:r>
            <a:r>
              <a:rPr lang="en-US" sz="2400" b="1" dirty="0">
                <a:solidFill>
                  <a:srgbClr val="CC66FF"/>
                </a:solidFill>
                <a:latin typeface="Arial" panose="020B0604020202020204" pitchFamily="34" charset="0"/>
                <a:cs typeface="Arial" panose="020B0604020202020204" pitchFamily="34" charset="0"/>
              </a:rPr>
              <a:t>er</a:t>
            </a:r>
            <a:r>
              <a:rPr lang="en-US" sz="2400" b="1" dirty="0">
                <a:latin typeface="Arial" panose="020B0604020202020204" pitchFamily="34" charset="0"/>
                <a:cs typeface="Arial" panose="020B0604020202020204" pitchFamily="34" charset="0"/>
              </a:rPr>
              <a:t> </a:t>
            </a:r>
            <a:r>
              <a:rPr lang="en-US" sz="2400" b="1" dirty="0">
                <a:solidFill>
                  <a:srgbClr val="66FF66"/>
                </a:solidFill>
                <a:latin typeface="Arial" panose="020B0604020202020204" pitchFamily="34" charset="0"/>
                <a:cs typeface="Arial" panose="020B0604020202020204" pitchFamily="34" charset="0"/>
              </a:rPr>
              <a:t>E</a:t>
            </a:r>
            <a:r>
              <a:rPr lang="en-US" sz="2400" b="1" dirty="0">
                <a:solidFill>
                  <a:srgbClr val="6699FF"/>
                </a:solidFill>
                <a:latin typeface="Arial" panose="020B0604020202020204" pitchFamily="34" charset="0"/>
                <a:cs typeface="Arial" panose="020B0604020202020204" pitchFamily="34" charset="0"/>
              </a:rPr>
              <a:t>g</a:t>
            </a:r>
            <a:r>
              <a:rPr lang="en-US" sz="2400" b="1" dirty="0">
                <a:solidFill>
                  <a:srgbClr val="F8A56C"/>
                </a:solidFill>
                <a:latin typeface="Arial" panose="020B0604020202020204" pitchFamily="34" charset="0"/>
                <a:cs typeface="Arial" panose="020B0604020202020204" pitchFamily="34" charset="0"/>
              </a:rPr>
              <a:t>g: </a:t>
            </a:r>
            <a:r>
              <a:rPr lang="en-US" sz="2400" dirty="0">
                <a:latin typeface="Arial" panose="020B0604020202020204" pitchFamily="34" charset="0"/>
                <a:cs typeface="Arial" panose="020B0604020202020204" pitchFamily="34" charset="0"/>
              </a:rPr>
              <a:t>Be aware of how HOTMA will change when you run and how to use these reports. </a:t>
            </a:r>
            <a:endParaRPr lang="en-US" sz="24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4486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bwMode="auto">
          <a:xfrm>
            <a:off x="304800" y="1143000"/>
            <a:ext cx="8054475" cy="4308872"/>
          </a:xfrm>
          <a:prstGeom prst="rect">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pPr>
              <a:defRPr/>
            </a:pPr>
            <a:r>
              <a:rPr lang="en-US" sz="2800" b="1" dirty="0">
                <a:latin typeface="Arial" pitchFamily="34" charset="0"/>
                <a:cs typeface="Arial" pitchFamily="34" charset="0"/>
              </a:rPr>
              <a:t>Summary Report </a:t>
            </a:r>
          </a:p>
          <a:p>
            <a:pPr marL="401638" indent="-401638">
              <a:spcBef>
                <a:spcPts val="0"/>
              </a:spcBef>
              <a:buFont typeface="Arial" pitchFamily="34" charset="0"/>
              <a:buChar char="•"/>
              <a:defRPr/>
            </a:pPr>
            <a:r>
              <a:rPr lang="en-US" sz="2400" dirty="0">
                <a:latin typeface="Arial" pitchFamily="34" charset="0"/>
                <a:cs typeface="Arial" pitchFamily="34" charset="0"/>
              </a:rPr>
              <a:t>Lists all members of the household with their personal identifiers and Identity Verification Status</a:t>
            </a:r>
          </a:p>
          <a:p>
            <a:pPr marL="401638" indent="-401638">
              <a:spcBef>
                <a:spcPts val="0"/>
              </a:spcBef>
              <a:buFont typeface="Arial" pitchFamily="34" charset="0"/>
              <a:buChar char="•"/>
              <a:defRPr/>
            </a:pPr>
            <a:r>
              <a:rPr lang="en-US" sz="2400" dirty="0">
                <a:latin typeface="Arial" pitchFamily="34" charset="0"/>
                <a:cs typeface="Arial" pitchFamily="34" charset="0"/>
              </a:rPr>
              <a:t>Status will be either:</a:t>
            </a:r>
          </a:p>
          <a:p>
            <a:pPr marL="806450" indent="-409575">
              <a:spcBef>
                <a:spcPts val="0"/>
              </a:spcBef>
              <a:buFont typeface="+mj-lt"/>
              <a:buAutoNum type="arabicPeriod"/>
              <a:defRPr/>
            </a:pPr>
            <a:r>
              <a:rPr lang="en-US" sz="2200" dirty="0">
                <a:latin typeface="Arial" pitchFamily="34" charset="0"/>
                <a:cs typeface="Arial" pitchFamily="34" charset="0"/>
              </a:rPr>
              <a:t>Verified – info on 50059 matches SSA</a:t>
            </a:r>
          </a:p>
          <a:p>
            <a:pPr marL="806450" indent="-409575">
              <a:spcBef>
                <a:spcPts val="0"/>
              </a:spcBef>
              <a:buFont typeface="+mj-lt"/>
              <a:buAutoNum type="arabicPeriod"/>
              <a:defRPr/>
            </a:pPr>
            <a:r>
              <a:rPr lang="en-US" sz="2200" dirty="0">
                <a:latin typeface="Arial" pitchFamily="34" charset="0"/>
                <a:cs typeface="Arial" pitchFamily="34" charset="0"/>
              </a:rPr>
              <a:t>Failed – member info does not match</a:t>
            </a:r>
          </a:p>
          <a:p>
            <a:pPr marL="806450" indent="-409575">
              <a:spcBef>
                <a:spcPts val="0"/>
              </a:spcBef>
              <a:buFont typeface="+mj-lt"/>
              <a:buAutoNum type="arabicPeriod"/>
              <a:defRPr/>
            </a:pPr>
            <a:r>
              <a:rPr lang="en-US" sz="2200" dirty="0">
                <a:latin typeface="Arial" pitchFamily="34" charset="0"/>
                <a:cs typeface="Arial" pitchFamily="34" charset="0"/>
              </a:rPr>
              <a:t>Not Verified – member 50059 info has not been sent to EIV </a:t>
            </a:r>
          </a:p>
          <a:p>
            <a:pPr marL="806450" indent="-409575">
              <a:spcBef>
                <a:spcPts val="0"/>
              </a:spcBef>
              <a:buFont typeface="+mj-lt"/>
              <a:buAutoNum type="arabicPeriod"/>
              <a:defRPr/>
            </a:pPr>
            <a:r>
              <a:rPr lang="en-US" sz="2200" dirty="0">
                <a:latin typeface="Arial" pitchFamily="34" charset="0"/>
                <a:cs typeface="Arial" pitchFamily="34" charset="0"/>
              </a:rPr>
              <a:t>Deceased – member reported by SSA as deceased  </a:t>
            </a:r>
          </a:p>
          <a:p>
            <a:pPr>
              <a:defRPr/>
            </a:pPr>
            <a:r>
              <a:rPr lang="en-US" sz="2000" b="1" dirty="0">
                <a:latin typeface="Arial" pitchFamily="34" charset="0"/>
                <a:cs typeface="Arial" pitchFamily="34" charset="0"/>
              </a:rPr>
              <a:t>EIV will only have income info for tenants whose status is Verified</a:t>
            </a:r>
          </a:p>
          <a:p>
            <a:pPr marL="109538" lvl="1">
              <a:spcBef>
                <a:spcPts val="0"/>
              </a:spcBef>
              <a:defRPr/>
            </a:pPr>
            <a:endParaRPr lang="en-US" sz="2400" dirty="0">
              <a:latin typeface="Arial" charset="0"/>
              <a:cs typeface="Arial" charset="0"/>
            </a:endParaRPr>
          </a:p>
        </p:txBody>
      </p:sp>
      <p:sp>
        <p:nvSpPr>
          <p:cNvPr id="34" name="Title 33"/>
          <p:cNvSpPr>
            <a:spLocks noGrp="1"/>
          </p:cNvSpPr>
          <p:nvPr>
            <p:ph type="title"/>
          </p:nvPr>
        </p:nvSpPr>
        <p:spPr/>
        <p:txBody>
          <a:bodyPr>
            <a:normAutofit/>
          </a:bodyPr>
          <a:lstStyle/>
          <a:p>
            <a:r>
              <a:rPr lang="en-US" b="1" dirty="0">
                <a:solidFill>
                  <a:srgbClr val="0070C0"/>
                </a:solidFill>
                <a:latin typeface="Arial" panose="020B0604020202020204" pitchFamily="34" charset="0"/>
                <a:cs typeface="Arial" panose="020B0604020202020204" pitchFamily="34" charset="0"/>
              </a:rPr>
              <a:t>Summary Report – Level 2</a:t>
            </a:r>
            <a:endParaRPr lang="en-US" dirty="0">
              <a:solidFill>
                <a:srgbClr val="00B0F0"/>
              </a:solidFill>
            </a:endParaRPr>
          </a:p>
        </p:txBody>
      </p:sp>
    </p:spTree>
    <p:extLst>
      <p:ext uri="{BB962C8B-B14F-4D97-AF65-F5344CB8AC3E}">
        <p14:creationId xmlns:p14="http://schemas.microsoft.com/office/powerpoint/2010/main" val="217336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p:txBody>
          <a:bodyPr>
            <a:normAutofit/>
          </a:bodyPr>
          <a:lstStyle/>
          <a:p>
            <a:r>
              <a:rPr lang="en-US" b="1" dirty="0">
                <a:solidFill>
                  <a:srgbClr val="0070C0"/>
                </a:solidFill>
                <a:latin typeface="Arial" panose="020B0604020202020204" pitchFamily="34" charset="0"/>
                <a:cs typeface="Arial" panose="020B0604020202020204" pitchFamily="34" charset="0"/>
              </a:rPr>
              <a:t>Summary Report – Level 2</a:t>
            </a:r>
            <a:endParaRPr lang="en-US" dirty="0">
              <a:solidFill>
                <a:srgbClr val="00B0F0"/>
              </a:solidFill>
            </a:endParaRPr>
          </a:p>
        </p:txBody>
      </p:sp>
      <p:pic>
        <p:nvPicPr>
          <p:cNvPr id="4" name="Picture 6"/>
          <p:cNvPicPr>
            <a:picLocks noChangeAspect="1" noChangeArrowheads="1"/>
          </p:cNvPicPr>
          <p:nvPr/>
        </p:nvPicPr>
        <p:blipFill>
          <a:blip r:embed="rId3">
            <a:extLst>
              <a:ext uri="{28A0092B-C50C-407E-A947-70E740481C1C}">
                <a14:useLocalDpi xmlns:a14="http://schemas.microsoft.com/office/drawing/2010/main" val="0"/>
              </a:ext>
            </a:extLst>
          </a:blip>
          <a:srcRect l="17628" t="27473" r="17201" b="6227"/>
          <a:stretch>
            <a:fillRect/>
          </a:stretch>
        </p:blipFill>
        <p:spPr bwMode="auto">
          <a:xfrm>
            <a:off x="441580" y="1828799"/>
            <a:ext cx="7499154" cy="3817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flipV="1">
            <a:off x="5867400" y="2566373"/>
            <a:ext cx="1219201" cy="622822"/>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Oval 5"/>
          <p:cNvSpPr/>
          <p:nvPr/>
        </p:nvSpPr>
        <p:spPr>
          <a:xfrm flipV="1">
            <a:off x="6019799" y="3954650"/>
            <a:ext cx="1219201" cy="3048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Oval 6"/>
          <p:cNvSpPr/>
          <p:nvPr/>
        </p:nvSpPr>
        <p:spPr>
          <a:xfrm flipV="1">
            <a:off x="6019799" y="5263230"/>
            <a:ext cx="1219201" cy="3048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bwMode="auto">
          <a:xfrm>
            <a:off x="447676" y="1079828"/>
            <a:ext cx="7756524" cy="523220"/>
          </a:xfrm>
          <a:prstGeom prst="rect">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pPr marL="0" indent="0">
              <a:buNone/>
            </a:pPr>
            <a:r>
              <a:rPr lang="en-US" altLang="en-US" sz="2800" b="1" dirty="0">
                <a:latin typeface="Arial" panose="020B0604020202020204" pitchFamily="34" charset="0"/>
                <a:cs typeface="Arial" panose="020B0604020202020204" pitchFamily="34" charset="0"/>
              </a:rPr>
              <a:t>You have run the reports, what now?</a:t>
            </a:r>
          </a:p>
        </p:txBody>
      </p:sp>
    </p:spTree>
    <p:extLst>
      <p:ext uri="{BB962C8B-B14F-4D97-AF65-F5344CB8AC3E}">
        <p14:creationId xmlns:p14="http://schemas.microsoft.com/office/powerpoint/2010/main" val="31225289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bwMode="auto">
          <a:xfrm>
            <a:off x="304800" y="1374966"/>
            <a:ext cx="8054475" cy="4524315"/>
          </a:xfrm>
          <a:prstGeom prst="rect">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pPr marL="685800" indent="-401638">
              <a:spcBef>
                <a:spcPts val="0"/>
              </a:spcBef>
              <a:buFont typeface="Arial" pitchFamily="34" charset="0"/>
              <a:buChar char="•"/>
              <a:defRPr/>
            </a:pPr>
            <a:r>
              <a:rPr lang="en-US" sz="2400" dirty="0">
                <a:latin typeface="Arial" pitchFamily="34" charset="0"/>
                <a:cs typeface="Arial" pitchFamily="34" charset="0"/>
              </a:rPr>
              <a:t>Must review the Summary Report each time the Income Report is generated</a:t>
            </a:r>
          </a:p>
          <a:p>
            <a:pPr marL="685800" indent="-401638">
              <a:spcBef>
                <a:spcPts val="0"/>
              </a:spcBef>
              <a:buFont typeface="Arial" pitchFamily="34" charset="0"/>
              <a:buChar char="•"/>
              <a:defRPr/>
            </a:pPr>
            <a:r>
              <a:rPr lang="en-US" sz="2400" u="sng" dirty="0">
                <a:solidFill>
                  <a:schemeClr val="tx1"/>
                </a:solidFill>
                <a:latin typeface="Arial" pitchFamily="34" charset="0"/>
                <a:cs typeface="Arial" pitchFamily="34" charset="0"/>
              </a:rPr>
              <a:t>Must print and retain the Summary Report in tenant file for term of tenancy and 3 years after move-out</a:t>
            </a:r>
          </a:p>
          <a:p>
            <a:pPr marL="1031875" lvl="1" indent="-346075">
              <a:spcBef>
                <a:spcPts val="0"/>
              </a:spcBef>
              <a:buFont typeface="Arial" pitchFamily="34" charset="0"/>
              <a:buChar char="•"/>
              <a:defRPr/>
            </a:pPr>
            <a:r>
              <a:rPr lang="en-US" sz="2400" dirty="0">
                <a:latin typeface="Arial" pitchFamily="34" charset="0"/>
                <a:cs typeface="Arial" pitchFamily="34" charset="0"/>
              </a:rPr>
              <a:t>If all members have a status of “Verified” the report does not have to be printed again unless there is a change in family composition or the listed status of a member changes</a:t>
            </a:r>
          </a:p>
          <a:p>
            <a:pPr marL="1031875" lvl="1" indent="-346075">
              <a:spcBef>
                <a:spcPts val="0"/>
              </a:spcBef>
              <a:buFont typeface="Arial" pitchFamily="34" charset="0"/>
              <a:buChar char="•"/>
              <a:defRPr/>
            </a:pPr>
            <a:r>
              <a:rPr lang="en-US" sz="2400" dirty="0">
                <a:latin typeface="Arial" pitchFamily="34" charset="0"/>
                <a:cs typeface="Arial" pitchFamily="34" charset="0"/>
              </a:rPr>
              <a:t>Must continue to print and maintain in the tenant file all Summary Reports that do not list all members as “Verified”</a:t>
            </a:r>
          </a:p>
          <a:p>
            <a:pPr marL="109538" lvl="1">
              <a:spcBef>
                <a:spcPts val="0"/>
              </a:spcBef>
              <a:defRPr/>
            </a:pPr>
            <a:endParaRPr lang="en-US" sz="2400" dirty="0">
              <a:latin typeface="Arial" charset="0"/>
              <a:cs typeface="Arial" charset="0"/>
            </a:endParaRPr>
          </a:p>
        </p:txBody>
      </p:sp>
      <p:sp>
        <p:nvSpPr>
          <p:cNvPr id="34" name="Title 33"/>
          <p:cNvSpPr>
            <a:spLocks noGrp="1"/>
          </p:cNvSpPr>
          <p:nvPr>
            <p:ph type="title"/>
          </p:nvPr>
        </p:nvSpPr>
        <p:spPr/>
        <p:txBody>
          <a:bodyPr>
            <a:normAutofit/>
          </a:bodyPr>
          <a:lstStyle/>
          <a:p>
            <a:r>
              <a:rPr lang="en-US" b="1" dirty="0">
                <a:solidFill>
                  <a:srgbClr val="0070C0"/>
                </a:solidFill>
                <a:latin typeface="Arial" panose="020B0604020202020204" pitchFamily="34" charset="0"/>
                <a:cs typeface="Arial" panose="020B0604020202020204" pitchFamily="34" charset="0"/>
              </a:rPr>
              <a:t>Summary Report – Level 1 and 2 </a:t>
            </a:r>
            <a:endParaRPr lang="en-US" dirty="0">
              <a:solidFill>
                <a:srgbClr val="00B0F0"/>
              </a:solidFill>
            </a:endParaRPr>
          </a:p>
        </p:txBody>
      </p:sp>
    </p:spTree>
    <p:extLst>
      <p:ext uri="{BB962C8B-B14F-4D97-AF65-F5344CB8AC3E}">
        <p14:creationId xmlns:p14="http://schemas.microsoft.com/office/powerpoint/2010/main" val="4175071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bwMode="auto">
          <a:xfrm>
            <a:off x="304800" y="1351508"/>
            <a:ext cx="8054475" cy="4154984"/>
          </a:xfrm>
          <a:prstGeom prst="rect">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pPr marL="685800" indent="-401638">
              <a:spcBef>
                <a:spcPts val="0"/>
              </a:spcBef>
              <a:buFont typeface="Arial" pitchFamily="34" charset="0"/>
              <a:buChar char="•"/>
              <a:defRPr/>
            </a:pPr>
            <a:r>
              <a:rPr lang="en-US" sz="2200" dirty="0">
                <a:latin typeface="Arial" pitchFamily="34" charset="0"/>
                <a:cs typeface="Arial" pitchFamily="34" charset="0"/>
              </a:rPr>
              <a:t>Resolve any Failed or Deceased status for any member </a:t>
            </a:r>
            <a:r>
              <a:rPr lang="en-US" sz="2200" u="sng" dirty="0">
                <a:latin typeface="Arial" pitchFamily="34" charset="0"/>
                <a:cs typeface="Arial" pitchFamily="34" charset="0"/>
              </a:rPr>
              <a:t>within 30 days</a:t>
            </a:r>
            <a:r>
              <a:rPr lang="en-US" sz="2200" dirty="0">
                <a:latin typeface="Arial" pitchFamily="34" charset="0"/>
                <a:cs typeface="Arial" pitchFamily="34" charset="0"/>
              </a:rPr>
              <a:t> of running the report</a:t>
            </a:r>
          </a:p>
          <a:p>
            <a:pPr marL="1087438" lvl="1" indent="-401638">
              <a:spcBef>
                <a:spcPts val="0"/>
              </a:spcBef>
              <a:buFont typeface="Arial" pitchFamily="34" charset="0"/>
              <a:buChar char="•"/>
              <a:defRPr/>
            </a:pPr>
            <a:r>
              <a:rPr lang="en-US" sz="2200" dirty="0">
                <a:latin typeface="Arial" pitchFamily="34" charset="0"/>
                <a:cs typeface="Arial" pitchFamily="34" charset="0"/>
              </a:rPr>
              <a:t>Correct 50059 data entry errors and resubmit the 50059</a:t>
            </a:r>
          </a:p>
          <a:p>
            <a:pPr marL="1087438" lvl="1" indent="-401638">
              <a:spcBef>
                <a:spcPts val="0"/>
              </a:spcBef>
              <a:buFont typeface="Arial" pitchFamily="34" charset="0"/>
              <a:buChar char="•"/>
              <a:defRPr/>
            </a:pPr>
            <a:r>
              <a:rPr lang="en-US" sz="2200" dirty="0">
                <a:latin typeface="Arial" charset="0"/>
                <a:cs typeface="Arial" charset="0"/>
              </a:rPr>
              <a:t>Encourage tenant to contact SSA to correct incorrect data from SSA  </a:t>
            </a:r>
          </a:p>
          <a:p>
            <a:pPr marL="1427163" lvl="2" indent="-284163">
              <a:spcBef>
                <a:spcPts val="0"/>
              </a:spcBef>
              <a:buFont typeface="Arial" pitchFamily="34" charset="0"/>
              <a:buChar char="•"/>
              <a:defRPr/>
            </a:pPr>
            <a:r>
              <a:rPr lang="en-US" sz="2200" dirty="0">
                <a:latin typeface="Arial" charset="0"/>
                <a:cs typeface="Arial" charset="0"/>
              </a:rPr>
              <a:t>call or visit local office</a:t>
            </a:r>
            <a:endParaRPr lang="en-US" sz="2200" dirty="0">
              <a:latin typeface="Arial" pitchFamily="34" charset="0"/>
              <a:cs typeface="Arial" pitchFamily="34" charset="0"/>
            </a:endParaRPr>
          </a:p>
          <a:p>
            <a:pPr marL="685800" indent="-401638">
              <a:spcBef>
                <a:spcPts val="0"/>
              </a:spcBef>
              <a:buFont typeface="Arial" pitchFamily="34" charset="0"/>
              <a:buChar char="•"/>
              <a:defRPr/>
            </a:pPr>
            <a:r>
              <a:rPr lang="en-US" sz="2200" u="sng" dirty="0">
                <a:solidFill>
                  <a:schemeClr val="tx1"/>
                </a:solidFill>
                <a:latin typeface="Arial" pitchFamily="34" charset="0"/>
                <a:cs typeface="Arial" pitchFamily="34" charset="0"/>
              </a:rPr>
              <a:t>Maintain</a:t>
            </a:r>
            <a:r>
              <a:rPr lang="en-US" sz="2200" dirty="0">
                <a:latin typeface="Arial" pitchFamily="34" charset="0"/>
                <a:cs typeface="Arial" pitchFamily="34" charset="0"/>
              </a:rPr>
              <a:t> file notes and documentation of all follow up action taken to resolve the Failed or Deceased status </a:t>
            </a:r>
          </a:p>
          <a:p>
            <a:pPr marL="1087438" lvl="1" indent="-401638">
              <a:spcBef>
                <a:spcPts val="0"/>
              </a:spcBef>
              <a:buFont typeface="Arial" pitchFamily="34" charset="0"/>
              <a:buChar char="•"/>
              <a:defRPr/>
            </a:pPr>
            <a:r>
              <a:rPr lang="en-US" sz="2200" dirty="0">
                <a:latin typeface="Arial" pitchFamily="34" charset="0"/>
                <a:cs typeface="Arial" pitchFamily="34" charset="0"/>
              </a:rPr>
              <a:t>Includes maintaining documentation of verified exemption for any member of the household that is exempt from providing a SSN</a:t>
            </a:r>
          </a:p>
        </p:txBody>
      </p:sp>
      <p:sp>
        <p:nvSpPr>
          <p:cNvPr id="34" name="Title 33"/>
          <p:cNvSpPr>
            <a:spLocks noGrp="1"/>
          </p:cNvSpPr>
          <p:nvPr>
            <p:ph type="title"/>
          </p:nvPr>
        </p:nvSpPr>
        <p:spPr/>
        <p:txBody>
          <a:bodyPr>
            <a:normAutofit/>
          </a:bodyPr>
          <a:lstStyle/>
          <a:p>
            <a:r>
              <a:rPr lang="en-US" b="1" dirty="0">
                <a:solidFill>
                  <a:srgbClr val="0070C0"/>
                </a:solidFill>
                <a:latin typeface="Arial" panose="020B0604020202020204" pitchFamily="34" charset="0"/>
                <a:cs typeface="Arial" panose="020B0604020202020204" pitchFamily="34" charset="0"/>
              </a:rPr>
              <a:t>Summary Report – Level 3, 4, and 5</a:t>
            </a:r>
            <a:endParaRPr lang="en-US" dirty="0">
              <a:solidFill>
                <a:srgbClr val="00B0F0"/>
              </a:solidFill>
            </a:endParaRPr>
          </a:p>
        </p:txBody>
      </p:sp>
    </p:spTree>
    <p:extLst>
      <p:ext uri="{BB962C8B-B14F-4D97-AF65-F5344CB8AC3E}">
        <p14:creationId xmlns:p14="http://schemas.microsoft.com/office/powerpoint/2010/main" val="14567840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bwMode="auto">
          <a:xfrm>
            <a:off x="418647" y="816746"/>
            <a:ext cx="8054475" cy="5224507"/>
          </a:xfrm>
          <a:prstGeom prst="rect">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pPr>
              <a:defRPr/>
            </a:pPr>
            <a:r>
              <a:rPr lang="en-US" sz="2800" b="1" dirty="0">
                <a:latin typeface="Arial" pitchFamily="34" charset="0"/>
                <a:cs typeface="Arial" pitchFamily="34" charset="0"/>
              </a:rPr>
              <a:t>Income Report</a:t>
            </a:r>
          </a:p>
          <a:p>
            <a:pPr marL="401638" indent="-346075">
              <a:spcBef>
                <a:spcPts val="300"/>
              </a:spcBef>
              <a:buFont typeface="Arial" pitchFamily="34" charset="0"/>
              <a:buChar char="•"/>
              <a:defRPr/>
            </a:pPr>
            <a:r>
              <a:rPr lang="en-US" sz="2400" dirty="0">
                <a:latin typeface="Arial" pitchFamily="34" charset="0"/>
                <a:cs typeface="Arial" pitchFamily="34" charset="0"/>
              </a:rPr>
              <a:t>Income Report includes information for each household member for:</a:t>
            </a:r>
          </a:p>
          <a:p>
            <a:pPr marL="858838" lvl="2" indent="-457200">
              <a:spcBef>
                <a:spcPts val="300"/>
              </a:spcBef>
              <a:buFont typeface="Arial" pitchFamily="34" charset="0"/>
              <a:buChar char="•"/>
              <a:defRPr/>
            </a:pPr>
            <a:r>
              <a:rPr lang="en-US" sz="2400" dirty="0">
                <a:latin typeface="Arial" pitchFamily="34" charset="0"/>
                <a:cs typeface="Arial" pitchFamily="34" charset="0"/>
              </a:rPr>
              <a:t>Wages</a:t>
            </a:r>
          </a:p>
          <a:p>
            <a:pPr marL="1257300" lvl="3" indent="-398463">
              <a:spcBef>
                <a:spcPts val="300"/>
              </a:spcBef>
              <a:buFont typeface="Arial" pitchFamily="34" charset="0"/>
              <a:buChar char="•"/>
              <a:defRPr/>
            </a:pPr>
            <a:r>
              <a:rPr lang="en-US" sz="2400" dirty="0">
                <a:latin typeface="Arial" pitchFamily="34" charset="0"/>
                <a:cs typeface="Arial" pitchFamily="34" charset="0"/>
              </a:rPr>
              <a:t>Including New Hire Information</a:t>
            </a:r>
          </a:p>
          <a:p>
            <a:pPr marL="800100" lvl="2" indent="-398463">
              <a:spcBef>
                <a:spcPts val="300"/>
              </a:spcBef>
              <a:buFont typeface="Arial" pitchFamily="34" charset="0"/>
              <a:buChar char="•"/>
              <a:defRPr/>
            </a:pPr>
            <a:r>
              <a:rPr lang="en-US" sz="2400" dirty="0">
                <a:latin typeface="Arial" pitchFamily="34" charset="0"/>
                <a:cs typeface="Arial" pitchFamily="34" charset="0"/>
              </a:rPr>
              <a:t>Unemployment benefits</a:t>
            </a:r>
          </a:p>
          <a:p>
            <a:pPr marL="800100" lvl="2" indent="-398463">
              <a:spcBef>
                <a:spcPts val="300"/>
              </a:spcBef>
              <a:buFont typeface="Arial" pitchFamily="34" charset="0"/>
              <a:buChar char="•"/>
              <a:defRPr/>
            </a:pPr>
            <a:r>
              <a:rPr lang="en-US" sz="2400" dirty="0">
                <a:latin typeface="Arial" pitchFamily="34" charset="0"/>
                <a:cs typeface="Arial" pitchFamily="34" charset="0"/>
              </a:rPr>
              <a:t>Social Security benefits</a:t>
            </a:r>
          </a:p>
          <a:p>
            <a:pPr marL="1257300" lvl="3" indent="-454025">
              <a:spcBef>
                <a:spcPts val="300"/>
              </a:spcBef>
              <a:buFont typeface="Arial" pitchFamily="34" charset="0"/>
              <a:buChar char="•"/>
              <a:defRPr/>
            </a:pPr>
            <a:r>
              <a:rPr lang="en-US" sz="2200" dirty="0">
                <a:latin typeface="Arial" pitchFamily="34" charset="0"/>
                <a:cs typeface="Arial" pitchFamily="34" charset="0"/>
              </a:rPr>
              <a:t>SS, SSI, Dual Entitlements, and Medicare</a:t>
            </a:r>
          </a:p>
          <a:p>
            <a:pPr marL="342900" lvl="1" indent="-454025">
              <a:spcBef>
                <a:spcPts val="300"/>
              </a:spcBef>
              <a:buFont typeface="Arial" pitchFamily="34" charset="0"/>
              <a:buChar char="•"/>
              <a:defRPr/>
            </a:pPr>
            <a:r>
              <a:rPr lang="en-US" sz="2200" dirty="0">
                <a:latin typeface="Arial" pitchFamily="34" charset="0"/>
                <a:cs typeface="Arial" pitchFamily="34" charset="0"/>
              </a:rPr>
              <a:t>Income report </a:t>
            </a:r>
            <a:r>
              <a:rPr lang="en-US" sz="2200" b="1" u="sng" dirty="0">
                <a:solidFill>
                  <a:schemeClr val="tx1"/>
                </a:solidFill>
                <a:latin typeface="Arial" pitchFamily="34" charset="0"/>
                <a:cs typeface="Arial" pitchFamily="34" charset="0"/>
              </a:rPr>
              <a:t>does not </a:t>
            </a:r>
            <a:r>
              <a:rPr lang="en-US" sz="2200" dirty="0">
                <a:latin typeface="Arial" pitchFamily="34" charset="0"/>
                <a:cs typeface="Arial" pitchFamily="34" charset="0"/>
              </a:rPr>
              <a:t>include income from other sources: </a:t>
            </a:r>
          </a:p>
          <a:p>
            <a:pPr marL="741363" indent="-457200">
              <a:buFont typeface="Arial" pitchFamily="34" charset="0"/>
              <a:buChar char="•"/>
              <a:defRPr/>
            </a:pPr>
            <a:r>
              <a:rPr lang="en-US" sz="2000" dirty="0">
                <a:latin typeface="Arial" pitchFamily="34" charset="0"/>
                <a:cs typeface="Arial" pitchFamily="34" charset="0"/>
              </a:rPr>
              <a:t>Child Support</a:t>
            </a:r>
          </a:p>
          <a:p>
            <a:pPr marL="741363" indent="-457200">
              <a:buFont typeface="Arial" pitchFamily="34" charset="0"/>
              <a:buChar char="•"/>
              <a:defRPr/>
            </a:pPr>
            <a:r>
              <a:rPr lang="en-US" sz="2000" dirty="0">
                <a:latin typeface="Arial" pitchFamily="34" charset="0"/>
                <a:cs typeface="Arial" pitchFamily="34" charset="0"/>
              </a:rPr>
              <a:t>Welfare</a:t>
            </a:r>
          </a:p>
          <a:p>
            <a:pPr marL="741363" indent="-457200">
              <a:buFont typeface="Arial" pitchFamily="34" charset="0"/>
              <a:buChar char="•"/>
              <a:defRPr/>
            </a:pPr>
            <a:r>
              <a:rPr lang="en-US" sz="2000" dirty="0">
                <a:latin typeface="Arial" pitchFamily="34" charset="0"/>
                <a:cs typeface="Arial" pitchFamily="34" charset="0"/>
              </a:rPr>
              <a:t>Family Contributions</a:t>
            </a:r>
          </a:p>
          <a:p>
            <a:pPr marL="741363" indent="-457200">
              <a:buFont typeface="Arial" pitchFamily="34" charset="0"/>
              <a:buChar char="•"/>
              <a:defRPr/>
            </a:pPr>
            <a:r>
              <a:rPr lang="en-US" sz="2000" dirty="0">
                <a:latin typeface="Arial" pitchFamily="34" charset="0"/>
                <a:cs typeface="Arial" pitchFamily="34" charset="0"/>
              </a:rPr>
              <a:t>Pensions</a:t>
            </a:r>
          </a:p>
          <a:p>
            <a:pPr marL="741363" indent="-457200">
              <a:buFont typeface="Arial" pitchFamily="34" charset="0"/>
              <a:buChar char="•"/>
              <a:defRPr/>
            </a:pPr>
            <a:r>
              <a:rPr lang="en-US" sz="2000" dirty="0">
                <a:latin typeface="Arial" pitchFamily="34" charset="0"/>
                <a:cs typeface="Arial" pitchFamily="34" charset="0"/>
              </a:rPr>
              <a:t>Income from Assets</a:t>
            </a:r>
            <a:endParaRPr lang="en-US" sz="2400" dirty="0">
              <a:latin typeface="Arial" pitchFamily="34" charset="0"/>
              <a:cs typeface="Arial" pitchFamily="34" charset="0"/>
            </a:endParaRPr>
          </a:p>
        </p:txBody>
      </p:sp>
      <p:sp>
        <p:nvSpPr>
          <p:cNvPr id="34" name="Title 33"/>
          <p:cNvSpPr>
            <a:spLocks noGrp="1"/>
          </p:cNvSpPr>
          <p:nvPr>
            <p:ph type="title"/>
          </p:nvPr>
        </p:nvSpPr>
        <p:spPr/>
        <p:txBody>
          <a:bodyPr>
            <a:normAutofit/>
          </a:bodyPr>
          <a:lstStyle/>
          <a:p>
            <a:r>
              <a:rPr lang="en-US" b="1" dirty="0">
                <a:solidFill>
                  <a:srgbClr val="0070C0"/>
                </a:solidFill>
                <a:latin typeface="Arial" panose="020B0604020202020204" pitchFamily="34" charset="0"/>
                <a:cs typeface="Arial" panose="020B0604020202020204" pitchFamily="34" charset="0"/>
              </a:rPr>
              <a:t>Income Report – Level 2</a:t>
            </a:r>
            <a:endParaRPr lang="en-US" dirty="0">
              <a:solidFill>
                <a:srgbClr val="00B0F0"/>
              </a:solidFill>
            </a:endParaRPr>
          </a:p>
        </p:txBody>
      </p:sp>
    </p:spTree>
    <p:extLst>
      <p:ext uri="{BB962C8B-B14F-4D97-AF65-F5344CB8AC3E}">
        <p14:creationId xmlns:p14="http://schemas.microsoft.com/office/powerpoint/2010/main" val="920308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FA54CA3-5753-4DCF-9DB7-4231E693F131}"/>
              </a:ext>
            </a:extLst>
          </p:cNvPr>
          <p:cNvSpPr txBox="1"/>
          <p:nvPr/>
        </p:nvSpPr>
        <p:spPr bwMode="auto">
          <a:xfrm>
            <a:off x="4495800" y="419755"/>
            <a:ext cx="3886200" cy="523220"/>
          </a:xfrm>
          <a:prstGeom prst="rect">
            <a:avLst/>
          </a:prstGeom>
          <a:gradFill flip="none" rotWithShape="1">
            <a:gsLst>
              <a:gs pos="0">
                <a:schemeClr val="accent5"/>
              </a:gs>
              <a:gs pos="48000">
                <a:schemeClr val="accent1">
                  <a:lumMod val="97000"/>
                  <a:lumOff val="3000"/>
                </a:schemeClr>
              </a:gs>
              <a:gs pos="100000">
                <a:schemeClr val="accent1">
                  <a:lumMod val="60000"/>
                  <a:lumOff val="40000"/>
                </a:schemeClr>
              </a:gs>
            </a:gsLst>
            <a:lin ang="10800000" scaled="1"/>
            <a:tileRect/>
          </a:gradFill>
          <a:ln>
            <a:noFill/>
          </a:ln>
          <a:effectLst/>
          <a:extLst>
            <a:ext uri="{91240B29-F687-4F45-9708-019B960494DF}">
              <a14:hiddenLine xmlns:a14="http://schemas.microsoft.com/office/drawing/2010/main" w="9525">
                <a:solidFill>
                  <a:srgbClr val="000000"/>
                </a:solidFill>
                <a:miter lim="800000"/>
                <a:headEnd/>
                <a:tailEnd/>
              </a14:hiddenLine>
            </a:ext>
          </a:extLst>
        </p:spPr>
        <p:style>
          <a:lnRef idx="0">
            <a:scrgbClr r="0" g="0" b="0"/>
          </a:lnRef>
          <a:fillRef idx="0">
            <a:scrgbClr r="0" g="0" b="0"/>
          </a:fillRef>
          <a:effectRef idx="0">
            <a:scrgbClr r="0" g="0" b="0"/>
          </a:effectRef>
          <a:fontRef idx="minor">
            <a:schemeClr val="lt1"/>
          </a:fontRef>
        </p:style>
        <p:txBody>
          <a:bodyPr wrap="square">
            <a:spAutoFit/>
          </a:bodyPr>
          <a:lstStyle/>
          <a:p>
            <a:pPr marL="349250" indent="-349250" eaLnBrk="1" hangingPunct="1">
              <a:spcBef>
                <a:spcPct val="20000"/>
              </a:spcBef>
              <a:defRPr/>
            </a:pPr>
            <a:r>
              <a:rPr lang="en-US" sz="2800" b="1" kern="0" dirty="0">
                <a:latin typeface="Arial" charset="0"/>
                <a:cs typeface="Arial" charset="0"/>
              </a:rPr>
              <a:t>Tenant File Reports</a:t>
            </a:r>
          </a:p>
        </p:txBody>
      </p:sp>
      <p:sp>
        <p:nvSpPr>
          <p:cNvPr id="7" name="TextBox 6">
            <a:extLst>
              <a:ext uri="{FF2B5EF4-FFF2-40B4-BE49-F238E27FC236}">
                <a16:creationId xmlns:a16="http://schemas.microsoft.com/office/drawing/2014/main" id="{CC65CD2F-C5A0-48B5-A138-FF42EE738CD4}"/>
              </a:ext>
            </a:extLst>
          </p:cNvPr>
          <p:cNvSpPr txBox="1"/>
          <p:nvPr/>
        </p:nvSpPr>
        <p:spPr bwMode="auto">
          <a:xfrm>
            <a:off x="304800" y="424934"/>
            <a:ext cx="3886200" cy="523220"/>
          </a:xfrm>
          <a:prstGeom prst="rect">
            <a:avLst/>
          </a:prstGeom>
          <a:gradFill flip="none" rotWithShape="1">
            <a:gsLst>
              <a:gs pos="0">
                <a:schemeClr val="accent5"/>
              </a:gs>
              <a:gs pos="48000">
                <a:schemeClr val="accent1">
                  <a:lumMod val="97000"/>
                  <a:lumOff val="3000"/>
                </a:schemeClr>
              </a:gs>
              <a:gs pos="100000">
                <a:schemeClr val="accent1">
                  <a:lumMod val="60000"/>
                  <a:lumOff val="40000"/>
                </a:schemeClr>
              </a:gs>
            </a:gsLst>
            <a:lin ang="10800000" scaled="1"/>
            <a:tileRect/>
          </a:gradFill>
          <a:ln>
            <a:noFill/>
          </a:ln>
          <a:effectLst/>
          <a:extLst>
            <a:ext uri="{91240B29-F687-4F45-9708-019B960494DF}">
              <a14:hiddenLine xmlns:a14="http://schemas.microsoft.com/office/drawing/2010/main" w="9525">
                <a:solidFill>
                  <a:srgbClr val="000000"/>
                </a:solidFill>
                <a:miter lim="800000"/>
                <a:headEnd/>
                <a:tailEnd/>
              </a14:hiddenLine>
            </a:ext>
          </a:extLst>
        </p:spPr>
        <p:style>
          <a:lnRef idx="0">
            <a:scrgbClr r="0" g="0" b="0"/>
          </a:lnRef>
          <a:fillRef idx="0">
            <a:scrgbClr r="0" g="0" b="0"/>
          </a:fillRef>
          <a:effectRef idx="0">
            <a:scrgbClr r="0" g="0" b="0"/>
          </a:effectRef>
          <a:fontRef idx="minor">
            <a:schemeClr val="lt1"/>
          </a:fontRef>
        </p:style>
        <p:txBody>
          <a:bodyPr wrap="square">
            <a:spAutoFit/>
          </a:bodyPr>
          <a:lstStyle/>
          <a:p>
            <a:pPr marL="349250" indent="-349250" eaLnBrk="1" hangingPunct="1">
              <a:spcBef>
                <a:spcPct val="20000"/>
              </a:spcBef>
              <a:defRPr/>
            </a:pPr>
            <a:r>
              <a:rPr lang="en-US" sz="2800" b="1" kern="0" dirty="0">
                <a:latin typeface="Arial" charset="0"/>
                <a:cs typeface="Arial" charset="0"/>
              </a:rPr>
              <a:t>Master File Reports</a:t>
            </a:r>
          </a:p>
        </p:txBody>
      </p:sp>
      <p:sp>
        <p:nvSpPr>
          <p:cNvPr id="8" name="Content Placeholder 2">
            <a:extLst>
              <a:ext uri="{FF2B5EF4-FFF2-40B4-BE49-F238E27FC236}">
                <a16:creationId xmlns:a16="http://schemas.microsoft.com/office/drawing/2014/main" id="{25012EE0-D60A-4271-9440-6FFE929AC3E7}"/>
              </a:ext>
            </a:extLst>
          </p:cNvPr>
          <p:cNvSpPr txBox="1">
            <a:spLocks/>
          </p:cNvSpPr>
          <p:nvPr/>
        </p:nvSpPr>
        <p:spPr>
          <a:xfrm>
            <a:off x="304800" y="1114425"/>
            <a:ext cx="3962400" cy="5257800"/>
          </a:xfrm>
          <a:prstGeom prst="rect">
            <a:avLst/>
          </a:prstGeom>
        </p:spPr>
        <p:txBody>
          <a:bodyPr/>
          <a:lstStyle>
            <a:lvl1pPr marL="342900" indent="-342900" algn="l" rtl="0" eaLnBrk="0" fontAlgn="base" hangingPunct="0">
              <a:spcBef>
                <a:spcPct val="20000"/>
              </a:spcBef>
              <a:spcAft>
                <a:spcPct val="0"/>
              </a:spcAft>
              <a:defRPr sz="1100">
                <a:solidFill>
                  <a:schemeClr val="tx1"/>
                </a:solidFill>
                <a:latin typeface="+mn-lt"/>
                <a:ea typeface="+mn-ea"/>
                <a:cs typeface="+mn-cs"/>
              </a:defRPr>
            </a:lvl1pPr>
            <a:lvl2pPr marL="742950" indent="-285750" algn="l" rtl="0" eaLnBrk="0" fontAlgn="base" hangingPunct="0">
              <a:spcBef>
                <a:spcPct val="20000"/>
              </a:spcBef>
              <a:spcAft>
                <a:spcPct val="0"/>
              </a:spcAft>
              <a:defRPr sz="1100">
                <a:solidFill>
                  <a:schemeClr val="tx1"/>
                </a:solidFill>
                <a:latin typeface="+mn-lt"/>
                <a:ea typeface="+mn-ea"/>
                <a:cs typeface="+mn-cs"/>
              </a:defRPr>
            </a:lvl2pPr>
            <a:lvl3pPr marL="1143000" indent="-228600" algn="l" rtl="0" eaLnBrk="0" fontAlgn="base" hangingPunct="0">
              <a:spcBef>
                <a:spcPct val="20000"/>
              </a:spcBef>
              <a:spcAft>
                <a:spcPct val="0"/>
              </a:spcAft>
              <a:defRPr sz="1100">
                <a:solidFill>
                  <a:schemeClr val="tx1"/>
                </a:solidFill>
                <a:latin typeface="+mn-lt"/>
                <a:ea typeface="+mn-ea"/>
                <a:cs typeface="+mn-cs"/>
              </a:defRPr>
            </a:lvl3pPr>
            <a:lvl4pPr marL="1600200" indent="-228600" algn="l" rtl="0" eaLnBrk="0" fontAlgn="base" hangingPunct="0">
              <a:spcBef>
                <a:spcPct val="20000"/>
              </a:spcBef>
              <a:spcAft>
                <a:spcPct val="0"/>
              </a:spcAft>
              <a:defRPr sz="1100">
                <a:solidFill>
                  <a:schemeClr val="tx1"/>
                </a:solidFill>
                <a:latin typeface="+mn-lt"/>
                <a:ea typeface="+mn-ea"/>
                <a:cs typeface="+mn-cs"/>
              </a:defRPr>
            </a:lvl4pPr>
            <a:lvl5pPr marL="2057400" indent="-228600" algn="l" rtl="0" eaLnBrk="0" fontAlgn="base" hangingPunct="0">
              <a:spcBef>
                <a:spcPct val="20000"/>
              </a:spcBef>
              <a:spcAft>
                <a:spcPct val="0"/>
              </a:spcAft>
              <a:defRPr sz="110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a:lstStyle>
          <a:p>
            <a:pPr marL="228600" indent="-228600" eaLnBrk="1" hangingPunct="1">
              <a:buFont typeface="Arial" pitchFamily="34" charset="0"/>
              <a:buChar char="•"/>
              <a:defRPr/>
            </a:pPr>
            <a:r>
              <a:rPr lang="en-US" sz="2800" kern="0" dirty="0">
                <a:latin typeface="Arial" charset="0"/>
                <a:cs typeface="Arial" charset="0"/>
              </a:rPr>
              <a:t>Identity Verification</a:t>
            </a:r>
          </a:p>
          <a:p>
            <a:pPr marL="628650" lvl="1" eaLnBrk="1" hangingPunct="1">
              <a:buFont typeface="Arial" pitchFamily="34" charset="0"/>
              <a:buChar char="•"/>
              <a:defRPr/>
            </a:pPr>
            <a:r>
              <a:rPr lang="en-US" sz="2800" kern="0" dirty="0">
                <a:latin typeface="Arial" charset="0"/>
                <a:cs typeface="Arial" charset="0"/>
              </a:rPr>
              <a:t>Failed EIV Prescreening</a:t>
            </a:r>
          </a:p>
          <a:p>
            <a:pPr marL="628650" lvl="1" eaLnBrk="1" hangingPunct="1">
              <a:buFont typeface="Arial" pitchFamily="34" charset="0"/>
              <a:buChar char="•"/>
              <a:defRPr/>
            </a:pPr>
            <a:r>
              <a:rPr lang="en-US" sz="2800" kern="0" dirty="0">
                <a:latin typeface="Arial" charset="0"/>
                <a:cs typeface="Arial" charset="0"/>
              </a:rPr>
              <a:t>Failed Verification </a:t>
            </a:r>
          </a:p>
          <a:p>
            <a:pPr marL="228600" indent="-228600" eaLnBrk="1" hangingPunct="1">
              <a:buFont typeface="Arial" pitchFamily="34" charset="0"/>
              <a:buChar char="•"/>
              <a:defRPr/>
            </a:pPr>
            <a:r>
              <a:rPr lang="en-US" sz="2800" kern="0" dirty="0">
                <a:latin typeface="Arial" charset="0"/>
                <a:cs typeface="Arial" charset="0"/>
              </a:rPr>
              <a:t>Multiple Subsidy</a:t>
            </a:r>
          </a:p>
          <a:p>
            <a:pPr marL="228600" indent="-228600" eaLnBrk="1" hangingPunct="1">
              <a:buFont typeface="Arial" pitchFamily="34" charset="0"/>
              <a:buChar char="•"/>
              <a:defRPr/>
            </a:pPr>
            <a:r>
              <a:rPr lang="en-US" sz="2800" kern="0" dirty="0">
                <a:latin typeface="Arial" charset="0"/>
                <a:cs typeface="Arial" charset="0"/>
              </a:rPr>
              <a:t>Deceased Tenant</a:t>
            </a:r>
          </a:p>
          <a:p>
            <a:pPr marL="231775" lvl="1" indent="-228600" eaLnBrk="1" hangingPunct="1">
              <a:buFont typeface="Arial" pitchFamily="34" charset="0"/>
              <a:buChar char="•"/>
              <a:defRPr/>
            </a:pPr>
            <a:r>
              <a:rPr lang="en-US" sz="2800" kern="0" dirty="0">
                <a:latin typeface="Arial" charset="0"/>
                <a:cs typeface="Arial" charset="0"/>
              </a:rPr>
              <a:t>New Hires</a:t>
            </a:r>
          </a:p>
          <a:p>
            <a:endParaRPr lang="en-US" kern="0" dirty="0"/>
          </a:p>
        </p:txBody>
      </p:sp>
      <p:sp>
        <p:nvSpPr>
          <p:cNvPr id="9" name="Content Placeholder 5">
            <a:extLst>
              <a:ext uri="{FF2B5EF4-FFF2-40B4-BE49-F238E27FC236}">
                <a16:creationId xmlns:a16="http://schemas.microsoft.com/office/drawing/2014/main" id="{1298A49C-31CB-4AF7-92D2-86632865DDD8}"/>
              </a:ext>
            </a:extLst>
          </p:cNvPr>
          <p:cNvSpPr txBox="1">
            <a:spLocks/>
          </p:cNvSpPr>
          <p:nvPr/>
        </p:nvSpPr>
        <p:spPr>
          <a:xfrm>
            <a:off x="4457700" y="1114425"/>
            <a:ext cx="3962400" cy="4876800"/>
          </a:xfrm>
          <a:prstGeom prst="rect">
            <a:avLst/>
          </a:prstGeom>
        </p:spPr>
        <p:txBody>
          <a:bodyPr/>
          <a:lstStyle>
            <a:lvl1pPr marL="342900" indent="-342900" algn="l" rtl="0" eaLnBrk="0" fontAlgn="base" hangingPunct="0">
              <a:spcBef>
                <a:spcPct val="20000"/>
              </a:spcBef>
              <a:spcAft>
                <a:spcPct val="0"/>
              </a:spcAft>
              <a:defRPr sz="1100">
                <a:solidFill>
                  <a:schemeClr val="tx1"/>
                </a:solidFill>
                <a:latin typeface="+mn-lt"/>
                <a:ea typeface="+mn-ea"/>
                <a:cs typeface="+mn-cs"/>
              </a:defRPr>
            </a:lvl1pPr>
            <a:lvl2pPr marL="742950" indent="-285750" algn="l" rtl="0" eaLnBrk="0" fontAlgn="base" hangingPunct="0">
              <a:spcBef>
                <a:spcPct val="20000"/>
              </a:spcBef>
              <a:spcAft>
                <a:spcPct val="0"/>
              </a:spcAft>
              <a:defRPr sz="1100">
                <a:solidFill>
                  <a:schemeClr val="tx1"/>
                </a:solidFill>
                <a:latin typeface="+mn-lt"/>
                <a:ea typeface="+mn-ea"/>
                <a:cs typeface="+mn-cs"/>
              </a:defRPr>
            </a:lvl2pPr>
            <a:lvl3pPr marL="1143000" indent="-228600" algn="l" rtl="0" eaLnBrk="0" fontAlgn="base" hangingPunct="0">
              <a:spcBef>
                <a:spcPct val="20000"/>
              </a:spcBef>
              <a:spcAft>
                <a:spcPct val="0"/>
              </a:spcAft>
              <a:defRPr sz="1100">
                <a:solidFill>
                  <a:schemeClr val="tx1"/>
                </a:solidFill>
                <a:latin typeface="+mn-lt"/>
                <a:ea typeface="+mn-ea"/>
                <a:cs typeface="+mn-cs"/>
              </a:defRPr>
            </a:lvl3pPr>
            <a:lvl4pPr marL="1600200" indent="-228600" algn="l" rtl="0" eaLnBrk="0" fontAlgn="base" hangingPunct="0">
              <a:spcBef>
                <a:spcPct val="20000"/>
              </a:spcBef>
              <a:spcAft>
                <a:spcPct val="0"/>
              </a:spcAft>
              <a:defRPr sz="1100">
                <a:solidFill>
                  <a:schemeClr val="tx1"/>
                </a:solidFill>
                <a:latin typeface="+mn-lt"/>
                <a:ea typeface="+mn-ea"/>
                <a:cs typeface="+mn-cs"/>
              </a:defRPr>
            </a:lvl4pPr>
            <a:lvl5pPr marL="2057400" indent="-228600" algn="l" rtl="0" eaLnBrk="0" fontAlgn="base" hangingPunct="0">
              <a:spcBef>
                <a:spcPct val="20000"/>
              </a:spcBef>
              <a:spcAft>
                <a:spcPct val="0"/>
              </a:spcAft>
              <a:defRPr sz="110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a:lstStyle>
          <a:p>
            <a:pPr marL="231775" lvl="1" indent="-228600" eaLnBrk="1" hangingPunct="1">
              <a:buFont typeface="Arial" pitchFamily="34" charset="0"/>
              <a:buChar char="•"/>
              <a:defRPr/>
            </a:pPr>
            <a:r>
              <a:rPr lang="en-US" sz="2800" kern="0" dirty="0">
                <a:latin typeface="Arial" charset="0"/>
                <a:cs typeface="Arial" charset="0"/>
              </a:rPr>
              <a:t>Existing Tenant Search</a:t>
            </a:r>
          </a:p>
          <a:p>
            <a:pPr marL="231775" lvl="1" indent="-228600" eaLnBrk="1" hangingPunct="1">
              <a:buFont typeface="Arial" pitchFamily="34" charset="0"/>
              <a:buChar char="•"/>
              <a:defRPr/>
            </a:pPr>
            <a:r>
              <a:rPr lang="en-US" sz="2800" kern="0" dirty="0">
                <a:latin typeface="Arial" charset="0"/>
                <a:cs typeface="Arial" charset="0"/>
              </a:rPr>
              <a:t>Summary</a:t>
            </a:r>
          </a:p>
          <a:p>
            <a:pPr marL="231775" lvl="1" indent="-228600" eaLnBrk="1" hangingPunct="1">
              <a:buFont typeface="Arial" pitchFamily="34" charset="0"/>
              <a:buChar char="•"/>
              <a:defRPr/>
            </a:pPr>
            <a:r>
              <a:rPr lang="en-US" sz="2800" kern="0" dirty="0">
                <a:latin typeface="Arial" charset="0"/>
                <a:cs typeface="Arial" charset="0"/>
              </a:rPr>
              <a:t>Income</a:t>
            </a:r>
          </a:p>
          <a:p>
            <a:pPr marL="231775" lvl="1" indent="-228600" eaLnBrk="1" hangingPunct="1">
              <a:buFont typeface="Arial" pitchFamily="34" charset="0"/>
              <a:buChar char="•"/>
              <a:defRPr/>
            </a:pPr>
            <a:r>
              <a:rPr lang="en-US" sz="2800" kern="0" dirty="0">
                <a:latin typeface="Arial" charset="0"/>
                <a:cs typeface="Arial" charset="0"/>
              </a:rPr>
              <a:t>Income Discrepancy</a:t>
            </a:r>
          </a:p>
          <a:p>
            <a:pPr marL="628650" lvl="1" indent="-228600" eaLnBrk="1" hangingPunct="1">
              <a:buFont typeface="Arial" pitchFamily="34" charset="0"/>
              <a:buChar char="•"/>
              <a:defRPr/>
            </a:pPr>
            <a:endParaRPr lang="en-US" sz="2800" kern="0" dirty="0">
              <a:latin typeface="Arial" charset="0"/>
              <a:cs typeface="Arial" charset="0"/>
            </a:endParaRPr>
          </a:p>
          <a:p>
            <a:pPr marL="628650" lvl="1" indent="-228600" eaLnBrk="1" hangingPunct="1">
              <a:buFont typeface="Arial" pitchFamily="34" charset="0"/>
              <a:buChar char="•"/>
              <a:defRPr/>
            </a:pPr>
            <a:endParaRPr lang="en-US" sz="2800" kern="0" dirty="0">
              <a:latin typeface="Arial" charset="0"/>
              <a:cs typeface="Arial" charset="0"/>
            </a:endParaRPr>
          </a:p>
          <a:p>
            <a:endParaRPr lang="en-US" kern="0" dirty="0"/>
          </a:p>
        </p:txBody>
      </p:sp>
      <p:sp>
        <p:nvSpPr>
          <p:cNvPr id="2" name="TextBox 1">
            <a:extLst>
              <a:ext uri="{FF2B5EF4-FFF2-40B4-BE49-F238E27FC236}">
                <a16:creationId xmlns:a16="http://schemas.microsoft.com/office/drawing/2014/main" id="{33B48BE9-CDCF-432D-BE39-61AA2708E127}"/>
              </a:ext>
            </a:extLst>
          </p:cNvPr>
          <p:cNvSpPr txBox="1"/>
          <p:nvPr/>
        </p:nvSpPr>
        <p:spPr bwMode="auto">
          <a:xfrm>
            <a:off x="228600" y="4659779"/>
            <a:ext cx="8229600" cy="830997"/>
          </a:xfrm>
          <a:prstGeom prst="rect">
            <a:avLst/>
          </a:prstGeom>
          <a:gradFill flip="none" rotWithShape="1">
            <a:gsLst>
              <a:gs pos="0">
                <a:schemeClr val="accent5"/>
              </a:gs>
              <a:gs pos="48000">
                <a:schemeClr val="accent1">
                  <a:lumMod val="97000"/>
                  <a:lumOff val="3000"/>
                </a:schemeClr>
              </a:gs>
              <a:gs pos="100000">
                <a:schemeClr val="accent1">
                  <a:lumMod val="60000"/>
                  <a:lumOff val="40000"/>
                </a:schemeClr>
              </a:gs>
            </a:gsLst>
            <a:lin ang="10800000" scaled="1"/>
            <a:tileRect/>
          </a:gradFill>
          <a:ln>
            <a:noFill/>
          </a:ln>
          <a:extLst>
            <a:ext uri="{91240B29-F687-4F45-9708-019B960494DF}">
              <a14:hiddenLine xmlns:a14="http://schemas.microsoft.com/office/drawing/2010/main" w="9525">
                <a:solidFill>
                  <a:srgbClr val="000000"/>
                </a:solidFill>
                <a:miter lim="800000"/>
                <a:headEnd/>
                <a:tailEnd/>
              </a14:hiddenLine>
            </a:ext>
          </a:extLst>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b" anchorCtr="0" compatLnSpc="1">
            <a:prstTxWarp prst="textNoShape">
              <a:avLst/>
            </a:prstTxWarp>
            <a:spAutoFit/>
          </a:bodyPr>
          <a:lstStyle/>
          <a:p>
            <a:pPr marL="3175" lvl="1" eaLnBrk="1" hangingPunct="1">
              <a:defRPr/>
            </a:pPr>
            <a:r>
              <a:rPr lang="en-US" sz="2400" b="0" dirty="0">
                <a:latin typeface="Arial" panose="020B0604020202020204" pitchFamily="34" charset="0"/>
                <a:cs typeface="Arial" panose="020B0604020202020204" pitchFamily="34" charset="0"/>
              </a:rPr>
              <a:t>What about the No </a:t>
            </a:r>
            <a:r>
              <a:rPr lang="en-US" sz="2400" kern="0" dirty="0">
                <a:latin typeface="Arial" charset="0"/>
                <a:cs typeface="Arial" charset="0"/>
              </a:rPr>
              <a:t>Income Reported on the 50059 and No Income Reported by SSA and HHS Reports?   </a:t>
            </a:r>
            <a:endParaRPr lang="en-US" sz="2400" kern="0" dirty="0">
              <a:solidFill>
                <a:srgbClr val="FF0000"/>
              </a:solidFill>
              <a:latin typeface="Arial" charset="0"/>
              <a:cs typeface="Arial" charset="0"/>
            </a:endParaRPr>
          </a:p>
        </p:txBody>
      </p:sp>
      <p:sp>
        <p:nvSpPr>
          <p:cNvPr id="3" name="TextBox 2">
            <a:extLst>
              <a:ext uri="{FF2B5EF4-FFF2-40B4-BE49-F238E27FC236}">
                <a16:creationId xmlns:a16="http://schemas.microsoft.com/office/drawing/2014/main" id="{34A3F3C1-B0F1-4CCE-855F-068C3375DACB}"/>
              </a:ext>
            </a:extLst>
          </p:cNvPr>
          <p:cNvSpPr txBox="1"/>
          <p:nvPr/>
        </p:nvSpPr>
        <p:spPr bwMode="auto">
          <a:xfrm>
            <a:off x="228600" y="5464672"/>
            <a:ext cx="8229600" cy="1107996"/>
          </a:xfrm>
          <a:prstGeom prst="rect">
            <a:avLst/>
          </a:prstGeom>
          <a:gradFill flip="none" rotWithShape="1">
            <a:gsLst>
              <a:gs pos="0">
                <a:schemeClr val="accent5"/>
              </a:gs>
              <a:gs pos="48000">
                <a:schemeClr val="accent1">
                  <a:lumMod val="97000"/>
                  <a:lumOff val="3000"/>
                </a:schemeClr>
              </a:gs>
              <a:gs pos="100000">
                <a:schemeClr val="accent1">
                  <a:lumMod val="60000"/>
                  <a:lumOff val="40000"/>
                </a:schemeClr>
              </a:gs>
            </a:gsLst>
            <a:lin ang="10800000" scaled="1"/>
            <a:tileRect/>
          </a:gradFill>
          <a:ln>
            <a:noFill/>
          </a:ln>
          <a:extLst>
            <a:ext uri="{91240B29-F687-4F45-9708-019B960494DF}">
              <a14:hiddenLine xmlns:a14="http://schemas.microsoft.com/office/drawing/2010/main" w="9525">
                <a:solidFill>
                  <a:srgbClr val="000000"/>
                </a:solidFill>
                <a:miter lim="800000"/>
                <a:headEnd/>
                <a:tailEnd/>
              </a14:hiddenLine>
            </a:ext>
          </a:extLst>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b" anchorCtr="0" compatLnSpc="1">
            <a:prstTxWarp prst="textNoShape">
              <a:avLst/>
            </a:prstTxWarp>
            <a:spAutoFit/>
          </a:bodyPr>
          <a:lstStyle/>
          <a:p>
            <a:r>
              <a:rPr lang="en-US" sz="2200" kern="0" dirty="0">
                <a:solidFill>
                  <a:srgbClr val="0066FF"/>
                </a:solidFill>
                <a:latin typeface="Arial" charset="0"/>
                <a:cs typeface="Arial" charset="0"/>
              </a:rPr>
              <a:t>Must be run quarterly, but whether or not you print them and where you maintain them depends on what your EIV procedures say.</a:t>
            </a:r>
            <a:endParaRPr lang="en-US" sz="2200" b="0" dirty="0">
              <a:solidFill>
                <a:srgbClr val="0066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2820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bwMode="auto">
          <a:xfrm>
            <a:off x="228600" y="1143000"/>
            <a:ext cx="8273551" cy="3847207"/>
          </a:xfrm>
          <a:prstGeom prst="rect">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pPr>
              <a:defRPr/>
            </a:pPr>
            <a:r>
              <a:rPr lang="en-US" sz="2800" b="1" dirty="0">
                <a:latin typeface="Arial" charset="0"/>
                <a:cs typeface="Arial" charset="0"/>
              </a:rPr>
              <a:t>Wages</a:t>
            </a:r>
          </a:p>
          <a:p>
            <a:pPr marL="349250" indent="-349250">
              <a:buFont typeface="Arial" pitchFamily="34" charset="0"/>
              <a:buChar char="•"/>
              <a:defRPr/>
            </a:pPr>
            <a:r>
              <a:rPr lang="en-US" sz="2400" dirty="0">
                <a:latin typeface="Arial" charset="0"/>
                <a:cs typeface="Arial" charset="0"/>
              </a:rPr>
              <a:t>Information is updated quarterly -  approximately 1 to 2 months after the end of the calendar quarter</a:t>
            </a:r>
          </a:p>
          <a:p>
            <a:pPr marL="349250" indent="-349250">
              <a:buFont typeface="Arial" pitchFamily="34" charset="0"/>
              <a:buChar char="•"/>
              <a:defRPr/>
            </a:pPr>
            <a:r>
              <a:rPr lang="en-US" sz="2400" dirty="0">
                <a:latin typeface="Arial" charset="0"/>
                <a:cs typeface="Arial" charset="0"/>
              </a:rPr>
              <a:t>Income Report is 3</a:t>
            </a:r>
            <a:r>
              <a:rPr lang="en-US" sz="2400" baseline="30000" dirty="0">
                <a:latin typeface="Arial" charset="0"/>
                <a:cs typeface="Arial" charset="0"/>
              </a:rPr>
              <a:t>rd</a:t>
            </a:r>
            <a:r>
              <a:rPr lang="en-US" sz="2400" dirty="0">
                <a:latin typeface="Arial" charset="0"/>
                <a:cs typeface="Arial" charset="0"/>
              </a:rPr>
              <a:t> party verification that tenant is employed</a:t>
            </a:r>
          </a:p>
          <a:p>
            <a:pPr marL="349250" indent="-349250">
              <a:buFont typeface="Arial" pitchFamily="34" charset="0"/>
              <a:buChar char="•"/>
              <a:defRPr/>
            </a:pPr>
            <a:r>
              <a:rPr lang="en-US" sz="2400" dirty="0">
                <a:solidFill>
                  <a:schemeClr val="tx1"/>
                </a:solidFill>
                <a:latin typeface="Arial" charset="0"/>
                <a:cs typeface="Arial" charset="0"/>
              </a:rPr>
              <a:t>Must obtain 4 consecutive, recent paystubs from tenant to calculate income</a:t>
            </a:r>
          </a:p>
          <a:p>
            <a:pPr marL="806450" lvl="1" indent="-349250">
              <a:buFont typeface="Arial" pitchFamily="34" charset="0"/>
              <a:buChar char="•"/>
              <a:defRPr/>
            </a:pPr>
            <a:r>
              <a:rPr lang="en-US" sz="2400" dirty="0">
                <a:latin typeface="Arial" charset="0"/>
                <a:cs typeface="Arial" charset="0"/>
              </a:rPr>
              <a:t>Wage information in EIV </a:t>
            </a:r>
            <a:r>
              <a:rPr lang="en-US" sz="2400" u="sng" dirty="0">
                <a:latin typeface="Arial" charset="0"/>
                <a:cs typeface="Arial" charset="0"/>
              </a:rPr>
              <a:t>cannot</a:t>
            </a:r>
            <a:r>
              <a:rPr lang="en-US" sz="2400" dirty="0">
                <a:latin typeface="Arial" charset="0"/>
                <a:cs typeface="Arial" charset="0"/>
              </a:rPr>
              <a:t> be used to         calculate income  </a:t>
            </a:r>
          </a:p>
          <a:p>
            <a:pPr>
              <a:defRPr/>
            </a:pPr>
            <a:endParaRPr lang="en-US" sz="2400" dirty="0">
              <a:latin typeface="Arial" pitchFamily="34" charset="0"/>
              <a:cs typeface="Arial" pitchFamily="34" charset="0"/>
            </a:endParaRPr>
          </a:p>
        </p:txBody>
      </p:sp>
      <p:sp>
        <p:nvSpPr>
          <p:cNvPr id="34" name="Title 33"/>
          <p:cNvSpPr>
            <a:spLocks noGrp="1"/>
          </p:cNvSpPr>
          <p:nvPr>
            <p:ph type="title"/>
          </p:nvPr>
        </p:nvSpPr>
        <p:spPr/>
        <p:txBody>
          <a:bodyPr>
            <a:normAutofit/>
          </a:bodyPr>
          <a:lstStyle/>
          <a:p>
            <a:r>
              <a:rPr lang="en-US" b="1" dirty="0">
                <a:solidFill>
                  <a:srgbClr val="0070C0"/>
                </a:solidFill>
                <a:latin typeface="Arial" panose="020B0604020202020204" pitchFamily="34" charset="0"/>
                <a:cs typeface="Arial" panose="020B0604020202020204" pitchFamily="34" charset="0"/>
              </a:rPr>
              <a:t>Income Report Wages – Level 2 and 3</a:t>
            </a:r>
            <a:endParaRPr lang="en-US" dirty="0">
              <a:solidFill>
                <a:srgbClr val="00B0F0"/>
              </a:solidFill>
            </a:endParaRPr>
          </a:p>
        </p:txBody>
      </p:sp>
      <p:sp>
        <p:nvSpPr>
          <p:cNvPr id="4" name="TextBox 3">
            <a:extLst>
              <a:ext uri="{FF2B5EF4-FFF2-40B4-BE49-F238E27FC236}">
                <a16:creationId xmlns:a16="http://schemas.microsoft.com/office/drawing/2014/main" id="{5327399B-10E6-4186-A91E-7C4C95D86F71}"/>
              </a:ext>
            </a:extLst>
          </p:cNvPr>
          <p:cNvSpPr txBox="1"/>
          <p:nvPr/>
        </p:nvSpPr>
        <p:spPr bwMode="auto">
          <a:xfrm>
            <a:off x="228600" y="5671921"/>
            <a:ext cx="6934200" cy="1200329"/>
          </a:xfrm>
          <a:prstGeom prst="rect">
            <a:avLst/>
          </a:prstGeom>
          <a:gradFill flip="none" rotWithShape="1">
            <a:gsLst>
              <a:gs pos="0">
                <a:schemeClr val="accent5"/>
              </a:gs>
              <a:gs pos="48000">
                <a:schemeClr val="accent1">
                  <a:lumMod val="97000"/>
                  <a:lumOff val="3000"/>
                </a:schemeClr>
              </a:gs>
              <a:gs pos="100000">
                <a:schemeClr val="accent1">
                  <a:lumMod val="60000"/>
                  <a:lumOff val="40000"/>
                </a:schemeClr>
              </a:gs>
            </a:gsLst>
            <a:lin ang="10800000" scaled="1"/>
            <a:tileRect/>
          </a:gradFill>
          <a:ln>
            <a:noFill/>
          </a:ln>
          <a:extLst>
            <a:ext uri="{91240B29-F687-4F45-9708-019B960494DF}">
              <a14:hiddenLine xmlns:a14="http://schemas.microsoft.com/office/drawing/2010/main" w="9525">
                <a:solidFill>
                  <a:srgbClr val="000000"/>
                </a:solidFill>
                <a:miter lim="800000"/>
                <a:headEnd/>
                <a:tailEnd/>
              </a14:hiddenLine>
            </a:ext>
          </a:extLst>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b" anchorCtr="0" compatLnSpc="1">
            <a:prstTxWarp prst="textNoShape">
              <a:avLst/>
            </a:prstTxWarp>
            <a:spAutoFit/>
          </a:bodyPr>
          <a:lstStyle/>
          <a:p>
            <a:r>
              <a:rPr lang="en-US" sz="2400" b="1" dirty="0">
                <a:solidFill>
                  <a:srgbClr val="00FFFF"/>
                </a:solidFill>
                <a:latin typeface="Arial" panose="020B0604020202020204" pitchFamily="34" charset="0"/>
                <a:cs typeface="Arial" panose="020B0604020202020204" pitchFamily="34" charset="0"/>
              </a:rPr>
              <a:t>Ea</a:t>
            </a:r>
            <a:r>
              <a:rPr lang="en-US" sz="2400" b="1" dirty="0">
                <a:solidFill>
                  <a:srgbClr val="FF99FF"/>
                </a:solidFill>
                <a:latin typeface="Arial" panose="020B0604020202020204" pitchFamily="34" charset="0"/>
                <a:cs typeface="Arial" panose="020B0604020202020204" pitchFamily="34" charset="0"/>
              </a:rPr>
              <a:t>st</a:t>
            </a:r>
            <a:r>
              <a:rPr lang="en-US" sz="2400" b="1" dirty="0">
                <a:solidFill>
                  <a:srgbClr val="CC66FF"/>
                </a:solidFill>
                <a:latin typeface="Arial" panose="020B0604020202020204" pitchFamily="34" charset="0"/>
                <a:cs typeface="Arial" panose="020B0604020202020204" pitchFamily="34" charset="0"/>
              </a:rPr>
              <a:t>er</a:t>
            </a:r>
            <a:r>
              <a:rPr lang="en-US" sz="2400" b="1" dirty="0">
                <a:latin typeface="Arial" panose="020B0604020202020204" pitchFamily="34" charset="0"/>
                <a:cs typeface="Arial" panose="020B0604020202020204" pitchFamily="34" charset="0"/>
              </a:rPr>
              <a:t> </a:t>
            </a:r>
            <a:r>
              <a:rPr lang="en-US" sz="2400" b="1" dirty="0">
                <a:solidFill>
                  <a:srgbClr val="66FF66"/>
                </a:solidFill>
                <a:latin typeface="Arial" panose="020B0604020202020204" pitchFamily="34" charset="0"/>
                <a:cs typeface="Arial" panose="020B0604020202020204" pitchFamily="34" charset="0"/>
              </a:rPr>
              <a:t>E</a:t>
            </a:r>
            <a:r>
              <a:rPr lang="en-US" sz="2400" b="1" dirty="0">
                <a:solidFill>
                  <a:srgbClr val="6699FF"/>
                </a:solidFill>
                <a:latin typeface="Arial" panose="020B0604020202020204" pitchFamily="34" charset="0"/>
                <a:cs typeface="Arial" panose="020B0604020202020204" pitchFamily="34" charset="0"/>
              </a:rPr>
              <a:t>g</a:t>
            </a:r>
            <a:r>
              <a:rPr lang="en-US" sz="2400" b="1" dirty="0">
                <a:solidFill>
                  <a:srgbClr val="F8A56C"/>
                </a:solidFill>
                <a:latin typeface="Arial" panose="020B0604020202020204" pitchFamily="34" charset="0"/>
                <a:cs typeface="Arial" panose="020B0604020202020204" pitchFamily="34" charset="0"/>
              </a:rPr>
              <a:t>g: </a:t>
            </a:r>
            <a:r>
              <a:rPr lang="en-US" sz="2400" dirty="0">
                <a:latin typeface="Arial" panose="020B0604020202020204" pitchFamily="34" charset="0"/>
                <a:cs typeface="Arial" panose="020B0604020202020204" pitchFamily="34" charset="0"/>
              </a:rPr>
              <a:t>Be aware of how HOTMA will change how to use and verify the wage income from EIV</a:t>
            </a:r>
            <a:endParaRPr lang="en-US" sz="24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8372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p:txBody>
          <a:bodyPr>
            <a:normAutofit/>
          </a:bodyPr>
          <a:lstStyle/>
          <a:p>
            <a:r>
              <a:rPr lang="en-US" b="1" dirty="0">
                <a:solidFill>
                  <a:srgbClr val="0070C0"/>
                </a:solidFill>
                <a:latin typeface="Arial" panose="020B0604020202020204" pitchFamily="34" charset="0"/>
                <a:cs typeface="Arial" panose="020B0604020202020204" pitchFamily="34" charset="0"/>
              </a:rPr>
              <a:t>Income Report Wages – Level 2, 3, 4, and 5</a:t>
            </a:r>
            <a:endParaRPr lang="en-US" dirty="0">
              <a:solidFill>
                <a:srgbClr val="00B0F0"/>
              </a:solidFill>
            </a:endParaRPr>
          </a:p>
        </p:txBody>
      </p:sp>
      <p:pic>
        <p:nvPicPr>
          <p:cNvPr id="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752600"/>
            <a:ext cx="4361027" cy="4888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876800" y="1752600"/>
            <a:ext cx="3714192" cy="5062924"/>
          </a:xfrm>
          <a:prstGeom prst="rect">
            <a:avLst/>
          </a:prstGeom>
        </p:spPr>
        <p:txBody>
          <a:bodyPr wrap="square">
            <a:spAutoFit/>
          </a:bodyPr>
          <a:lstStyle/>
          <a:p>
            <a:pPr marL="342900" indent="-342900">
              <a:buFont typeface="Wingdings" panose="05000000000000000000" pitchFamily="2" charset="2"/>
              <a:buChar char="Ø"/>
            </a:pPr>
            <a:r>
              <a:rPr lang="en-US" sz="1900" dirty="0">
                <a:cs typeface="Arial" panose="020B0604020202020204" pitchFamily="34" charset="0"/>
              </a:rPr>
              <a:t>Review the report</a:t>
            </a:r>
          </a:p>
          <a:p>
            <a:pPr marL="342900" indent="-342900">
              <a:buFont typeface="Wingdings" panose="05000000000000000000" pitchFamily="2" charset="2"/>
              <a:buChar char="Ø"/>
            </a:pPr>
            <a:r>
              <a:rPr lang="en-US" sz="1900" dirty="0">
                <a:cs typeface="Arial" panose="020B0604020202020204" pitchFamily="34" charset="0"/>
              </a:rPr>
              <a:t>Compare report wage information to what was reported by the tenant</a:t>
            </a:r>
          </a:p>
          <a:p>
            <a:pPr marL="342900" indent="-342900">
              <a:buFont typeface="Wingdings" panose="05000000000000000000" pitchFamily="2" charset="2"/>
              <a:buChar char="Ø"/>
            </a:pPr>
            <a:r>
              <a:rPr lang="en-US" sz="1900" dirty="0">
                <a:cs typeface="Arial" panose="020B0604020202020204" pitchFamily="34" charset="0"/>
              </a:rPr>
              <a:t>Compare past wage information on the report to wage information on past 50059s and the file</a:t>
            </a:r>
          </a:p>
          <a:p>
            <a:pPr marL="342900" indent="-342900">
              <a:buFont typeface="Wingdings" panose="05000000000000000000" pitchFamily="2" charset="2"/>
              <a:buChar char="Ø"/>
            </a:pPr>
            <a:r>
              <a:rPr lang="en-US" sz="1900" dirty="0">
                <a:cs typeface="Arial" panose="020B0604020202020204" pitchFamily="34" charset="0"/>
              </a:rPr>
              <a:t>Notify and speak with tenant</a:t>
            </a:r>
          </a:p>
          <a:p>
            <a:pPr marL="342900" indent="-342900">
              <a:buFont typeface="Wingdings" panose="05000000000000000000" pitchFamily="2" charset="2"/>
              <a:buChar char="Ø"/>
            </a:pPr>
            <a:r>
              <a:rPr lang="en-US" sz="1900" dirty="0">
                <a:cs typeface="Arial" panose="020B0604020202020204" pitchFamily="34" charset="0"/>
              </a:rPr>
              <a:t>Obtain any needed verifications</a:t>
            </a:r>
          </a:p>
          <a:p>
            <a:pPr marL="342900" indent="-342900">
              <a:buFont typeface="Wingdings" panose="05000000000000000000" pitchFamily="2" charset="2"/>
              <a:buChar char="Ø"/>
            </a:pPr>
            <a:r>
              <a:rPr lang="en-US" sz="1900" dirty="0">
                <a:cs typeface="Arial" panose="020B0604020202020204" pitchFamily="34" charset="0"/>
              </a:rPr>
              <a:t>Process any corrections and/or retroactive IRs</a:t>
            </a:r>
          </a:p>
          <a:p>
            <a:pPr marL="342900" indent="-342900">
              <a:buFont typeface="Wingdings" panose="05000000000000000000" pitchFamily="2" charset="2"/>
              <a:buChar char="Ø"/>
            </a:pPr>
            <a:r>
              <a:rPr lang="en-US" dirty="0">
                <a:cs typeface="Arial" panose="020B0604020202020204" pitchFamily="34" charset="0"/>
              </a:rPr>
              <a:t>Process pending recertification</a:t>
            </a:r>
            <a:endParaRPr lang="en-US" sz="1900" dirty="0">
              <a:cs typeface="Arial" panose="020B0604020202020204" pitchFamily="34" charset="0"/>
            </a:endParaRPr>
          </a:p>
          <a:p>
            <a:pPr marL="342900" indent="-342900">
              <a:buFont typeface="Wingdings" panose="05000000000000000000" pitchFamily="2" charset="2"/>
              <a:buChar char="Ø"/>
            </a:pPr>
            <a:r>
              <a:rPr lang="en-US" sz="1900" dirty="0">
                <a:cs typeface="Arial" panose="020B0604020202020204" pitchFamily="34" charset="0"/>
              </a:rPr>
              <a:t>Process any necessary repayment agreements</a:t>
            </a:r>
          </a:p>
          <a:p>
            <a:pPr marL="342900" indent="-342900">
              <a:buFont typeface="Wingdings" panose="05000000000000000000" pitchFamily="2" charset="2"/>
              <a:buChar char="Ø"/>
            </a:pPr>
            <a:r>
              <a:rPr lang="en-US" sz="1900" dirty="0">
                <a:cs typeface="Arial" panose="020B0604020202020204" pitchFamily="34" charset="0"/>
              </a:rPr>
              <a:t>Maintain all documentation </a:t>
            </a:r>
          </a:p>
        </p:txBody>
      </p:sp>
      <p:sp>
        <p:nvSpPr>
          <p:cNvPr id="20" name="TextBox 19"/>
          <p:cNvSpPr txBox="1"/>
          <p:nvPr/>
        </p:nvSpPr>
        <p:spPr bwMode="auto">
          <a:xfrm>
            <a:off x="287866" y="1079828"/>
            <a:ext cx="7756524" cy="523220"/>
          </a:xfrm>
          <a:prstGeom prst="rect">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pPr marL="0" indent="0">
              <a:buNone/>
            </a:pPr>
            <a:r>
              <a:rPr lang="en-US" altLang="en-US" sz="2800" b="1" dirty="0">
                <a:latin typeface="Arial" panose="020B0604020202020204" pitchFamily="34" charset="0"/>
                <a:cs typeface="Arial" panose="020B0604020202020204" pitchFamily="34" charset="0"/>
              </a:rPr>
              <a:t>You have run the report, what now?</a:t>
            </a:r>
          </a:p>
        </p:txBody>
      </p:sp>
      <p:sp>
        <p:nvSpPr>
          <p:cNvPr id="7" name="TextBox 6">
            <a:extLst>
              <a:ext uri="{FF2B5EF4-FFF2-40B4-BE49-F238E27FC236}">
                <a16:creationId xmlns:a16="http://schemas.microsoft.com/office/drawing/2014/main" id="{5057A9BE-2E2E-46C2-A153-25698D107EC8}"/>
              </a:ext>
            </a:extLst>
          </p:cNvPr>
          <p:cNvSpPr txBox="1"/>
          <p:nvPr/>
        </p:nvSpPr>
        <p:spPr bwMode="auto">
          <a:xfrm>
            <a:off x="228600" y="5135940"/>
            <a:ext cx="4742027" cy="1569660"/>
          </a:xfrm>
          <a:prstGeom prst="rect">
            <a:avLst/>
          </a:prstGeom>
          <a:gradFill flip="none" rotWithShape="1">
            <a:gsLst>
              <a:gs pos="0">
                <a:schemeClr val="accent5"/>
              </a:gs>
              <a:gs pos="48000">
                <a:schemeClr val="accent1">
                  <a:lumMod val="97000"/>
                  <a:lumOff val="3000"/>
                </a:schemeClr>
              </a:gs>
              <a:gs pos="100000">
                <a:schemeClr val="accent1">
                  <a:lumMod val="60000"/>
                  <a:lumOff val="40000"/>
                </a:schemeClr>
              </a:gs>
            </a:gsLst>
            <a:lin ang="10800000" scaled="1"/>
            <a:tileRect/>
          </a:gradFill>
          <a:ln>
            <a:noFill/>
          </a:ln>
          <a:extLst>
            <a:ext uri="{91240B29-F687-4F45-9708-019B960494DF}">
              <a14:hiddenLine xmlns:a14="http://schemas.microsoft.com/office/drawing/2010/main" w="9525">
                <a:solidFill>
                  <a:srgbClr val="000000"/>
                </a:solidFill>
                <a:miter lim="800000"/>
                <a:headEnd/>
                <a:tailEnd/>
              </a14:hiddenLine>
            </a:ext>
          </a:extLst>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b" anchorCtr="0" compatLnSpc="1">
            <a:prstTxWarp prst="textNoShape">
              <a:avLst/>
            </a:prstTxWarp>
            <a:spAutoFit/>
          </a:bodyPr>
          <a:lstStyle/>
          <a:p>
            <a:r>
              <a:rPr lang="en-US" sz="2400" b="1" dirty="0">
                <a:solidFill>
                  <a:srgbClr val="00FFFF"/>
                </a:solidFill>
                <a:latin typeface="Arial" panose="020B0604020202020204" pitchFamily="34" charset="0"/>
                <a:cs typeface="Arial" panose="020B0604020202020204" pitchFamily="34" charset="0"/>
              </a:rPr>
              <a:t>Ea</a:t>
            </a:r>
            <a:r>
              <a:rPr lang="en-US" sz="2400" b="1" dirty="0">
                <a:solidFill>
                  <a:srgbClr val="FF99FF"/>
                </a:solidFill>
                <a:latin typeface="Arial" panose="020B0604020202020204" pitchFamily="34" charset="0"/>
                <a:cs typeface="Arial" panose="020B0604020202020204" pitchFamily="34" charset="0"/>
              </a:rPr>
              <a:t>st</a:t>
            </a:r>
            <a:r>
              <a:rPr lang="en-US" sz="2400" b="1" dirty="0">
                <a:solidFill>
                  <a:srgbClr val="CC66FF"/>
                </a:solidFill>
                <a:latin typeface="Arial" panose="020B0604020202020204" pitchFamily="34" charset="0"/>
                <a:cs typeface="Arial" panose="020B0604020202020204" pitchFamily="34" charset="0"/>
              </a:rPr>
              <a:t>er</a:t>
            </a:r>
            <a:r>
              <a:rPr lang="en-US" sz="2400" b="1" dirty="0">
                <a:latin typeface="Arial" panose="020B0604020202020204" pitchFamily="34" charset="0"/>
                <a:cs typeface="Arial" panose="020B0604020202020204" pitchFamily="34" charset="0"/>
              </a:rPr>
              <a:t> </a:t>
            </a:r>
            <a:r>
              <a:rPr lang="en-US" sz="2400" b="1" dirty="0">
                <a:solidFill>
                  <a:srgbClr val="66FF66"/>
                </a:solidFill>
                <a:latin typeface="Arial" panose="020B0604020202020204" pitchFamily="34" charset="0"/>
                <a:cs typeface="Arial" panose="020B0604020202020204" pitchFamily="34" charset="0"/>
              </a:rPr>
              <a:t>E</a:t>
            </a:r>
            <a:r>
              <a:rPr lang="en-US" sz="2400" b="1" dirty="0">
                <a:solidFill>
                  <a:srgbClr val="6699FF"/>
                </a:solidFill>
                <a:latin typeface="Arial" panose="020B0604020202020204" pitchFamily="34" charset="0"/>
                <a:cs typeface="Arial" panose="020B0604020202020204" pitchFamily="34" charset="0"/>
              </a:rPr>
              <a:t>g</a:t>
            </a:r>
            <a:r>
              <a:rPr lang="en-US" sz="2400" b="1" dirty="0">
                <a:solidFill>
                  <a:srgbClr val="F8A56C"/>
                </a:solidFill>
                <a:latin typeface="Arial" panose="020B0604020202020204" pitchFamily="34" charset="0"/>
                <a:cs typeface="Arial" panose="020B0604020202020204" pitchFamily="34" charset="0"/>
              </a:rPr>
              <a:t>g: </a:t>
            </a:r>
            <a:r>
              <a:rPr lang="en-US" sz="2400" dirty="0">
                <a:latin typeface="Arial" panose="020B0604020202020204" pitchFamily="34" charset="0"/>
                <a:cs typeface="Arial" panose="020B0604020202020204" pitchFamily="34" charset="0"/>
              </a:rPr>
              <a:t>Be aware of how HOTMA will change when an IR is required and verifications needed. </a:t>
            </a:r>
            <a:endParaRPr lang="en-US" sz="24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0426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p:txBody>
          <a:bodyPr>
            <a:normAutofit/>
          </a:bodyPr>
          <a:lstStyle/>
          <a:p>
            <a:r>
              <a:rPr lang="en-US" b="1" dirty="0">
                <a:solidFill>
                  <a:srgbClr val="0070C0"/>
                </a:solidFill>
                <a:latin typeface="Arial" panose="020B0604020202020204" pitchFamily="34" charset="0"/>
                <a:cs typeface="Arial" panose="020B0604020202020204" pitchFamily="34" charset="0"/>
              </a:rPr>
              <a:t>Income Report Wages – Level 2 </a:t>
            </a:r>
            <a:endParaRPr lang="en-US" dirty="0">
              <a:solidFill>
                <a:srgbClr val="00B0F0"/>
              </a:solidFill>
            </a:endParaRPr>
          </a:p>
        </p:txBody>
      </p:sp>
      <p:pic>
        <p:nvPicPr>
          <p:cNvPr id="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5108" y="934288"/>
            <a:ext cx="4808822" cy="5390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5365632" y="934288"/>
            <a:ext cx="3225359" cy="3877985"/>
          </a:xfrm>
          <a:prstGeom prst="rect">
            <a:avLst/>
          </a:prstGeom>
        </p:spPr>
        <p:txBody>
          <a:bodyPr wrap="square">
            <a:spAutoFit/>
          </a:bodyPr>
          <a:lstStyle/>
          <a:p>
            <a:r>
              <a:rPr lang="en-US" sz="2400" b="1" dirty="0">
                <a:latin typeface="Arial" panose="020B0604020202020204" pitchFamily="34" charset="0"/>
                <a:cs typeface="Arial" panose="020B0604020202020204" pitchFamily="34" charset="0"/>
              </a:rPr>
              <a:t>Important Information: </a:t>
            </a: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Last certification type and effective date listed in TRACS</a:t>
            </a: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Member with wages and relationship to the HOH</a:t>
            </a: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New Hire Information</a:t>
            </a: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Wages paid for the last 8 quarters</a:t>
            </a:r>
          </a:p>
        </p:txBody>
      </p:sp>
      <p:sp>
        <p:nvSpPr>
          <p:cNvPr id="6" name="Oval 5"/>
          <p:cNvSpPr/>
          <p:nvPr/>
        </p:nvSpPr>
        <p:spPr>
          <a:xfrm flipV="1">
            <a:off x="385106" y="1524000"/>
            <a:ext cx="4808824" cy="470422"/>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Oval 7"/>
          <p:cNvSpPr/>
          <p:nvPr/>
        </p:nvSpPr>
        <p:spPr>
          <a:xfrm flipV="1">
            <a:off x="132806" y="3581400"/>
            <a:ext cx="4828124" cy="2925761"/>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Oval 8"/>
          <p:cNvSpPr/>
          <p:nvPr/>
        </p:nvSpPr>
        <p:spPr>
          <a:xfrm flipV="1">
            <a:off x="159402" y="2657080"/>
            <a:ext cx="5041530" cy="436335"/>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Oval 9"/>
          <p:cNvSpPr/>
          <p:nvPr/>
        </p:nvSpPr>
        <p:spPr>
          <a:xfrm flipV="1">
            <a:off x="152399" y="3074149"/>
            <a:ext cx="5041530" cy="436335"/>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1" name="Straight Arrow Connector 10"/>
          <p:cNvCxnSpPr/>
          <p:nvPr/>
        </p:nvCxnSpPr>
        <p:spPr>
          <a:xfrm flipH="1" flipV="1">
            <a:off x="4960930" y="1783794"/>
            <a:ext cx="476594" cy="8711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a:off x="4955633" y="2885166"/>
            <a:ext cx="490598" cy="642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flipV="1">
            <a:off x="4722634" y="3398838"/>
            <a:ext cx="716595" cy="4713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H="1" flipV="1">
            <a:off x="4065751" y="4194907"/>
            <a:ext cx="1380480" cy="697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9232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down)">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bwMode="auto">
          <a:xfrm>
            <a:off x="6197448" y="1219200"/>
            <a:ext cx="2133600" cy="1569660"/>
          </a:xfrm>
          <a:prstGeom prst="rect">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pPr>
              <a:defRPr/>
            </a:pPr>
            <a:r>
              <a:rPr lang="en-US" sz="2400" dirty="0">
                <a:latin typeface="Arial" pitchFamily="34" charset="0"/>
                <a:cs typeface="Arial" pitchFamily="34" charset="0"/>
              </a:rPr>
              <a:t>What is this income report telling you?</a:t>
            </a:r>
          </a:p>
          <a:p>
            <a:pPr>
              <a:defRPr/>
            </a:pPr>
            <a:endParaRPr lang="en-US" sz="2400" dirty="0">
              <a:latin typeface="Arial" pitchFamily="34" charset="0"/>
              <a:cs typeface="Arial" pitchFamily="34" charset="0"/>
            </a:endParaRPr>
          </a:p>
        </p:txBody>
      </p:sp>
      <p:sp>
        <p:nvSpPr>
          <p:cNvPr id="34" name="Title 33"/>
          <p:cNvSpPr>
            <a:spLocks noGrp="1"/>
          </p:cNvSpPr>
          <p:nvPr>
            <p:ph type="title"/>
          </p:nvPr>
        </p:nvSpPr>
        <p:spPr/>
        <p:txBody>
          <a:bodyPr>
            <a:normAutofit/>
          </a:bodyPr>
          <a:lstStyle/>
          <a:p>
            <a:r>
              <a:rPr lang="en-US" b="1" dirty="0">
                <a:solidFill>
                  <a:srgbClr val="0070C0"/>
                </a:solidFill>
                <a:latin typeface="Arial" panose="020B0604020202020204" pitchFamily="34" charset="0"/>
                <a:cs typeface="Arial" panose="020B0604020202020204" pitchFamily="34" charset="0"/>
              </a:rPr>
              <a:t>Income Report Wages – Level 2</a:t>
            </a:r>
            <a:endParaRPr lang="en-US" dirty="0">
              <a:solidFill>
                <a:srgbClr val="00B0F0"/>
              </a:solidFill>
            </a:endParaRPr>
          </a:p>
        </p:txBody>
      </p:sp>
      <p:pic>
        <p:nvPicPr>
          <p:cNvPr id="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142999"/>
            <a:ext cx="5334000" cy="4003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13834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bwMode="auto">
          <a:xfrm>
            <a:off x="5464002" y="1345974"/>
            <a:ext cx="2956884" cy="1200329"/>
          </a:xfrm>
          <a:prstGeom prst="rect">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r>
              <a:rPr lang="en-US" altLang="en-US" sz="2400" dirty="0">
                <a:latin typeface="Arial" panose="020B0604020202020204" pitchFamily="34" charset="0"/>
                <a:cs typeface="Arial" panose="020B0604020202020204" pitchFamily="34" charset="0"/>
              </a:rPr>
              <a:t>What is this income report telling you?</a:t>
            </a:r>
          </a:p>
          <a:p>
            <a:endParaRPr lang="en-US" altLang="en-US" sz="2400" dirty="0">
              <a:latin typeface="Arial" panose="020B0604020202020204" pitchFamily="34" charset="0"/>
              <a:cs typeface="Arial" panose="020B0604020202020204" pitchFamily="34" charset="0"/>
            </a:endParaRPr>
          </a:p>
        </p:txBody>
      </p:sp>
      <p:sp>
        <p:nvSpPr>
          <p:cNvPr id="34" name="Title 33"/>
          <p:cNvSpPr>
            <a:spLocks noGrp="1"/>
          </p:cNvSpPr>
          <p:nvPr>
            <p:ph type="title"/>
          </p:nvPr>
        </p:nvSpPr>
        <p:spPr/>
        <p:txBody>
          <a:bodyPr>
            <a:normAutofit/>
          </a:bodyPr>
          <a:lstStyle/>
          <a:p>
            <a:r>
              <a:rPr lang="en-US" b="1" dirty="0">
                <a:solidFill>
                  <a:srgbClr val="0070C0"/>
                </a:solidFill>
                <a:latin typeface="Arial" panose="020B0604020202020204" pitchFamily="34" charset="0"/>
                <a:cs typeface="Arial" panose="020B0604020202020204" pitchFamily="34" charset="0"/>
              </a:rPr>
              <a:t>Income Report Wages – Level 2</a:t>
            </a:r>
            <a:endParaRPr lang="en-US" dirty="0">
              <a:solidFill>
                <a:srgbClr val="00B0F0"/>
              </a:solidFill>
            </a:endParaRPr>
          </a:p>
        </p:txBody>
      </p:sp>
      <p:pic>
        <p:nvPicPr>
          <p:cNvPr id="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326289"/>
            <a:ext cx="5054410" cy="4856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D622538F-3057-4048-96C5-6A30CC5CAA95}"/>
              </a:ext>
            </a:extLst>
          </p:cNvPr>
          <p:cNvSpPr txBox="1"/>
          <p:nvPr/>
        </p:nvSpPr>
        <p:spPr bwMode="auto">
          <a:xfrm>
            <a:off x="5449825" y="2971800"/>
            <a:ext cx="2956884" cy="2677656"/>
          </a:xfrm>
          <a:prstGeom prst="rect">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pPr>
              <a:defRPr/>
            </a:pPr>
            <a:r>
              <a:rPr lang="en-US" sz="2400" dirty="0">
                <a:highlight>
                  <a:srgbClr val="FFFFFF"/>
                </a:highlight>
                <a:latin typeface="Arial" pitchFamily="34" charset="0"/>
                <a:cs typeface="Arial" pitchFamily="34" charset="0"/>
              </a:rPr>
              <a:t>Why would this report not show a new hire even though the quarterly wages seem to show a new job?</a:t>
            </a:r>
          </a:p>
          <a:p>
            <a:pPr>
              <a:defRPr/>
            </a:pPr>
            <a:endParaRPr lang="en-US" sz="2400" dirty="0">
              <a:latin typeface="Arial" pitchFamily="34" charset="0"/>
              <a:cs typeface="Arial" pitchFamily="34" charset="0"/>
            </a:endParaRPr>
          </a:p>
        </p:txBody>
      </p:sp>
    </p:spTree>
    <p:extLst>
      <p:ext uri="{BB962C8B-B14F-4D97-AF65-F5344CB8AC3E}">
        <p14:creationId xmlns:p14="http://schemas.microsoft.com/office/powerpoint/2010/main" val="3061051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bwMode="auto">
          <a:xfrm>
            <a:off x="304800" y="1361758"/>
            <a:ext cx="8154171" cy="3816429"/>
          </a:xfrm>
          <a:prstGeom prst="rect">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pPr>
              <a:defRPr/>
            </a:pPr>
            <a:r>
              <a:rPr lang="en-US" sz="2800" b="1" dirty="0">
                <a:latin typeface="Arial" charset="0"/>
                <a:cs typeface="Arial" charset="0"/>
              </a:rPr>
              <a:t>Obtain traditional 3</a:t>
            </a:r>
            <a:r>
              <a:rPr lang="en-US" sz="2800" b="1" baseline="30000" dirty="0">
                <a:latin typeface="Arial" charset="0"/>
                <a:cs typeface="Arial" charset="0"/>
              </a:rPr>
              <a:t>rd</a:t>
            </a:r>
            <a:r>
              <a:rPr lang="en-US" sz="2800" b="1" dirty="0">
                <a:latin typeface="Arial" charset="0"/>
                <a:cs typeface="Arial" charset="0"/>
              </a:rPr>
              <a:t> party verification of employment if:</a:t>
            </a:r>
          </a:p>
          <a:p>
            <a:pPr marL="512763" indent="-512763">
              <a:buFont typeface="Arial" pitchFamily="34" charset="0"/>
              <a:buChar char="•"/>
              <a:defRPr/>
            </a:pPr>
            <a:r>
              <a:rPr lang="en-US" sz="2400" dirty="0">
                <a:latin typeface="Arial" charset="0"/>
                <a:cs typeface="Arial" charset="0"/>
              </a:rPr>
              <a:t>Tenant insists they are not employed, but wage information is listed in EIV</a:t>
            </a:r>
          </a:p>
          <a:p>
            <a:pPr marL="512763" indent="-512763">
              <a:buFont typeface="Arial" pitchFamily="34" charset="0"/>
              <a:buChar char="•"/>
              <a:defRPr/>
            </a:pPr>
            <a:r>
              <a:rPr lang="en-US" sz="2400" dirty="0">
                <a:latin typeface="Arial" charset="0"/>
                <a:cs typeface="Arial" charset="0"/>
              </a:rPr>
              <a:t>Tenant reports recently gaining or losing a job</a:t>
            </a:r>
          </a:p>
          <a:p>
            <a:pPr marL="512763" indent="-512763">
              <a:buFont typeface="Arial" pitchFamily="34" charset="0"/>
              <a:buChar char="•"/>
              <a:defRPr/>
            </a:pPr>
            <a:r>
              <a:rPr lang="en-US" sz="2400" dirty="0">
                <a:latin typeface="Arial" charset="0"/>
                <a:cs typeface="Arial" charset="0"/>
              </a:rPr>
              <a:t>Tenant reports they are working but no wage information is in EIV</a:t>
            </a:r>
          </a:p>
          <a:p>
            <a:pPr marL="512763" indent="-512763">
              <a:buFont typeface="Arial" pitchFamily="34" charset="0"/>
              <a:buChar char="•"/>
              <a:defRPr/>
            </a:pPr>
            <a:r>
              <a:rPr lang="en-US" sz="2400" dirty="0">
                <a:latin typeface="Arial" charset="0"/>
                <a:cs typeface="Arial" charset="0"/>
              </a:rPr>
              <a:t>Tenant is unable to provide the required paystubs</a:t>
            </a:r>
          </a:p>
          <a:p>
            <a:pPr marL="969963" lvl="1" indent="-395288">
              <a:buFont typeface="Arial" pitchFamily="34" charset="0"/>
              <a:buChar char="•"/>
              <a:defRPr/>
            </a:pPr>
            <a:r>
              <a:rPr lang="en-US" sz="2100" dirty="0">
                <a:latin typeface="Arial" charset="0"/>
                <a:cs typeface="Arial" charset="0"/>
              </a:rPr>
              <a:t>Do not wait for the tenant to accumulate 4 check stubs before processing the IR</a:t>
            </a:r>
          </a:p>
        </p:txBody>
      </p:sp>
      <p:sp>
        <p:nvSpPr>
          <p:cNvPr id="34" name="Title 33"/>
          <p:cNvSpPr>
            <a:spLocks noGrp="1"/>
          </p:cNvSpPr>
          <p:nvPr>
            <p:ph type="title"/>
          </p:nvPr>
        </p:nvSpPr>
        <p:spPr/>
        <p:txBody>
          <a:bodyPr>
            <a:normAutofit/>
          </a:bodyPr>
          <a:lstStyle/>
          <a:p>
            <a:r>
              <a:rPr lang="en-US" b="1" dirty="0">
                <a:solidFill>
                  <a:srgbClr val="0070C0"/>
                </a:solidFill>
                <a:latin typeface="Arial" panose="020B0604020202020204" pitchFamily="34" charset="0"/>
                <a:cs typeface="Arial" panose="020B0604020202020204" pitchFamily="34" charset="0"/>
              </a:rPr>
              <a:t>Income Report Wages– Level 3 and 5</a:t>
            </a:r>
            <a:endParaRPr lang="en-US" dirty="0">
              <a:solidFill>
                <a:srgbClr val="00B0F0"/>
              </a:solidFill>
            </a:endParaRPr>
          </a:p>
        </p:txBody>
      </p:sp>
      <p:sp>
        <p:nvSpPr>
          <p:cNvPr id="4" name="TextBox 3">
            <a:extLst>
              <a:ext uri="{FF2B5EF4-FFF2-40B4-BE49-F238E27FC236}">
                <a16:creationId xmlns:a16="http://schemas.microsoft.com/office/drawing/2014/main" id="{7E6BC32C-A1E7-4CD8-9DA7-5061C9FFCD9A}"/>
              </a:ext>
            </a:extLst>
          </p:cNvPr>
          <p:cNvSpPr txBox="1"/>
          <p:nvPr/>
        </p:nvSpPr>
        <p:spPr bwMode="auto">
          <a:xfrm>
            <a:off x="228600" y="5874603"/>
            <a:ext cx="6934200" cy="830997"/>
          </a:xfrm>
          <a:prstGeom prst="rect">
            <a:avLst/>
          </a:prstGeom>
          <a:gradFill flip="none" rotWithShape="1">
            <a:gsLst>
              <a:gs pos="0">
                <a:schemeClr val="accent5"/>
              </a:gs>
              <a:gs pos="48000">
                <a:schemeClr val="accent1">
                  <a:lumMod val="97000"/>
                  <a:lumOff val="3000"/>
                </a:schemeClr>
              </a:gs>
              <a:gs pos="100000">
                <a:schemeClr val="accent1">
                  <a:lumMod val="60000"/>
                  <a:lumOff val="40000"/>
                </a:schemeClr>
              </a:gs>
            </a:gsLst>
            <a:lin ang="10800000" scaled="1"/>
            <a:tileRect/>
          </a:gradFill>
          <a:ln>
            <a:noFill/>
          </a:ln>
          <a:extLst>
            <a:ext uri="{91240B29-F687-4F45-9708-019B960494DF}">
              <a14:hiddenLine xmlns:a14="http://schemas.microsoft.com/office/drawing/2010/main" w="9525">
                <a:solidFill>
                  <a:srgbClr val="000000"/>
                </a:solidFill>
                <a:miter lim="800000"/>
                <a:headEnd/>
                <a:tailEnd/>
              </a14:hiddenLine>
            </a:ext>
          </a:extLst>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b" anchorCtr="0" compatLnSpc="1">
            <a:prstTxWarp prst="textNoShape">
              <a:avLst/>
            </a:prstTxWarp>
            <a:spAutoFit/>
          </a:bodyPr>
          <a:lstStyle/>
          <a:p>
            <a:r>
              <a:rPr lang="en-US" sz="2400" b="1" dirty="0">
                <a:solidFill>
                  <a:srgbClr val="00FFFF"/>
                </a:solidFill>
                <a:latin typeface="Arial" panose="020B0604020202020204" pitchFamily="34" charset="0"/>
                <a:cs typeface="Arial" panose="020B0604020202020204" pitchFamily="34" charset="0"/>
              </a:rPr>
              <a:t>Ea</a:t>
            </a:r>
            <a:r>
              <a:rPr lang="en-US" sz="2400" b="1" dirty="0">
                <a:solidFill>
                  <a:srgbClr val="FF99FF"/>
                </a:solidFill>
                <a:latin typeface="Arial" panose="020B0604020202020204" pitchFamily="34" charset="0"/>
                <a:cs typeface="Arial" panose="020B0604020202020204" pitchFamily="34" charset="0"/>
              </a:rPr>
              <a:t>st</a:t>
            </a:r>
            <a:r>
              <a:rPr lang="en-US" sz="2400" b="1" dirty="0">
                <a:solidFill>
                  <a:srgbClr val="CC66FF"/>
                </a:solidFill>
                <a:latin typeface="Arial" panose="020B0604020202020204" pitchFamily="34" charset="0"/>
                <a:cs typeface="Arial" panose="020B0604020202020204" pitchFamily="34" charset="0"/>
              </a:rPr>
              <a:t>er</a:t>
            </a:r>
            <a:r>
              <a:rPr lang="en-US" sz="2400" b="1" dirty="0">
                <a:latin typeface="Arial" panose="020B0604020202020204" pitchFamily="34" charset="0"/>
                <a:cs typeface="Arial" panose="020B0604020202020204" pitchFamily="34" charset="0"/>
              </a:rPr>
              <a:t> </a:t>
            </a:r>
            <a:r>
              <a:rPr lang="en-US" sz="2400" b="1" dirty="0">
                <a:solidFill>
                  <a:srgbClr val="66FF66"/>
                </a:solidFill>
                <a:latin typeface="Arial" panose="020B0604020202020204" pitchFamily="34" charset="0"/>
                <a:cs typeface="Arial" panose="020B0604020202020204" pitchFamily="34" charset="0"/>
              </a:rPr>
              <a:t>E</a:t>
            </a:r>
            <a:r>
              <a:rPr lang="en-US" sz="2400" b="1" dirty="0">
                <a:solidFill>
                  <a:srgbClr val="6699FF"/>
                </a:solidFill>
                <a:latin typeface="Arial" panose="020B0604020202020204" pitchFamily="34" charset="0"/>
                <a:cs typeface="Arial" panose="020B0604020202020204" pitchFamily="34" charset="0"/>
              </a:rPr>
              <a:t>g</a:t>
            </a:r>
            <a:r>
              <a:rPr lang="en-US" sz="2400" b="1" dirty="0">
                <a:solidFill>
                  <a:srgbClr val="F8A56C"/>
                </a:solidFill>
                <a:latin typeface="Arial" panose="020B0604020202020204" pitchFamily="34" charset="0"/>
                <a:cs typeface="Arial" panose="020B0604020202020204" pitchFamily="34" charset="0"/>
              </a:rPr>
              <a:t>g: </a:t>
            </a:r>
            <a:r>
              <a:rPr lang="en-US" sz="2400" dirty="0">
                <a:latin typeface="Arial" panose="020B0604020202020204" pitchFamily="34" charset="0"/>
                <a:cs typeface="Arial" panose="020B0604020202020204" pitchFamily="34" charset="0"/>
              </a:rPr>
              <a:t>Be aware of how HOTMA will change the order and acceptability of verifications</a:t>
            </a:r>
            <a:endParaRPr lang="en-US" sz="24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10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bwMode="auto">
          <a:xfrm>
            <a:off x="304800" y="1708666"/>
            <a:ext cx="8154171" cy="3631763"/>
          </a:xfrm>
          <a:prstGeom prst="rect">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pPr>
              <a:defRPr/>
            </a:pPr>
            <a:r>
              <a:rPr lang="en-US" sz="2800" b="1" dirty="0">
                <a:latin typeface="Arial" pitchFamily="34" charset="0"/>
                <a:cs typeface="Arial" pitchFamily="34" charset="0"/>
              </a:rPr>
              <a:t>Unemployment Benefits</a:t>
            </a:r>
          </a:p>
          <a:p>
            <a:pPr marL="401638" indent="-401638">
              <a:spcBef>
                <a:spcPts val="300"/>
              </a:spcBef>
              <a:buFont typeface="Arial" pitchFamily="34" charset="0"/>
              <a:buChar char="•"/>
              <a:defRPr/>
            </a:pPr>
            <a:r>
              <a:rPr lang="en-US" sz="2400" dirty="0">
                <a:latin typeface="Arial" pitchFamily="34" charset="0"/>
                <a:cs typeface="Arial" pitchFamily="34" charset="0"/>
              </a:rPr>
              <a:t>Information is updated quarterly -  approximately 1 - 2 months after the end of the calendar quarter</a:t>
            </a:r>
          </a:p>
          <a:p>
            <a:pPr marL="401638" indent="-401638">
              <a:spcBef>
                <a:spcPts val="300"/>
              </a:spcBef>
              <a:buFont typeface="Arial" pitchFamily="34" charset="0"/>
              <a:buChar char="•"/>
              <a:defRPr/>
            </a:pPr>
            <a:r>
              <a:rPr lang="en-US" sz="2400" dirty="0">
                <a:latin typeface="Arial" pitchFamily="34" charset="0"/>
                <a:cs typeface="Arial" pitchFamily="34" charset="0"/>
              </a:rPr>
              <a:t>EIV serves as 3</a:t>
            </a:r>
            <a:r>
              <a:rPr lang="en-US" sz="2400" baseline="30000" dirty="0">
                <a:latin typeface="Arial" pitchFamily="34" charset="0"/>
                <a:cs typeface="Arial" pitchFamily="34" charset="0"/>
              </a:rPr>
              <a:t>rd</a:t>
            </a:r>
            <a:r>
              <a:rPr lang="en-US" sz="2400" dirty="0">
                <a:latin typeface="Arial" pitchFamily="34" charset="0"/>
                <a:cs typeface="Arial" pitchFamily="34" charset="0"/>
              </a:rPr>
              <a:t> party verification that tenant is receiving unemployment benefits</a:t>
            </a:r>
          </a:p>
          <a:p>
            <a:pPr marL="401638" indent="-401638">
              <a:spcBef>
                <a:spcPts val="300"/>
              </a:spcBef>
              <a:buFont typeface="Arial" pitchFamily="34" charset="0"/>
              <a:buChar char="•"/>
              <a:defRPr/>
            </a:pPr>
            <a:r>
              <a:rPr lang="en-US" sz="2400" dirty="0">
                <a:latin typeface="Arial" pitchFamily="34" charset="0"/>
                <a:cs typeface="Arial" pitchFamily="34" charset="0"/>
              </a:rPr>
              <a:t>Must obtain 4 consecutive benefit “paystubs”  or benefit letter from tenant to calculate income</a:t>
            </a:r>
          </a:p>
          <a:p>
            <a:pPr marL="806450" lvl="1" indent="-404813">
              <a:spcBef>
                <a:spcPts val="300"/>
              </a:spcBef>
              <a:buFont typeface="Arial" pitchFamily="34" charset="0"/>
              <a:buChar char="•"/>
              <a:defRPr/>
            </a:pPr>
            <a:r>
              <a:rPr lang="en-US" sz="2400" dirty="0">
                <a:latin typeface="Arial" pitchFamily="34" charset="0"/>
                <a:cs typeface="Arial" pitchFamily="34" charset="0"/>
              </a:rPr>
              <a:t>Information in EIV </a:t>
            </a:r>
            <a:r>
              <a:rPr lang="en-US" sz="2400" u="sng" dirty="0">
                <a:latin typeface="Arial" pitchFamily="34" charset="0"/>
                <a:cs typeface="Arial" pitchFamily="34" charset="0"/>
              </a:rPr>
              <a:t>cannot</a:t>
            </a:r>
            <a:r>
              <a:rPr lang="en-US" sz="2400" dirty="0">
                <a:latin typeface="Arial" pitchFamily="34" charset="0"/>
                <a:cs typeface="Arial" pitchFamily="34" charset="0"/>
              </a:rPr>
              <a:t>  be used to calculate income  </a:t>
            </a:r>
          </a:p>
        </p:txBody>
      </p:sp>
      <p:sp>
        <p:nvSpPr>
          <p:cNvPr id="34" name="Title 33"/>
          <p:cNvSpPr>
            <a:spLocks noGrp="1"/>
          </p:cNvSpPr>
          <p:nvPr>
            <p:ph type="title"/>
          </p:nvPr>
        </p:nvSpPr>
        <p:spPr/>
        <p:txBody>
          <a:bodyPr>
            <a:normAutofit/>
          </a:bodyPr>
          <a:lstStyle/>
          <a:p>
            <a:r>
              <a:rPr lang="en-US" b="1" dirty="0">
                <a:solidFill>
                  <a:srgbClr val="0070C0"/>
                </a:solidFill>
                <a:latin typeface="Arial" panose="020B0604020202020204" pitchFamily="34" charset="0"/>
                <a:cs typeface="Arial" panose="020B0604020202020204" pitchFamily="34" charset="0"/>
              </a:rPr>
              <a:t>Income Report Unemployment– Level 2 </a:t>
            </a:r>
            <a:endParaRPr lang="en-US" dirty="0">
              <a:solidFill>
                <a:srgbClr val="00B0F0"/>
              </a:solidFill>
            </a:endParaRPr>
          </a:p>
        </p:txBody>
      </p:sp>
      <p:sp>
        <p:nvSpPr>
          <p:cNvPr id="4" name="TextBox 3">
            <a:extLst>
              <a:ext uri="{FF2B5EF4-FFF2-40B4-BE49-F238E27FC236}">
                <a16:creationId xmlns:a16="http://schemas.microsoft.com/office/drawing/2014/main" id="{657EB1D1-DD91-49DE-96B0-6578216652C0}"/>
              </a:ext>
            </a:extLst>
          </p:cNvPr>
          <p:cNvSpPr txBox="1"/>
          <p:nvPr/>
        </p:nvSpPr>
        <p:spPr bwMode="auto">
          <a:xfrm>
            <a:off x="228600" y="5874603"/>
            <a:ext cx="6934200" cy="830997"/>
          </a:xfrm>
          <a:prstGeom prst="rect">
            <a:avLst/>
          </a:prstGeom>
          <a:gradFill flip="none" rotWithShape="1">
            <a:gsLst>
              <a:gs pos="0">
                <a:schemeClr val="accent5"/>
              </a:gs>
              <a:gs pos="48000">
                <a:schemeClr val="accent1">
                  <a:lumMod val="97000"/>
                  <a:lumOff val="3000"/>
                </a:schemeClr>
              </a:gs>
              <a:gs pos="100000">
                <a:schemeClr val="accent1">
                  <a:lumMod val="60000"/>
                  <a:lumOff val="40000"/>
                </a:schemeClr>
              </a:gs>
            </a:gsLst>
            <a:lin ang="10800000" scaled="1"/>
            <a:tileRect/>
          </a:gradFill>
          <a:ln>
            <a:noFill/>
          </a:ln>
          <a:extLst>
            <a:ext uri="{91240B29-F687-4F45-9708-019B960494DF}">
              <a14:hiddenLine xmlns:a14="http://schemas.microsoft.com/office/drawing/2010/main" w="9525">
                <a:solidFill>
                  <a:srgbClr val="000000"/>
                </a:solidFill>
                <a:miter lim="800000"/>
                <a:headEnd/>
                <a:tailEnd/>
              </a14:hiddenLine>
            </a:ext>
          </a:extLst>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b" anchorCtr="0" compatLnSpc="1">
            <a:prstTxWarp prst="textNoShape">
              <a:avLst/>
            </a:prstTxWarp>
            <a:spAutoFit/>
          </a:bodyPr>
          <a:lstStyle/>
          <a:p>
            <a:r>
              <a:rPr lang="en-US" sz="2400" b="1" dirty="0">
                <a:solidFill>
                  <a:srgbClr val="00FFFF"/>
                </a:solidFill>
                <a:latin typeface="Arial" panose="020B0604020202020204" pitchFamily="34" charset="0"/>
                <a:cs typeface="Arial" panose="020B0604020202020204" pitchFamily="34" charset="0"/>
              </a:rPr>
              <a:t>Ea</a:t>
            </a:r>
            <a:r>
              <a:rPr lang="en-US" sz="2400" b="1" dirty="0">
                <a:solidFill>
                  <a:srgbClr val="FF99FF"/>
                </a:solidFill>
                <a:latin typeface="Arial" panose="020B0604020202020204" pitchFamily="34" charset="0"/>
                <a:cs typeface="Arial" panose="020B0604020202020204" pitchFamily="34" charset="0"/>
              </a:rPr>
              <a:t>st</a:t>
            </a:r>
            <a:r>
              <a:rPr lang="en-US" sz="2400" b="1" dirty="0">
                <a:solidFill>
                  <a:srgbClr val="CC66FF"/>
                </a:solidFill>
                <a:latin typeface="Arial" panose="020B0604020202020204" pitchFamily="34" charset="0"/>
                <a:cs typeface="Arial" panose="020B0604020202020204" pitchFamily="34" charset="0"/>
              </a:rPr>
              <a:t>er</a:t>
            </a:r>
            <a:r>
              <a:rPr lang="en-US" sz="2400" b="1" dirty="0">
                <a:latin typeface="Arial" panose="020B0604020202020204" pitchFamily="34" charset="0"/>
                <a:cs typeface="Arial" panose="020B0604020202020204" pitchFamily="34" charset="0"/>
              </a:rPr>
              <a:t> </a:t>
            </a:r>
            <a:r>
              <a:rPr lang="en-US" sz="2400" b="1" dirty="0">
                <a:solidFill>
                  <a:srgbClr val="66FF66"/>
                </a:solidFill>
                <a:latin typeface="Arial" panose="020B0604020202020204" pitchFamily="34" charset="0"/>
                <a:cs typeface="Arial" panose="020B0604020202020204" pitchFamily="34" charset="0"/>
              </a:rPr>
              <a:t>E</a:t>
            </a:r>
            <a:r>
              <a:rPr lang="en-US" sz="2400" b="1" dirty="0">
                <a:solidFill>
                  <a:srgbClr val="6699FF"/>
                </a:solidFill>
                <a:latin typeface="Arial" panose="020B0604020202020204" pitchFamily="34" charset="0"/>
                <a:cs typeface="Arial" panose="020B0604020202020204" pitchFamily="34" charset="0"/>
              </a:rPr>
              <a:t>g</a:t>
            </a:r>
            <a:r>
              <a:rPr lang="en-US" sz="2400" b="1" dirty="0">
                <a:solidFill>
                  <a:srgbClr val="F8A56C"/>
                </a:solidFill>
                <a:latin typeface="Arial" panose="020B0604020202020204" pitchFamily="34" charset="0"/>
                <a:cs typeface="Arial" panose="020B0604020202020204" pitchFamily="34" charset="0"/>
              </a:rPr>
              <a:t>g: </a:t>
            </a:r>
            <a:r>
              <a:rPr lang="en-US" sz="2400" dirty="0">
                <a:latin typeface="Arial" panose="020B0604020202020204" pitchFamily="34" charset="0"/>
                <a:cs typeface="Arial" panose="020B0604020202020204" pitchFamily="34" charset="0"/>
              </a:rPr>
              <a:t>Be aware of how HOTMA will change the order and acceptability of verifications</a:t>
            </a:r>
            <a:endParaRPr lang="en-US" sz="24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6220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bwMode="auto">
          <a:xfrm>
            <a:off x="304800" y="873125"/>
            <a:ext cx="8054475" cy="5878532"/>
          </a:xfrm>
          <a:prstGeom prst="rect">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pPr marL="60325" lvl="1">
              <a:defRPr/>
            </a:pPr>
            <a:endParaRPr lang="en-US" sz="1200" dirty="0">
              <a:latin typeface="Arial" charset="0"/>
              <a:cs typeface="Arial" charset="0"/>
            </a:endParaRPr>
          </a:p>
          <a:p>
            <a:pPr marL="60325" lvl="1">
              <a:defRPr/>
            </a:pPr>
            <a:r>
              <a:rPr lang="en-US" sz="2000" dirty="0">
                <a:latin typeface="Arial" charset="0"/>
                <a:cs typeface="Arial" charset="0"/>
              </a:rPr>
              <a:t>During COVID there were some supplemental </a:t>
            </a:r>
          </a:p>
          <a:p>
            <a:pPr marL="60325" lvl="1">
              <a:defRPr/>
            </a:pPr>
            <a:r>
              <a:rPr lang="en-US" sz="2000" dirty="0">
                <a:latin typeface="Arial" charset="0"/>
                <a:cs typeface="Arial" charset="0"/>
              </a:rPr>
              <a:t>unemployment payments that were considered income and some that were to be excluded from income. </a:t>
            </a:r>
          </a:p>
          <a:p>
            <a:pPr marL="233363" lvl="1">
              <a:defRPr/>
            </a:pPr>
            <a:endParaRPr lang="en-US" sz="1200" dirty="0">
              <a:latin typeface="Arial" charset="0"/>
              <a:cs typeface="Arial" charset="0"/>
            </a:endParaRPr>
          </a:p>
          <a:p>
            <a:pPr marL="233363" lvl="1">
              <a:defRPr/>
            </a:pPr>
            <a:r>
              <a:rPr lang="en-US" sz="2000" b="1" dirty="0">
                <a:latin typeface="Arial" charset="0"/>
                <a:cs typeface="Arial" charset="0"/>
              </a:rPr>
              <a:t>Where can this guidance be found?</a:t>
            </a:r>
          </a:p>
          <a:p>
            <a:pPr marL="576263" lvl="1" indent="-342900">
              <a:buFont typeface="Arial" panose="020B0604020202020204" pitchFamily="34" charset="0"/>
              <a:buChar char="•"/>
              <a:defRPr/>
            </a:pPr>
            <a:r>
              <a:rPr lang="en-US" sz="2000" dirty="0">
                <a:solidFill>
                  <a:srgbClr val="FF0000"/>
                </a:solidFill>
                <a:latin typeface="Arial" charset="0"/>
                <a:cs typeface="Arial" charset="0"/>
              </a:rPr>
              <a:t>Questions and Answers for Office of Multifamily Housing stakeholders Coronavirus Disease 2019</a:t>
            </a:r>
            <a:r>
              <a:rPr lang="en-US" sz="2000" dirty="0">
                <a:latin typeface="Arial" charset="0"/>
                <a:cs typeface="Arial" charset="0"/>
              </a:rPr>
              <a:t>  </a:t>
            </a:r>
          </a:p>
          <a:p>
            <a:pPr marL="233363" lvl="1" algn="ctr">
              <a:defRPr/>
            </a:pPr>
            <a:endParaRPr lang="en-US" sz="1200" dirty="0">
              <a:latin typeface="Arial" charset="0"/>
              <a:cs typeface="Arial" charset="0"/>
            </a:endParaRPr>
          </a:p>
          <a:p>
            <a:pPr marL="233363" lvl="1">
              <a:defRPr/>
            </a:pPr>
            <a:r>
              <a:rPr lang="en-US" sz="2000" b="1" dirty="0">
                <a:solidFill>
                  <a:schemeClr val="tx1"/>
                </a:solidFill>
                <a:latin typeface="Arial" charset="0"/>
                <a:cs typeface="Arial" charset="0"/>
              </a:rPr>
              <a:t>What Unemployment payment was counted and what was not counted? </a:t>
            </a:r>
          </a:p>
          <a:p>
            <a:pPr marL="576263" lvl="1" indent="-342900">
              <a:buFont typeface="Arial" panose="020B0604020202020204" pitchFamily="34" charset="0"/>
              <a:buChar char="•"/>
              <a:defRPr/>
            </a:pPr>
            <a:r>
              <a:rPr lang="en-US" sz="2000" dirty="0">
                <a:solidFill>
                  <a:srgbClr val="FF0000"/>
                </a:solidFill>
                <a:latin typeface="Arial" charset="0"/>
                <a:cs typeface="Arial" charset="0"/>
              </a:rPr>
              <a:t>Regular Unemployment payments </a:t>
            </a:r>
            <a:r>
              <a:rPr lang="en-US" sz="2000" u="sng" dirty="0">
                <a:solidFill>
                  <a:srgbClr val="FF0000"/>
                </a:solidFill>
                <a:latin typeface="Arial" charset="0"/>
                <a:cs typeface="Arial" charset="0"/>
              </a:rPr>
              <a:t>IS</a:t>
            </a:r>
            <a:r>
              <a:rPr lang="en-US" sz="2000" dirty="0">
                <a:solidFill>
                  <a:srgbClr val="FF0000"/>
                </a:solidFill>
                <a:latin typeface="Arial" charset="0"/>
                <a:cs typeface="Arial" charset="0"/>
              </a:rPr>
              <a:t> counted. </a:t>
            </a:r>
          </a:p>
          <a:p>
            <a:pPr marL="576263" lvl="1" indent="-342900">
              <a:buFont typeface="Arial" panose="020B0604020202020204" pitchFamily="34" charset="0"/>
              <a:buChar char="•"/>
              <a:defRPr/>
            </a:pPr>
            <a:r>
              <a:rPr lang="en-US" sz="2000" dirty="0">
                <a:solidFill>
                  <a:srgbClr val="FF0000"/>
                </a:solidFill>
                <a:latin typeface="Arial" charset="0"/>
                <a:cs typeface="Arial" charset="0"/>
              </a:rPr>
              <a:t>Pandemic Unemployment Assistance (PUA) </a:t>
            </a:r>
            <a:r>
              <a:rPr lang="en-US" sz="2000" u="sng" dirty="0">
                <a:solidFill>
                  <a:srgbClr val="FF0000"/>
                </a:solidFill>
                <a:latin typeface="Arial" charset="0"/>
                <a:cs typeface="Arial" charset="0"/>
              </a:rPr>
              <a:t>IS </a:t>
            </a:r>
            <a:r>
              <a:rPr lang="en-US" sz="2000" dirty="0">
                <a:solidFill>
                  <a:srgbClr val="FF0000"/>
                </a:solidFill>
                <a:latin typeface="Arial" charset="0"/>
                <a:cs typeface="Arial" charset="0"/>
              </a:rPr>
              <a:t>counted</a:t>
            </a:r>
          </a:p>
          <a:p>
            <a:pPr marL="576263" lvl="1" indent="-342900">
              <a:buFont typeface="Arial" panose="020B0604020202020204" pitchFamily="34" charset="0"/>
              <a:buChar char="•"/>
              <a:defRPr/>
            </a:pPr>
            <a:r>
              <a:rPr lang="en-US" sz="2000" dirty="0">
                <a:solidFill>
                  <a:srgbClr val="FF0000"/>
                </a:solidFill>
                <a:latin typeface="Arial" charset="0"/>
                <a:cs typeface="Arial" charset="0"/>
              </a:rPr>
              <a:t>Federal Pandemic Unemployment Compensation (FPUC) </a:t>
            </a:r>
            <a:r>
              <a:rPr lang="en-US" sz="2000" u="sng" dirty="0">
                <a:solidFill>
                  <a:srgbClr val="FF0000"/>
                </a:solidFill>
                <a:latin typeface="Arial" charset="0"/>
                <a:cs typeface="Arial" charset="0"/>
              </a:rPr>
              <a:t>IS NOT </a:t>
            </a:r>
            <a:r>
              <a:rPr lang="en-US" sz="2000" dirty="0">
                <a:solidFill>
                  <a:srgbClr val="FF0000"/>
                </a:solidFill>
                <a:latin typeface="Arial" charset="0"/>
                <a:cs typeface="Arial" charset="0"/>
              </a:rPr>
              <a:t>counted</a:t>
            </a:r>
          </a:p>
          <a:p>
            <a:pPr marL="576263" lvl="1" indent="-342900">
              <a:buFont typeface="Arial" panose="020B0604020202020204" pitchFamily="34" charset="0"/>
              <a:buChar char="•"/>
              <a:defRPr/>
            </a:pPr>
            <a:r>
              <a:rPr lang="en-US" sz="2000" dirty="0">
                <a:solidFill>
                  <a:srgbClr val="FF0000"/>
                </a:solidFill>
                <a:latin typeface="Arial" charset="0"/>
                <a:cs typeface="Arial" charset="0"/>
              </a:rPr>
              <a:t>Pandemic Emergency Unemployment Compensation (PEUC) </a:t>
            </a:r>
            <a:r>
              <a:rPr lang="en-US" sz="2000" u="sng" dirty="0">
                <a:solidFill>
                  <a:srgbClr val="FF0000"/>
                </a:solidFill>
                <a:latin typeface="Arial" charset="0"/>
                <a:cs typeface="Arial" charset="0"/>
              </a:rPr>
              <a:t>IS</a:t>
            </a:r>
            <a:r>
              <a:rPr lang="en-US" sz="2000" dirty="0">
                <a:solidFill>
                  <a:srgbClr val="FF0000"/>
                </a:solidFill>
                <a:latin typeface="Arial" charset="0"/>
                <a:cs typeface="Arial" charset="0"/>
              </a:rPr>
              <a:t> counted</a:t>
            </a:r>
          </a:p>
          <a:p>
            <a:pPr marL="233363" lvl="1">
              <a:defRPr/>
            </a:pPr>
            <a:endParaRPr lang="en-US" sz="2000" dirty="0">
              <a:solidFill>
                <a:srgbClr val="FF0000"/>
              </a:solidFill>
              <a:latin typeface="Arial" charset="0"/>
              <a:cs typeface="Arial" charset="0"/>
            </a:endParaRPr>
          </a:p>
          <a:p>
            <a:pPr marL="233363" lvl="1">
              <a:defRPr/>
            </a:pPr>
            <a:r>
              <a:rPr lang="en-US" sz="2000" b="1" dirty="0">
                <a:solidFill>
                  <a:schemeClr val="tx1"/>
                </a:solidFill>
                <a:latin typeface="Arial" charset="0"/>
                <a:cs typeface="Arial" charset="0"/>
              </a:rPr>
              <a:t>What timeframe is affected: </a:t>
            </a:r>
          </a:p>
          <a:p>
            <a:pPr marL="576263" lvl="1" indent="-342900">
              <a:buFont typeface="Arial" panose="020B0604020202020204" pitchFamily="34" charset="0"/>
              <a:buChar char="•"/>
              <a:defRPr/>
            </a:pPr>
            <a:r>
              <a:rPr lang="en-US" sz="2000" dirty="0">
                <a:solidFill>
                  <a:srgbClr val="FF0000"/>
                </a:solidFill>
                <a:latin typeface="Arial" charset="0"/>
                <a:cs typeface="Arial" charset="0"/>
              </a:rPr>
              <a:t>2020 through end of 2021</a:t>
            </a:r>
          </a:p>
        </p:txBody>
      </p:sp>
      <p:sp>
        <p:nvSpPr>
          <p:cNvPr id="34" name="Title 33"/>
          <p:cNvSpPr>
            <a:spLocks noGrp="1"/>
          </p:cNvSpPr>
          <p:nvPr>
            <p:ph type="title"/>
          </p:nvPr>
        </p:nvSpPr>
        <p:spPr/>
        <p:txBody>
          <a:bodyPr>
            <a:normAutofit/>
          </a:bodyPr>
          <a:lstStyle/>
          <a:p>
            <a:r>
              <a:rPr lang="en-US" b="1" dirty="0">
                <a:solidFill>
                  <a:srgbClr val="0070C0"/>
                </a:solidFill>
                <a:latin typeface="Arial" panose="020B0604020202020204" pitchFamily="34" charset="0"/>
                <a:cs typeface="Arial" panose="020B0604020202020204" pitchFamily="34" charset="0"/>
              </a:rPr>
              <a:t>Important Tidbits to Remember </a:t>
            </a:r>
            <a:endParaRPr lang="en-US" dirty="0">
              <a:solidFill>
                <a:srgbClr val="00B0F0"/>
              </a:solidFill>
            </a:endParaRPr>
          </a:p>
        </p:txBody>
      </p:sp>
    </p:spTree>
    <p:extLst>
      <p:ext uri="{BB962C8B-B14F-4D97-AF65-F5344CB8AC3E}">
        <p14:creationId xmlns:p14="http://schemas.microsoft.com/office/powerpoint/2010/main" val="368138211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p:txBody>
          <a:bodyPr>
            <a:normAutofit/>
          </a:bodyPr>
          <a:lstStyle/>
          <a:p>
            <a:r>
              <a:rPr lang="en-US" b="1" dirty="0">
                <a:solidFill>
                  <a:srgbClr val="0070C0"/>
                </a:solidFill>
                <a:latin typeface="Arial" panose="020B0604020202020204" pitchFamily="34" charset="0"/>
                <a:cs typeface="Arial" panose="020B0604020202020204" pitchFamily="34" charset="0"/>
              </a:rPr>
              <a:t>Income Report – Unemployment – Level 2, 3, 4, and 5</a:t>
            </a:r>
            <a:endParaRPr lang="en-US" dirty="0">
              <a:solidFill>
                <a:srgbClr val="00B0F0"/>
              </a:solidFill>
            </a:endParaRPr>
          </a:p>
        </p:txBody>
      </p:sp>
      <p:pic>
        <p:nvPicPr>
          <p:cNvPr id="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873125"/>
            <a:ext cx="8286192"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33498" y="3429000"/>
            <a:ext cx="7034102" cy="3170099"/>
          </a:xfrm>
          <a:prstGeom prst="rect">
            <a:avLst/>
          </a:prstGeom>
        </p:spPr>
        <p:txBody>
          <a:bodyPr wrap="square">
            <a:spAutoFit/>
          </a:bodyPr>
          <a:lstStyle/>
          <a:p>
            <a:pPr marL="342900" indent="-342900">
              <a:buFont typeface="Wingdings" panose="05000000000000000000" pitchFamily="2" charset="2"/>
              <a:buChar char="Ø"/>
            </a:pPr>
            <a:r>
              <a:rPr lang="en-US" sz="2000" dirty="0">
                <a:cs typeface="Arial" panose="020B0604020202020204" pitchFamily="34" charset="0"/>
              </a:rPr>
              <a:t>Review the report</a:t>
            </a:r>
          </a:p>
          <a:p>
            <a:pPr marL="342900" indent="-342900">
              <a:buFont typeface="Wingdings" panose="05000000000000000000" pitchFamily="2" charset="2"/>
              <a:buChar char="Ø"/>
            </a:pPr>
            <a:r>
              <a:rPr lang="en-US" sz="2000" dirty="0">
                <a:cs typeface="Arial" panose="020B0604020202020204" pitchFamily="34" charset="0"/>
              </a:rPr>
              <a:t>Compare report Unemployment information to what was reported by the tenant</a:t>
            </a:r>
          </a:p>
          <a:p>
            <a:pPr marL="342900" indent="-342900">
              <a:buFont typeface="Wingdings" panose="05000000000000000000" pitchFamily="2" charset="2"/>
              <a:buChar char="Ø"/>
            </a:pPr>
            <a:r>
              <a:rPr lang="en-US" sz="2000" dirty="0">
                <a:cs typeface="Arial" panose="020B0604020202020204" pitchFamily="34" charset="0"/>
              </a:rPr>
              <a:t>Compare past unemployment information to wage information on past 50059s</a:t>
            </a:r>
          </a:p>
          <a:p>
            <a:pPr marL="342900" indent="-342900">
              <a:buFont typeface="Wingdings" panose="05000000000000000000" pitchFamily="2" charset="2"/>
              <a:buChar char="Ø"/>
            </a:pPr>
            <a:r>
              <a:rPr lang="en-US" sz="2000" dirty="0">
                <a:cs typeface="Arial" panose="020B0604020202020204" pitchFamily="34" charset="0"/>
              </a:rPr>
              <a:t>Obtain any needed verifications</a:t>
            </a:r>
          </a:p>
          <a:p>
            <a:pPr marL="342900" indent="-342900">
              <a:buFont typeface="Wingdings" panose="05000000000000000000" pitchFamily="2" charset="2"/>
              <a:buChar char="Ø"/>
            </a:pPr>
            <a:r>
              <a:rPr lang="en-US" sz="2000" dirty="0">
                <a:cs typeface="Arial" panose="020B0604020202020204" pitchFamily="34" charset="0"/>
              </a:rPr>
              <a:t>Process any corrections and/or retroactive IRs</a:t>
            </a:r>
          </a:p>
          <a:p>
            <a:pPr marL="342900" indent="-342900">
              <a:buFont typeface="Wingdings" panose="05000000000000000000" pitchFamily="2" charset="2"/>
              <a:buChar char="Ø"/>
            </a:pPr>
            <a:r>
              <a:rPr lang="en-US" sz="2000" dirty="0">
                <a:cs typeface="Arial" panose="020B0604020202020204" pitchFamily="34" charset="0"/>
              </a:rPr>
              <a:t>Process pending recertification</a:t>
            </a:r>
          </a:p>
          <a:p>
            <a:pPr marL="342900" indent="-342900">
              <a:buFont typeface="Wingdings" panose="05000000000000000000" pitchFamily="2" charset="2"/>
              <a:buChar char="Ø"/>
            </a:pPr>
            <a:r>
              <a:rPr lang="en-US" sz="2000" dirty="0">
                <a:cs typeface="Arial" panose="020B0604020202020204" pitchFamily="34" charset="0"/>
              </a:rPr>
              <a:t>Process any necessary repayment agreements</a:t>
            </a:r>
          </a:p>
          <a:p>
            <a:pPr marL="342900" indent="-342900">
              <a:buFont typeface="Wingdings" panose="05000000000000000000" pitchFamily="2" charset="2"/>
              <a:buChar char="Ø"/>
            </a:pPr>
            <a:r>
              <a:rPr lang="en-US" sz="2000" dirty="0">
                <a:cs typeface="Arial" panose="020B0604020202020204" pitchFamily="34" charset="0"/>
              </a:rPr>
              <a:t>Maintain all documentation </a:t>
            </a:r>
          </a:p>
        </p:txBody>
      </p:sp>
    </p:spTree>
    <p:extLst>
      <p:ext uri="{BB962C8B-B14F-4D97-AF65-F5344CB8AC3E}">
        <p14:creationId xmlns:p14="http://schemas.microsoft.com/office/powerpoint/2010/main" val="274284193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p:txBody>
          <a:bodyPr>
            <a:normAutofit/>
          </a:bodyPr>
          <a:lstStyle/>
          <a:p>
            <a:r>
              <a:rPr lang="en-US" b="1" dirty="0">
                <a:solidFill>
                  <a:srgbClr val="0070C0"/>
                </a:solidFill>
                <a:latin typeface="Arial" panose="020B0604020202020204" pitchFamily="34" charset="0"/>
                <a:cs typeface="Arial" panose="020B0604020202020204" pitchFamily="34" charset="0"/>
              </a:rPr>
              <a:t>Income Report – Unemployment – Level 2</a:t>
            </a:r>
            <a:endParaRPr lang="en-US" dirty="0">
              <a:solidFill>
                <a:srgbClr val="00B0F0"/>
              </a:solidFill>
            </a:endParaRPr>
          </a:p>
        </p:txBody>
      </p:sp>
      <p:pic>
        <p:nvPicPr>
          <p:cNvPr id="3" name="Picture 2"/>
          <p:cNvPicPr>
            <a:picLocks noChangeAspect="1"/>
          </p:cNvPicPr>
          <p:nvPr/>
        </p:nvPicPr>
        <p:blipFill rotWithShape="1">
          <a:blip r:embed="rId3"/>
          <a:srcRect r="23517"/>
          <a:stretch/>
        </p:blipFill>
        <p:spPr>
          <a:xfrm>
            <a:off x="447676" y="762000"/>
            <a:ext cx="6203907" cy="5680075"/>
          </a:xfrm>
          <a:prstGeom prst="rect">
            <a:avLst/>
          </a:prstGeom>
        </p:spPr>
      </p:pic>
      <p:sp>
        <p:nvSpPr>
          <p:cNvPr id="7" name="TextBox 6"/>
          <p:cNvSpPr txBox="1"/>
          <p:nvPr/>
        </p:nvSpPr>
        <p:spPr bwMode="auto">
          <a:xfrm>
            <a:off x="6120818" y="1783915"/>
            <a:ext cx="2470174" cy="1200329"/>
          </a:xfrm>
          <a:prstGeom prst="rect">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pPr>
              <a:defRPr/>
            </a:pPr>
            <a:r>
              <a:rPr lang="en-US" sz="2400" dirty="0">
                <a:latin typeface="Arial" pitchFamily="34" charset="0"/>
                <a:cs typeface="Arial" pitchFamily="34" charset="0"/>
              </a:rPr>
              <a:t>What is this income report telling you?</a:t>
            </a:r>
          </a:p>
        </p:txBody>
      </p:sp>
      <p:sp>
        <p:nvSpPr>
          <p:cNvPr id="8" name="TextBox 7"/>
          <p:cNvSpPr txBox="1"/>
          <p:nvPr/>
        </p:nvSpPr>
        <p:spPr bwMode="auto">
          <a:xfrm>
            <a:off x="6096000" y="3886200"/>
            <a:ext cx="2494992" cy="1569660"/>
          </a:xfrm>
          <a:prstGeom prst="rect">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r>
              <a:rPr lang="en-US" altLang="en-US" sz="2400" dirty="0">
                <a:highlight>
                  <a:srgbClr val="FFFFFF"/>
                </a:highlight>
                <a:latin typeface="Arial" panose="020B0604020202020204" pitchFamily="34" charset="0"/>
                <a:cs typeface="Arial" panose="020B0604020202020204" pitchFamily="34" charset="0"/>
              </a:rPr>
              <a:t>What do we need to lookout for with this unemployment?</a:t>
            </a:r>
          </a:p>
        </p:txBody>
      </p:sp>
    </p:spTree>
    <p:extLst>
      <p:ext uri="{BB962C8B-B14F-4D97-AF65-F5344CB8AC3E}">
        <p14:creationId xmlns:p14="http://schemas.microsoft.com/office/powerpoint/2010/main" val="3791493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p:txBody>
          <a:bodyPr>
            <a:normAutofit/>
          </a:bodyPr>
          <a:lstStyle/>
          <a:p>
            <a:r>
              <a:rPr lang="en-US" b="1" dirty="0">
                <a:solidFill>
                  <a:srgbClr val="0070C0"/>
                </a:solidFill>
                <a:latin typeface="Arial" panose="020B0604020202020204" pitchFamily="34" charset="0"/>
                <a:cs typeface="Arial" panose="020B0604020202020204" pitchFamily="34" charset="0"/>
              </a:rPr>
              <a:t>Level 1 – Printing EIV Reports </a:t>
            </a:r>
            <a:endParaRPr lang="en-US" dirty="0">
              <a:solidFill>
                <a:srgbClr val="00B0F0"/>
              </a:solidFill>
            </a:endParaRPr>
          </a:p>
        </p:txBody>
      </p:sp>
      <p:sp>
        <p:nvSpPr>
          <p:cNvPr id="37" name="TextBox 36"/>
          <p:cNvSpPr txBox="1"/>
          <p:nvPr/>
        </p:nvSpPr>
        <p:spPr bwMode="auto">
          <a:xfrm>
            <a:off x="228600" y="1219200"/>
            <a:ext cx="8054475" cy="4124206"/>
          </a:xfrm>
          <a:prstGeom prst="rect">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pPr marL="60325" lvl="1">
              <a:defRPr/>
            </a:pPr>
            <a:r>
              <a:rPr lang="en-US" sz="2800" dirty="0">
                <a:latin typeface="Arial" charset="0"/>
                <a:cs typeface="Arial" charset="0"/>
              </a:rPr>
              <a:t>When do you print:  </a:t>
            </a:r>
          </a:p>
          <a:p>
            <a:pPr marL="228600" indent="-228600" eaLnBrk="1" hangingPunct="1">
              <a:buFont typeface="Arial" pitchFamily="34" charset="0"/>
              <a:buChar char="•"/>
              <a:defRPr/>
            </a:pPr>
            <a:r>
              <a:rPr lang="en-US" sz="2600" kern="0" dirty="0">
                <a:latin typeface="Arial" charset="0"/>
                <a:cs typeface="Arial" charset="0"/>
              </a:rPr>
              <a:t>Identity Verification Reports: Failed EIV Prescreening and Failed Verification </a:t>
            </a:r>
          </a:p>
          <a:p>
            <a:pPr marL="1085850" lvl="2" eaLnBrk="1" hangingPunct="1">
              <a:buFont typeface="Arial" pitchFamily="34" charset="0"/>
              <a:buChar char="•"/>
              <a:defRPr/>
            </a:pPr>
            <a:r>
              <a:rPr lang="en-US" sz="2600" kern="0" dirty="0">
                <a:solidFill>
                  <a:srgbClr val="0070C0"/>
                </a:solidFill>
                <a:latin typeface="Arial" charset="0"/>
                <a:cs typeface="Arial" charset="0"/>
              </a:rPr>
              <a:t>Every month</a:t>
            </a:r>
          </a:p>
          <a:p>
            <a:pPr marL="228600" indent="-228600" eaLnBrk="1" hangingPunct="1">
              <a:buFont typeface="Arial" pitchFamily="34" charset="0"/>
              <a:buChar char="•"/>
              <a:defRPr/>
            </a:pPr>
            <a:r>
              <a:rPr lang="en-US" sz="2600" kern="0" dirty="0">
                <a:latin typeface="Arial" charset="0"/>
                <a:cs typeface="Arial" charset="0"/>
              </a:rPr>
              <a:t>Multiple Subsidy, Deceased Tenant, and New Hire Reports</a:t>
            </a:r>
          </a:p>
          <a:p>
            <a:pPr marL="1146175" lvl="3" indent="-228600" eaLnBrk="1" hangingPunct="1">
              <a:buFont typeface="Arial" pitchFamily="34" charset="0"/>
              <a:buChar char="•"/>
              <a:defRPr/>
            </a:pPr>
            <a:r>
              <a:rPr lang="en-US" sz="2600" kern="0" dirty="0">
                <a:solidFill>
                  <a:srgbClr val="0070C0"/>
                </a:solidFill>
                <a:latin typeface="Arial" charset="0"/>
                <a:cs typeface="Arial" charset="0"/>
              </a:rPr>
              <a:t>Depends on frequency outlined in your EIV procedures, but at least quarterly.  More often if so outlined in your procedures (i.e. monthly if so stated). </a:t>
            </a:r>
          </a:p>
        </p:txBody>
      </p:sp>
      <p:sp>
        <p:nvSpPr>
          <p:cNvPr id="2" name="TextBox 1">
            <a:extLst>
              <a:ext uri="{FF2B5EF4-FFF2-40B4-BE49-F238E27FC236}">
                <a16:creationId xmlns:a16="http://schemas.microsoft.com/office/drawing/2014/main" id="{FE8BA6CC-B7FA-4EB4-B9F3-4C12E5B0FDC6}"/>
              </a:ext>
            </a:extLst>
          </p:cNvPr>
          <p:cNvSpPr txBox="1"/>
          <p:nvPr/>
        </p:nvSpPr>
        <p:spPr bwMode="auto">
          <a:xfrm>
            <a:off x="228600" y="5874603"/>
            <a:ext cx="6934200" cy="830997"/>
          </a:xfrm>
          <a:prstGeom prst="rect">
            <a:avLst/>
          </a:prstGeom>
          <a:gradFill flip="none" rotWithShape="1">
            <a:gsLst>
              <a:gs pos="0">
                <a:schemeClr val="accent5"/>
              </a:gs>
              <a:gs pos="48000">
                <a:schemeClr val="accent1">
                  <a:lumMod val="97000"/>
                  <a:lumOff val="3000"/>
                </a:schemeClr>
              </a:gs>
              <a:gs pos="100000">
                <a:schemeClr val="accent1">
                  <a:lumMod val="60000"/>
                  <a:lumOff val="40000"/>
                </a:schemeClr>
              </a:gs>
            </a:gsLst>
            <a:lin ang="10800000" scaled="1"/>
            <a:tileRect/>
          </a:gradFill>
          <a:ln>
            <a:noFill/>
          </a:ln>
          <a:extLst>
            <a:ext uri="{91240B29-F687-4F45-9708-019B960494DF}">
              <a14:hiddenLine xmlns:a14="http://schemas.microsoft.com/office/drawing/2010/main" w="9525">
                <a:solidFill>
                  <a:srgbClr val="000000"/>
                </a:solidFill>
                <a:miter lim="800000"/>
                <a:headEnd/>
                <a:tailEnd/>
              </a14:hiddenLine>
            </a:ext>
          </a:extLst>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b" anchorCtr="0" compatLnSpc="1">
            <a:prstTxWarp prst="textNoShape">
              <a:avLst/>
            </a:prstTxWarp>
            <a:spAutoFit/>
          </a:bodyPr>
          <a:lstStyle/>
          <a:p>
            <a:r>
              <a:rPr lang="en-US" sz="2400" b="1" dirty="0">
                <a:solidFill>
                  <a:srgbClr val="00FFFF"/>
                </a:solidFill>
                <a:latin typeface="Arial" panose="020B0604020202020204" pitchFamily="34" charset="0"/>
                <a:cs typeface="Arial" panose="020B0604020202020204" pitchFamily="34" charset="0"/>
              </a:rPr>
              <a:t>Ea</a:t>
            </a:r>
            <a:r>
              <a:rPr lang="en-US" sz="2400" b="1" dirty="0">
                <a:solidFill>
                  <a:srgbClr val="FF99FF"/>
                </a:solidFill>
                <a:latin typeface="Arial" panose="020B0604020202020204" pitchFamily="34" charset="0"/>
                <a:cs typeface="Arial" panose="020B0604020202020204" pitchFamily="34" charset="0"/>
              </a:rPr>
              <a:t>st</a:t>
            </a:r>
            <a:r>
              <a:rPr lang="en-US" sz="2400" b="1" dirty="0">
                <a:solidFill>
                  <a:srgbClr val="CC66FF"/>
                </a:solidFill>
                <a:latin typeface="Arial" panose="020B0604020202020204" pitchFamily="34" charset="0"/>
                <a:cs typeface="Arial" panose="020B0604020202020204" pitchFamily="34" charset="0"/>
              </a:rPr>
              <a:t>er</a:t>
            </a:r>
            <a:r>
              <a:rPr lang="en-US" sz="2400" b="1" dirty="0">
                <a:latin typeface="Arial" panose="020B0604020202020204" pitchFamily="34" charset="0"/>
                <a:cs typeface="Arial" panose="020B0604020202020204" pitchFamily="34" charset="0"/>
              </a:rPr>
              <a:t> </a:t>
            </a:r>
            <a:r>
              <a:rPr lang="en-US" sz="2400" b="1" dirty="0">
                <a:solidFill>
                  <a:srgbClr val="66FF66"/>
                </a:solidFill>
                <a:latin typeface="Arial" panose="020B0604020202020204" pitchFamily="34" charset="0"/>
                <a:cs typeface="Arial" panose="020B0604020202020204" pitchFamily="34" charset="0"/>
              </a:rPr>
              <a:t>E</a:t>
            </a:r>
            <a:r>
              <a:rPr lang="en-US" sz="2400" b="1" dirty="0">
                <a:solidFill>
                  <a:srgbClr val="6699FF"/>
                </a:solidFill>
                <a:latin typeface="Arial" panose="020B0604020202020204" pitchFamily="34" charset="0"/>
                <a:cs typeface="Arial" panose="020B0604020202020204" pitchFamily="34" charset="0"/>
              </a:rPr>
              <a:t>g</a:t>
            </a:r>
            <a:r>
              <a:rPr lang="en-US" sz="2400" b="1" dirty="0">
                <a:solidFill>
                  <a:srgbClr val="F8A56C"/>
                </a:solidFill>
                <a:latin typeface="Arial" panose="020B0604020202020204" pitchFamily="34" charset="0"/>
                <a:cs typeface="Arial" panose="020B0604020202020204" pitchFamily="34" charset="0"/>
              </a:rPr>
              <a:t>g: </a:t>
            </a:r>
            <a:r>
              <a:rPr lang="en-US" sz="2400" dirty="0">
                <a:latin typeface="Arial" panose="020B0604020202020204" pitchFamily="34" charset="0"/>
                <a:cs typeface="Arial" panose="020B0604020202020204" pitchFamily="34" charset="0"/>
              </a:rPr>
              <a:t>Be aware of how HOTMA will change when you use the New Hire Report</a:t>
            </a:r>
            <a:endParaRPr lang="en-US" sz="24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1734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7">
                                            <p:txEl>
                                              <p:pRg st="2" end="2"/>
                                            </p:txEl>
                                          </p:spTgt>
                                        </p:tgtEl>
                                        <p:attrNameLst>
                                          <p:attrName>style.visibility</p:attrName>
                                        </p:attrNameLst>
                                      </p:cBhvr>
                                      <p:to>
                                        <p:strVal val="visible"/>
                                      </p:to>
                                    </p:set>
                                    <p:anim calcmode="lin" valueType="num">
                                      <p:cBhvr additive="base">
                                        <p:cTn id="11"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7">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7">
                                            <p:txEl>
                                              <p:pRg st="4" end="4"/>
                                            </p:txEl>
                                          </p:spTgt>
                                        </p:tgtEl>
                                        <p:attrNameLst>
                                          <p:attrName>style.visibility</p:attrName>
                                        </p:attrNameLst>
                                      </p:cBhvr>
                                      <p:to>
                                        <p:strVal val="visible"/>
                                      </p:to>
                                    </p:set>
                                    <p:anim calcmode="lin" valueType="num">
                                      <p:cBhvr additive="base">
                                        <p:cTn id="21"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down)">
                                      <p:cBhvr>
                                        <p:cTn id="27" dur="580">
                                          <p:stCondLst>
                                            <p:cond delay="0"/>
                                          </p:stCondLst>
                                        </p:cTn>
                                        <p:tgtEl>
                                          <p:spTgt spid="2"/>
                                        </p:tgtEl>
                                      </p:cBhvr>
                                    </p:animEffect>
                                    <p:anim calcmode="lin" valueType="num">
                                      <p:cBhvr>
                                        <p:cTn id="2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3" dur="26">
                                          <p:stCondLst>
                                            <p:cond delay="650"/>
                                          </p:stCondLst>
                                        </p:cTn>
                                        <p:tgtEl>
                                          <p:spTgt spid="2"/>
                                        </p:tgtEl>
                                      </p:cBhvr>
                                      <p:to x="100000" y="60000"/>
                                    </p:animScale>
                                    <p:animScale>
                                      <p:cBhvr>
                                        <p:cTn id="34" dur="166" decel="50000">
                                          <p:stCondLst>
                                            <p:cond delay="676"/>
                                          </p:stCondLst>
                                        </p:cTn>
                                        <p:tgtEl>
                                          <p:spTgt spid="2"/>
                                        </p:tgtEl>
                                      </p:cBhvr>
                                      <p:to x="100000" y="100000"/>
                                    </p:animScale>
                                    <p:animScale>
                                      <p:cBhvr>
                                        <p:cTn id="35" dur="26">
                                          <p:stCondLst>
                                            <p:cond delay="1312"/>
                                          </p:stCondLst>
                                        </p:cTn>
                                        <p:tgtEl>
                                          <p:spTgt spid="2"/>
                                        </p:tgtEl>
                                      </p:cBhvr>
                                      <p:to x="100000" y="80000"/>
                                    </p:animScale>
                                    <p:animScale>
                                      <p:cBhvr>
                                        <p:cTn id="36" dur="166" decel="50000">
                                          <p:stCondLst>
                                            <p:cond delay="1338"/>
                                          </p:stCondLst>
                                        </p:cTn>
                                        <p:tgtEl>
                                          <p:spTgt spid="2"/>
                                        </p:tgtEl>
                                      </p:cBhvr>
                                      <p:to x="100000" y="100000"/>
                                    </p:animScale>
                                    <p:animScale>
                                      <p:cBhvr>
                                        <p:cTn id="37" dur="26">
                                          <p:stCondLst>
                                            <p:cond delay="1642"/>
                                          </p:stCondLst>
                                        </p:cTn>
                                        <p:tgtEl>
                                          <p:spTgt spid="2"/>
                                        </p:tgtEl>
                                      </p:cBhvr>
                                      <p:to x="100000" y="90000"/>
                                    </p:animScale>
                                    <p:animScale>
                                      <p:cBhvr>
                                        <p:cTn id="38" dur="166" decel="50000">
                                          <p:stCondLst>
                                            <p:cond delay="1668"/>
                                          </p:stCondLst>
                                        </p:cTn>
                                        <p:tgtEl>
                                          <p:spTgt spid="2"/>
                                        </p:tgtEl>
                                      </p:cBhvr>
                                      <p:to x="100000" y="100000"/>
                                    </p:animScale>
                                    <p:animScale>
                                      <p:cBhvr>
                                        <p:cTn id="39" dur="26">
                                          <p:stCondLst>
                                            <p:cond delay="1808"/>
                                          </p:stCondLst>
                                        </p:cTn>
                                        <p:tgtEl>
                                          <p:spTgt spid="2"/>
                                        </p:tgtEl>
                                      </p:cBhvr>
                                      <p:to x="100000" y="95000"/>
                                    </p:animScale>
                                    <p:animScale>
                                      <p:cBhvr>
                                        <p:cTn id="4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bwMode="auto">
          <a:xfrm>
            <a:off x="304800" y="1524000"/>
            <a:ext cx="8154171" cy="3539430"/>
          </a:xfrm>
          <a:prstGeom prst="rect">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pPr>
              <a:defRPr/>
            </a:pPr>
            <a:r>
              <a:rPr lang="en-US" sz="2800" b="1" dirty="0">
                <a:latin typeface="Arial" charset="0"/>
                <a:cs typeface="Arial" charset="0"/>
              </a:rPr>
              <a:t>Obtain traditional 3</a:t>
            </a:r>
            <a:r>
              <a:rPr lang="en-US" sz="2800" b="1" baseline="30000" dirty="0">
                <a:latin typeface="Arial" charset="0"/>
                <a:cs typeface="Arial" charset="0"/>
              </a:rPr>
              <a:t>rd</a:t>
            </a:r>
            <a:r>
              <a:rPr lang="en-US" sz="2800" b="1" dirty="0">
                <a:latin typeface="Arial" charset="0"/>
                <a:cs typeface="Arial" charset="0"/>
              </a:rPr>
              <a:t> party verification of Unemployment Benefits if:</a:t>
            </a:r>
          </a:p>
          <a:p>
            <a:pPr marL="457200" indent="-457200">
              <a:buFont typeface="Arial" pitchFamily="34" charset="0"/>
              <a:buChar char="•"/>
              <a:defRPr/>
            </a:pPr>
            <a:r>
              <a:rPr lang="en-US" sz="2400" dirty="0">
                <a:latin typeface="Arial" charset="0"/>
                <a:cs typeface="Arial" charset="0"/>
              </a:rPr>
              <a:t>Tenant insists they are not receiving unemployment,  but benefit information is listed in EIV</a:t>
            </a:r>
          </a:p>
          <a:p>
            <a:pPr marL="457200" indent="-457200">
              <a:buFont typeface="Arial" pitchFamily="34" charset="0"/>
              <a:buChar char="•"/>
              <a:defRPr/>
            </a:pPr>
            <a:r>
              <a:rPr lang="en-US" sz="2400" dirty="0">
                <a:latin typeface="Arial" charset="0"/>
                <a:cs typeface="Arial" charset="0"/>
              </a:rPr>
              <a:t>Tenant reports they are receiving unemployment,  but no benefit information is in EIV</a:t>
            </a:r>
          </a:p>
          <a:p>
            <a:pPr marL="457200" indent="-457200">
              <a:buFont typeface="Arial" pitchFamily="34" charset="0"/>
              <a:buChar char="•"/>
              <a:defRPr/>
            </a:pPr>
            <a:r>
              <a:rPr lang="en-US" sz="2400" dirty="0">
                <a:latin typeface="Arial" charset="0"/>
                <a:cs typeface="Arial" charset="0"/>
              </a:rPr>
              <a:t>Tenant is unable to provide documentation </a:t>
            </a:r>
          </a:p>
          <a:p>
            <a:pPr marL="457200" indent="-457200">
              <a:buFont typeface="Arial" pitchFamily="34" charset="0"/>
              <a:buChar char="•"/>
              <a:defRPr/>
            </a:pPr>
            <a:endParaRPr lang="en-US" sz="2400" dirty="0">
              <a:latin typeface="Arial" charset="0"/>
              <a:cs typeface="Arial" charset="0"/>
            </a:endParaRPr>
          </a:p>
          <a:p>
            <a:pPr>
              <a:defRPr/>
            </a:pPr>
            <a:endParaRPr lang="en-US" sz="2400" dirty="0">
              <a:latin typeface="Arial" charset="0"/>
              <a:cs typeface="Arial" charset="0"/>
            </a:endParaRPr>
          </a:p>
        </p:txBody>
      </p:sp>
      <p:sp>
        <p:nvSpPr>
          <p:cNvPr id="34" name="Title 33"/>
          <p:cNvSpPr>
            <a:spLocks noGrp="1"/>
          </p:cNvSpPr>
          <p:nvPr>
            <p:ph type="title"/>
          </p:nvPr>
        </p:nvSpPr>
        <p:spPr/>
        <p:txBody>
          <a:bodyPr>
            <a:normAutofit/>
          </a:bodyPr>
          <a:lstStyle/>
          <a:p>
            <a:r>
              <a:rPr lang="en-US" b="1" dirty="0">
                <a:solidFill>
                  <a:srgbClr val="0070C0"/>
                </a:solidFill>
                <a:latin typeface="Arial" panose="020B0604020202020204" pitchFamily="34" charset="0"/>
                <a:cs typeface="Arial" panose="020B0604020202020204" pitchFamily="34" charset="0"/>
              </a:rPr>
              <a:t>Income Report Unemployment– Level 3 and 5</a:t>
            </a:r>
            <a:endParaRPr lang="en-US" dirty="0">
              <a:solidFill>
                <a:srgbClr val="00B0F0"/>
              </a:solidFill>
            </a:endParaRPr>
          </a:p>
        </p:txBody>
      </p:sp>
      <p:sp>
        <p:nvSpPr>
          <p:cNvPr id="4" name="TextBox 3">
            <a:extLst>
              <a:ext uri="{FF2B5EF4-FFF2-40B4-BE49-F238E27FC236}">
                <a16:creationId xmlns:a16="http://schemas.microsoft.com/office/drawing/2014/main" id="{2F7569DC-FD17-493B-BF2E-EF99AD489072}"/>
              </a:ext>
            </a:extLst>
          </p:cNvPr>
          <p:cNvSpPr txBox="1"/>
          <p:nvPr/>
        </p:nvSpPr>
        <p:spPr bwMode="auto">
          <a:xfrm>
            <a:off x="228600" y="5874603"/>
            <a:ext cx="6934200" cy="830997"/>
          </a:xfrm>
          <a:prstGeom prst="rect">
            <a:avLst/>
          </a:prstGeom>
          <a:gradFill flip="none" rotWithShape="1">
            <a:gsLst>
              <a:gs pos="0">
                <a:schemeClr val="accent5"/>
              </a:gs>
              <a:gs pos="48000">
                <a:schemeClr val="accent1">
                  <a:lumMod val="97000"/>
                  <a:lumOff val="3000"/>
                </a:schemeClr>
              </a:gs>
              <a:gs pos="100000">
                <a:schemeClr val="accent1">
                  <a:lumMod val="60000"/>
                  <a:lumOff val="40000"/>
                </a:schemeClr>
              </a:gs>
            </a:gsLst>
            <a:lin ang="10800000" scaled="1"/>
            <a:tileRect/>
          </a:gradFill>
          <a:ln>
            <a:noFill/>
          </a:ln>
          <a:extLst>
            <a:ext uri="{91240B29-F687-4F45-9708-019B960494DF}">
              <a14:hiddenLine xmlns:a14="http://schemas.microsoft.com/office/drawing/2010/main" w="9525">
                <a:solidFill>
                  <a:srgbClr val="000000"/>
                </a:solidFill>
                <a:miter lim="800000"/>
                <a:headEnd/>
                <a:tailEnd/>
              </a14:hiddenLine>
            </a:ext>
          </a:extLst>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b" anchorCtr="0" compatLnSpc="1">
            <a:prstTxWarp prst="textNoShape">
              <a:avLst/>
            </a:prstTxWarp>
            <a:spAutoFit/>
          </a:bodyPr>
          <a:lstStyle/>
          <a:p>
            <a:r>
              <a:rPr lang="en-US" sz="2400" b="1" dirty="0">
                <a:solidFill>
                  <a:srgbClr val="00FFFF"/>
                </a:solidFill>
                <a:latin typeface="Arial" panose="020B0604020202020204" pitchFamily="34" charset="0"/>
                <a:cs typeface="Arial" panose="020B0604020202020204" pitchFamily="34" charset="0"/>
              </a:rPr>
              <a:t>Ea</a:t>
            </a:r>
            <a:r>
              <a:rPr lang="en-US" sz="2400" b="1" dirty="0">
                <a:solidFill>
                  <a:srgbClr val="FF99FF"/>
                </a:solidFill>
                <a:latin typeface="Arial" panose="020B0604020202020204" pitchFamily="34" charset="0"/>
                <a:cs typeface="Arial" panose="020B0604020202020204" pitchFamily="34" charset="0"/>
              </a:rPr>
              <a:t>st</a:t>
            </a:r>
            <a:r>
              <a:rPr lang="en-US" sz="2400" b="1" dirty="0">
                <a:solidFill>
                  <a:srgbClr val="CC66FF"/>
                </a:solidFill>
                <a:latin typeface="Arial" panose="020B0604020202020204" pitchFamily="34" charset="0"/>
                <a:cs typeface="Arial" panose="020B0604020202020204" pitchFamily="34" charset="0"/>
              </a:rPr>
              <a:t>er</a:t>
            </a:r>
            <a:r>
              <a:rPr lang="en-US" sz="2400" b="1" dirty="0">
                <a:latin typeface="Arial" panose="020B0604020202020204" pitchFamily="34" charset="0"/>
                <a:cs typeface="Arial" panose="020B0604020202020204" pitchFamily="34" charset="0"/>
              </a:rPr>
              <a:t> </a:t>
            </a:r>
            <a:r>
              <a:rPr lang="en-US" sz="2400" b="1" dirty="0">
                <a:solidFill>
                  <a:srgbClr val="66FF66"/>
                </a:solidFill>
                <a:latin typeface="Arial" panose="020B0604020202020204" pitchFamily="34" charset="0"/>
                <a:cs typeface="Arial" panose="020B0604020202020204" pitchFamily="34" charset="0"/>
              </a:rPr>
              <a:t>E</a:t>
            </a:r>
            <a:r>
              <a:rPr lang="en-US" sz="2400" b="1" dirty="0">
                <a:solidFill>
                  <a:srgbClr val="6699FF"/>
                </a:solidFill>
                <a:latin typeface="Arial" panose="020B0604020202020204" pitchFamily="34" charset="0"/>
                <a:cs typeface="Arial" panose="020B0604020202020204" pitchFamily="34" charset="0"/>
              </a:rPr>
              <a:t>g</a:t>
            </a:r>
            <a:r>
              <a:rPr lang="en-US" sz="2400" b="1" dirty="0">
                <a:solidFill>
                  <a:srgbClr val="F8A56C"/>
                </a:solidFill>
                <a:latin typeface="Arial" panose="020B0604020202020204" pitchFamily="34" charset="0"/>
                <a:cs typeface="Arial" panose="020B0604020202020204" pitchFamily="34" charset="0"/>
              </a:rPr>
              <a:t>g: </a:t>
            </a:r>
            <a:r>
              <a:rPr lang="en-US" sz="2400" dirty="0">
                <a:latin typeface="Arial" panose="020B0604020202020204" pitchFamily="34" charset="0"/>
                <a:cs typeface="Arial" panose="020B0604020202020204" pitchFamily="34" charset="0"/>
              </a:rPr>
              <a:t>Be aware of how HOTMA will change the order and acceptability of verifications</a:t>
            </a:r>
            <a:endParaRPr lang="en-US" sz="24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083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bwMode="auto">
          <a:xfrm>
            <a:off x="304800" y="1447800"/>
            <a:ext cx="8154171" cy="4039567"/>
          </a:xfrm>
          <a:prstGeom prst="rect">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pPr>
              <a:defRPr/>
            </a:pPr>
            <a:r>
              <a:rPr lang="en-US" sz="2800" b="1" dirty="0">
                <a:latin typeface="Arial" charset="0"/>
                <a:cs typeface="Arial" charset="0"/>
              </a:rPr>
              <a:t>Social Security Benefits</a:t>
            </a:r>
          </a:p>
          <a:p>
            <a:pPr marL="354013" indent="-354013">
              <a:spcBef>
                <a:spcPts val="300"/>
              </a:spcBef>
              <a:buFont typeface="Arial" pitchFamily="34" charset="0"/>
              <a:buChar char="•"/>
              <a:defRPr/>
            </a:pPr>
            <a:r>
              <a:rPr lang="en-US" sz="2400" dirty="0">
                <a:latin typeface="Arial" pitchFamily="34" charset="0"/>
                <a:cs typeface="Arial" pitchFamily="34" charset="0"/>
              </a:rPr>
              <a:t>Information is updated quarterly -  approximately 1 to 2 months after the end of the calendar quarter</a:t>
            </a:r>
            <a:endParaRPr lang="en-US" sz="2400" b="1" dirty="0">
              <a:latin typeface="Arial" pitchFamily="34" charset="0"/>
              <a:cs typeface="Arial" pitchFamily="34" charset="0"/>
            </a:endParaRPr>
          </a:p>
          <a:p>
            <a:pPr marL="354013" indent="-354013">
              <a:spcBef>
                <a:spcPts val="300"/>
              </a:spcBef>
              <a:buFont typeface="Arial" pitchFamily="34" charset="0"/>
              <a:buChar char="•"/>
              <a:defRPr/>
            </a:pPr>
            <a:r>
              <a:rPr lang="en-US" sz="2400" dirty="0">
                <a:latin typeface="Arial" pitchFamily="34" charset="0"/>
                <a:cs typeface="Arial" pitchFamily="34" charset="0"/>
              </a:rPr>
              <a:t>EIV serves as third party verification and can be used to calculate annual income from SSA benefits  as long as the tenant agrees with the information</a:t>
            </a:r>
          </a:p>
          <a:p>
            <a:pPr marL="354013" indent="-354013">
              <a:spcBef>
                <a:spcPts val="300"/>
              </a:spcBef>
              <a:buFont typeface="Arial" pitchFamily="34" charset="0"/>
              <a:buChar char="•"/>
              <a:defRPr/>
            </a:pPr>
            <a:r>
              <a:rPr lang="en-US" sz="2400" dirty="0">
                <a:latin typeface="Arial" pitchFamily="34" charset="0"/>
                <a:cs typeface="Arial" pitchFamily="34" charset="0"/>
              </a:rPr>
              <a:t>SSA COLA is not available in EIV until the end of the calendar year </a:t>
            </a:r>
          </a:p>
          <a:p>
            <a:pPr marL="354013" indent="-354013">
              <a:spcBef>
                <a:spcPts val="300"/>
              </a:spcBef>
              <a:buFont typeface="Arial" pitchFamily="34" charset="0"/>
              <a:buChar char="•"/>
              <a:defRPr/>
            </a:pPr>
            <a:endParaRPr lang="en-US" sz="2400" dirty="0">
              <a:latin typeface="Arial" pitchFamily="34" charset="0"/>
              <a:cs typeface="Arial" pitchFamily="34" charset="0"/>
            </a:endParaRPr>
          </a:p>
          <a:p>
            <a:pPr>
              <a:spcBef>
                <a:spcPts val="300"/>
              </a:spcBef>
              <a:defRPr/>
            </a:pPr>
            <a:endParaRPr lang="en-US" sz="2400" dirty="0">
              <a:latin typeface="Arial" pitchFamily="34" charset="0"/>
              <a:cs typeface="Arial" pitchFamily="34" charset="0"/>
            </a:endParaRPr>
          </a:p>
        </p:txBody>
      </p:sp>
      <p:sp>
        <p:nvSpPr>
          <p:cNvPr id="34" name="Title 33"/>
          <p:cNvSpPr>
            <a:spLocks noGrp="1"/>
          </p:cNvSpPr>
          <p:nvPr>
            <p:ph type="title"/>
          </p:nvPr>
        </p:nvSpPr>
        <p:spPr/>
        <p:txBody>
          <a:bodyPr>
            <a:normAutofit/>
          </a:bodyPr>
          <a:lstStyle/>
          <a:p>
            <a:r>
              <a:rPr lang="en-US" b="1" dirty="0">
                <a:solidFill>
                  <a:srgbClr val="0070C0"/>
                </a:solidFill>
                <a:latin typeface="Arial" panose="020B0604020202020204" pitchFamily="34" charset="0"/>
                <a:cs typeface="Arial" panose="020B0604020202020204" pitchFamily="34" charset="0"/>
              </a:rPr>
              <a:t>Income Report Social Security Benefits – Level 2 &amp; 3</a:t>
            </a:r>
            <a:endParaRPr lang="en-US" dirty="0">
              <a:solidFill>
                <a:srgbClr val="00B0F0"/>
              </a:solidFill>
            </a:endParaRPr>
          </a:p>
        </p:txBody>
      </p:sp>
    </p:spTree>
    <p:extLst>
      <p:ext uri="{BB962C8B-B14F-4D97-AF65-F5344CB8AC3E}">
        <p14:creationId xmlns:p14="http://schemas.microsoft.com/office/powerpoint/2010/main" val="35621565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p:txBody>
          <a:bodyPr>
            <a:normAutofit/>
          </a:bodyPr>
          <a:lstStyle/>
          <a:p>
            <a:r>
              <a:rPr lang="en-US" b="1" dirty="0">
                <a:solidFill>
                  <a:srgbClr val="0070C0"/>
                </a:solidFill>
                <a:latin typeface="Arial" panose="020B0604020202020204" pitchFamily="34" charset="0"/>
                <a:cs typeface="Arial" panose="020B0604020202020204" pitchFamily="34" charset="0"/>
              </a:rPr>
              <a:t>Income Report Social Security – Level 2, 3, 4, and 5</a:t>
            </a:r>
            <a:endParaRPr lang="en-US" dirty="0">
              <a:solidFill>
                <a:srgbClr val="00B0F0"/>
              </a:solidFill>
            </a:endParaRPr>
          </a:p>
        </p:txBody>
      </p:sp>
      <p:pic>
        <p:nvPicPr>
          <p:cNvPr id="4" name="Content Placeholder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228600" y="873125"/>
            <a:ext cx="4885073" cy="4959514"/>
          </a:xfrm>
          <a:prstGeom prst="rect">
            <a:avLst/>
          </a:prstGeom>
        </p:spPr>
      </p:pic>
      <p:sp>
        <p:nvSpPr>
          <p:cNvPr id="5" name="Rectangle 4"/>
          <p:cNvSpPr/>
          <p:nvPr/>
        </p:nvSpPr>
        <p:spPr>
          <a:xfrm>
            <a:off x="5113673" y="884396"/>
            <a:ext cx="3420728" cy="5940088"/>
          </a:xfrm>
          <a:prstGeom prst="rect">
            <a:avLst/>
          </a:prstGeom>
        </p:spPr>
        <p:txBody>
          <a:bodyPr wrap="square">
            <a:spAutoFit/>
          </a:bodyPr>
          <a:lstStyle/>
          <a:p>
            <a:pPr marL="342900" indent="-342900">
              <a:buFont typeface="Wingdings" panose="05000000000000000000" pitchFamily="2" charset="2"/>
              <a:buChar char="Ø"/>
            </a:pPr>
            <a:r>
              <a:rPr lang="en-US" sz="2000" dirty="0">
                <a:cs typeface="Arial" panose="020B0604020202020204" pitchFamily="34" charset="0"/>
              </a:rPr>
              <a:t>Review the report</a:t>
            </a:r>
          </a:p>
          <a:p>
            <a:pPr marL="342900" indent="-342900">
              <a:buFont typeface="Wingdings" panose="05000000000000000000" pitchFamily="2" charset="2"/>
              <a:buChar char="Ø"/>
            </a:pPr>
            <a:r>
              <a:rPr lang="en-US" sz="2000" dirty="0">
                <a:cs typeface="Arial" panose="020B0604020202020204" pitchFamily="34" charset="0"/>
              </a:rPr>
              <a:t>Compare report SS and SSI information to what was reported by the tenant</a:t>
            </a:r>
          </a:p>
          <a:p>
            <a:pPr marL="342900" indent="-342900">
              <a:buFont typeface="Wingdings" panose="05000000000000000000" pitchFamily="2" charset="2"/>
              <a:buChar char="Ø"/>
            </a:pPr>
            <a:r>
              <a:rPr lang="en-US" sz="2000" dirty="0">
                <a:cs typeface="Arial" panose="020B0604020202020204" pitchFamily="34" charset="0"/>
              </a:rPr>
              <a:t>Compare past SS and SSI </a:t>
            </a:r>
            <a:r>
              <a:rPr lang="en-US" sz="2000">
                <a:cs typeface="Arial" panose="020B0604020202020204" pitchFamily="34" charset="0"/>
              </a:rPr>
              <a:t>information to </a:t>
            </a:r>
            <a:r>
              <a:rPr lang="en-US" sz="2000" dirty="0">
                <a:cs typeface="Arial" panose="020B0604020202020204" pitchFamily="34" charset="0"/>
              </a:rPr>
              <a:t>information on past 50059s</a:t>
            </a:r>
          </a:p>
          <a:p>
            <a:pPr marL="342900" indent="-342900">
              <a:buFont typeface="Wingdings" panose="05000000000000000000" pitchFamily="2" charset="2"/>
              <a:buChar char="Ø"/>
            </a:pPr>
            <a:r>
              <a:rPr lang="en-US" sz="2000" dirty="0">
                <a:cs typeface="Arial" panose="020B0604020202020204" pitchFamily="34" charset="0"/>
              </a:rPr>
              <a:t>Obtain any needed verifications</a:t>
            </a:r>
          </a:p>
          <a:p>
            <a:pPr marL="342900" indent="-342900">
              <a:buFont typeface="Wingdings" panose="05000000000000000000" pitchFamily="2" charset="2"/>
              <a:buChar char="Ø"/>
            </a:pPr>
            <a:r>
              <a:rPr lang="en-US" sz="2000" dirty="0">
                <a:cs typeface="Arial" panose="020B0604020202020204" pitchFamily="34" charset="0"/>
              </a:rPr>
              <a:t>Process any corrections and/or retroactive IRs</a:t>
            </a:r>
          </a:p>
          <a:p>
            <a:pPr marL="342900" indent="-342900">
              <a:buFont typeface="Wingdings" panose="05000000000000000000" pitchFamily="2" charset="2"/>
              <a:buChar char="Ø"/>
            </a:pPr>
            <a:r>
              <a:rPr lang="en-US" sz="2000" dirty="0">
                <a:cs typeface="Arial" panose="020B0604020202020204" pitchFamily="34" charset="0"/>
              </a:rPr>
              <a:t>Process any necessary repayment agreements</a:t>
            </a:r>
          </a:p>
          <a:p>
            <a:pPr marL="342900" indent="-342900">
              <a:buFont typeface="Wingdings" panose="05000000000000000000" pitchFamily="2" charset="2"/>
              <a:buChar char="Ø"/>
            </a:pPr>
            <a:r>
              <a:rPr lang="en-US" sz="2000" dirty="0">
                <a:cs typeface="Arial" panose="020B0604020202020204" pitchFamily="34" charset="0"/>
              </a:rPr>
              <a:t>Process pending recertification</a:t>
            </a:r>
          </a:p>
          <a:p>
            <a:pPr marL="342900" indent="-342900">
              <a:buFont typeface="Wingdings" panose="05000000000000000000" pitchFamily="2" charset="2"/>
              <a:buChar char="Ø"/>
            </a:pPr>
            <a:r>
              <a:rPr lang="en-US" sz="2000" dirty="0">
                <a:cs typeface="Arial" panose="020B0604020202020204" pitchFamily="34" charset="0"/>
              </a:rPr>
              <a:t>Maintain all documentation</a:t>
            </a:r>
          </a:p>
        </p:txBody>
      </p:sp>
    </p:spTree>
    <p:extLst>
      <p:ext uri="{BB962C8B-B14F-4D97-AF65-F5344CB8AC3E}">
        <p14:creationId xmlns:p14="http://schemas.microsoft.com/office/powerpoint/2010/main" val="236017441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p:txBody>
          <a:bodyPr>
            <a:normAutofit/>
          </a:bodyPr>
          <a:lstStyle/>
          <a:p>
            <a:r>
              <a:rPr lang="en-US" b="1" dirty="0">
                <a:solidFill>
                  <a:srgbClr val="0070C0"/>
                </a:solidFill>
                <a:latin typeface="Arial" panose="020B0604020202020204" pitchFamily="34" charset="0"/>
                <a:cs typeface="Arial" panose="020B0604020202020204" pitchFamily="34" charset="0"/>
              </a:rPr>
              <a:t>Income Report Social Security – Level 2</a:t>
            </a:r>
            <a:endParaRPr lang="en-US" dirty="0">
              <a:solidFill>
                <a:srgbClr val="00B0F0"/>
              </a:solidFill>
            </a:endParaRPr>
          </a:p>
        </p:txBody>
      </p:sp>
      <p:pic>
        <p:nvPicPr>
          <p:cNvPr id="4" name="Content Placeholder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228600" y="873125"/>
            <a:ext cx="4885073" cy="4959514"/>
          </a:xfrm>
          <a:prstGeom prst="rect">
            <a:avLst/>
          </a:prstGeom>
        </p:spPr>
      </p:pic>
      <p:sp>
        <p:nvSpPr>
          <p:cNvPr id="5" name="Rectangle 4"/>
          <p:cNvSpPr/>
          <p:nvPr/>
        </p:nvSpPr>
        <p:spPr>
          <a:xfrm>
            <a:off x="5332749" y="884396"/>
            <a:ext cx="3201652" cy="4678204"/>
          </a:xfrm>
          <a:prstGeom prst="rect">
            <a:avLst/>
          </a:prstGeom>
        </p:spPr>
        <p:txBody>
          <a:bodyPr wrap="square">
            <a:spAutoFit/>
          </a:bodyPr>
          <a:lstStyle/>
          <a:p>
            <a:r>
              <a:rPr lang="en-US" sz="2200" b="1" dirty="0">
                <a:latin typeface="Arial" panose="020B0604020202020204" pitchFamily="34" charset="0"/>
                <a:cs typeface="Arial" panose="020B0604020202020204" pitchFamily="34" charset="0"/>
              </a:rPr>
              <a:t>Important Information: </a:t>
            </a: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Gross and net amounts currently being received</a:t>
            </a: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Benefit type </a:t>
            </a: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Medicare Information</a:t>
            </a:r>
          </a:p>
          <a:p>
            <a:r>
              <a:rPr lang="en-US" sz="2200" dirty="0">
                <a:latin typeface="Arial" panose="020B0604020202020204" pitchFamily="34" charset="0"/>
                <a:cs typeface="Arial" panose="020B0604020202020204" pitchFamily="34" charset="0"/>
              </a:rPr>
              <a:t> </a:t>
            </a:r>
          </a:p>
          <a:p>
            <a:endParaRPr lang="en-US" sz="1200" dirty="0">
              <a:latin typeface="Arial" panose="020B0604020202020204" pitchFamily="34" charset="0"/>
              <a:cs typeface="Arial" panose="020B0604020202020204" pitchFamily="34" charset="0"/>
            </a:endParaRPr>
          </a:p>
          <a:p>
            <a:pPr marL="55563"/>
            <a:r>
              <a:rPr lang="en-US" sz="2200" dirty="0">
                <a:latin typeface="Arial" panose="020B0604020202020204" pitchFamily="34" charset="0"/>
                <a:cs typeface="Arial" panose="020B0604020202020204" pitchFamily="34" charset="0"/>
              </a:rPr>
              <a:t>Based on the available information in EIV, is there enough information to calculate income and deductions from Medicare?</a:t>
            </a:r>
          </a:p>
        </p:txBody>
      </p:sp>
      <p:cxnSp>
        <p:nvCxnSpPr>
          <p:cNvPr id="6" name="Elbow Connector 5"/>
          <p:cNvCxnSpPr/>
          <p:nvPr/>
        </p:nvCxnSpPr>
        <p:spPr>
          <a:xfrm rot="10800000" flipV="1">
            <a:off x="1220580" y="2438399"/>
            <a:ext cx="4189620" cy="773827"/>
          </a:xfrm>
          <a:prstGeom prst="bentConnector3">
            <a:avLst>
              <a:gd name="adj1" fmla="val 24017"/>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a:off x="4191000" y="2799255"/>
            <a:ext cx="1247496" cy="222994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H="1" flipV="1">
            <a:off x="4038600" y="1247914"/>
            <a:ext cx="1406427" cy="14065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Elbow Connector 16"/>
          <p:cNvCxnSpPr/>
          <p:nvPr/>
        </p:nvCxnSpPr>
        <p:spPr>
          <a:xfrm rot="10800000" flipV="1">
            <a:off x="1828801" y="1447800"/>
            <a:ext cx="3616226" cy="96278"/>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H="1" flipV="1">
            <a:off x="609600" y="1083284"/>
            <a:ext cx="888088" cy="212508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4" name="Oval 23"/>
          <p:cNvSpPr/>
          <p:nvPr/>
        </p:nvSpPr>
        <p:spPr>
          <a:xfrm flipV="1">
            <a:off x="285206" y="873125"/>
            <a:ext cx="1212482" cy="20629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Oval 24"/>
          <p:cNvSpPr/>
          <p:nvPr/>
        </p:nvSpPr>
        <p:spPr>
          <a:xfrm flipV="1">
            <a:off x="285206" y="5029199"/>
            <a:ext cx="4828124" cy="95584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Oval 25"/>
          <p:cNvSpPr/>
          <p:nvPr/>
        </p:nvSpPr>
        <p:spPr>
          <a:xfrm flipV="1">
            <a:off x="-22554" y="3104281"/>
            <a:ext cx="1212482" cy="20629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Oval 26"/>
          <p:cNvSpPr/>
          <p:nvPr/>
        </p:nvSpPr>
        <p:spPr>
          <a:xfrm flipV="1">
            <a:off x="1275531" y="1421832"/>
            <a:ext cx="663393" cy="199235"/>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Oval 27"/>
          <p:cNvSpPr/>
          <p:nvPr/>
        </p:nvSpPr>
        <p:spPr>
          <a:xfrm flipV="1">
            <a:off x="3124199" y="1142998"/>
            <a:ext cx="857809" cy="30479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75013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down)">
                                      <p:cBhvr>
                                        <p:cTn id="11" dur="500"/>
                                        <p:tgtEl>
                                          <p:spTgt spid="2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right)">
                                      <p:cBhvr>
                                        <p:cTn id="16" dur="500"/>
                                        <p:tgtEl>
                                          <p:spTgt spid="17"/>
                                        </p:tgtEl>
                                      </p:cBhvr>
                                    </p:animEffect>
                                  </p:childTnLst>
                                </p:cTn>
                              </p:par>
                            </p:childTnLst>
                          </p:cTn>
                        </p:par>
                        <p:par>
                          <p:cTn id="17" fill="hold">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wipe(down)">
                                      <p:cBhvr>
                                        <p:cTn id="20" dur="5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right)">
                                      <p:cBhvr>
                                        <p:cTn id="25" dur="500"/>
                                        <p:tgtEl>
                                          <p:spTgt spid="6"/>
                                        </p:tgtEl>
                                      </p:cBhvr>
                                    </p:animEffect>
                                  </p:childTnLst>
                                </p:cTn>
                              </p:par>
                            </p:childTnLst>
                          </p:cTn>
                        </p:par>
                        <p:par>
                          <p:cTn id="26" fill="hold">
                            <p:stCondLst>
                              <p:cond delay="500"/>
                            </p:stCondLst>
                            <p:childTnLst>
                              <p:par>
                                <p:cTn id="27" presetID="22" presetClass="entr" presetSubtype="4" fill="hold" grpId="0"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down)">
                                      <p:cBhvr>
                                        <p:cTn id="29" dur="500"/>
                                        <p:tgtEl>
                                          <p:spTgt spid="26"/>
                                        </p:tgtEl>
                                      </p:cBhvr>
                                    </p:animEffect>
                                  </p:childTnLst>
                                </p:cTn>
                              </p:par>
                            </p:childTnLst>
                          </p:cTn>
                        </p:par>
                        <p:par>
                          <p:cTn id="30" fill="hold">
                            <p:stCondLst>
                              <p:cond delay="1000"/>
                            </p:stCondLst>
                            <p:childTnLst>
                              <p:par>
                                <p:cTn id="31" presetID="22" presetClass="entr" presetSubtype="4"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down)">
                                      <p:cBhvr>
                                        <p:cTn id="33" dur="500"/>
                                        <p:tgtEl>
                                          <p:spTgt spid="22"/>
                                        </p:tgtEl>
                                      </p:cBhvr>
                                    </p:animEffect>
                                  </p:childTnLst>
                                </p:cTn>
                              </p:par>
                            </p:childTnLst>
                          </p:cTn>
                        </p:par>
                        <p:par>
                          <p:cTn id="34" fill="hold">
                            <p:stCondLst>
                              <p:cond delay="1500"/>
                            </p:stCondLst>
                            <p:childTnLst>
                              <p:par>
                                <p:cTn id="35" presetID="22" presetClass="entr" presetSubtype="4"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down)">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up)">
                                      <p:cBhvr>
                                        <p:cTn id="42" dur="500"/>
                                        <p:tgtEl>
                                          <p:spTgt spid="12"/>
                                        </p:tgtEl>
                                      </p:cBhvr>
                                    </p:animEffect>
                                  </p:childTnLst>
                                </p:cTn>
                              </p:par>
                            </p:childTnLst>
                          </p:cTn>
                        </p:par>
                        <p:par>
                          <p:cTn id="43" fill="hold">
                            <p:stCondLst>
                              <p:cond delay="500"/>
                            </p:stCondLst>
                            <p:childTnLst>
                              <p:par>
                                <p:cTn id="44" presetID="22" presetClass="entr" presetSubtype="4" fill="hold" grpId="0" nodeType="after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wipe(down)">
                                      <p:cBhvr>
                                        <p:cTn id="4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p:txBody>
          <a:bodyPr>
            <a:normAutofit/>
          </a:bodyPr>
          <a:lstStyle/>
          <a:p>
            <a:r>
              <a:rPr lang="en-US" b="1" dirty="0">
                <a:solidFill>
                  <a:srgbClr val="0070C0"/>
                </a:solidFill>
                <a:latin typeface="Arial" panose="020B0604020202020204" pitchFamily="34" charset="0"/>
                <a:cs typeface="Arial" panose="020B0604020202020204" pitchFamily="34" charset="0"/>
              </a:rPr>
              <a:t>Income Report – Social Security – Level 2</a:t>
            </a:r>
            <a:endParaRPr lang="en-US" dirty="0">
              <a:solidFill>
                <a:srgbClr val="00B0F0"/>
              </a:solidFill>
            </a:endParaRPr>
          </a:p>
        </p:txBody>
      </p:sp>
      <p:pic>
        <p:nvPicPr>
          <p:cNvPr id="4" name="Content Placeholder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228600" y="873125"/>
            <a:ext cx="4885073" cy="4959514"/>
          </a:xfrm>
          <a:prstGeom prst="rect">
            <a:avLst/>
          </a:prstGeom>
        </p:spPr>
      </p:pic>
      <p:sp>
        <p:nvSpPr>
          <p:cNvPr id="5" name="Rectangle 4"/>
          <p:cNvSpPr/>
          <p:nvPr/>
        </p:nvSpPr>
        <p:spPr>
          <a:xfrm>
            <a:off x="5332749" y="873125"/>
            <a:ext cx="3201652" cy="769441"/>
          </a:xfrm>
          <a:prstGeom prst="rect">
            <a:avLst/>
          </a:prstGeom>
        </p:spPr>
        <p:txBody>
          <a:bodyPr wrap="square">
            <a:spAutoFit/>
          </a:bodyPr>
          <a:lstStyle/>
          <a:p>
            <a:endParaRPr lang="en-US" sz="2200" b="1" dirty="0">
              <a:latin typeface="Arial" panose="020B0604020202020204" pitchFamily="34" charset="0"/>
              <a:cs typeface="Arial" panose="020B0604020202020204" pitchFamily="34" charset="0"/>
            </a:endParaRPr>
          </a:p>
          <a:p>
            <a:endParaRPr lang="en-US" sz="2200" b="1" dirty="0">
              <a:cs typeface="Arial" panose="020B0604020202020204" pitchFamily="34" charset="0"/>
            </a:endParaRPr>
          </a:p>
        </p:txBody>
      </p:sp>
      <p:sp>
        <p:nvSpPr>
          <p:cNvPr id="15" name="TextBox 14"/>
          <p:cNvSpPr txBox="1"/>
          <p:nvPr/>
        </p:nvSpPr>
        <p:spPr bwMode="auto">
          <a:xfrm>
            <a:off x="5269627" y="875302"/>
            <a:ext cx="3048000" cy="3901068"/>
          </a:xfrm>
          <a:prstGeom prst="rect">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r>
              <a:rPr lang="en-US" sz="2400" dirty="0">
                <a:latin typeface="Arial" panose="020B0604020202020204" pitchFamily="34" charset="0"/>
                <a:cs typeface="Arial" panose="020B0604020202020204" pitchFamily="34" charset="0"/>
              </a:rPr>
              <a:t>Gross Benefit $1388</a:t>
            </a:r>
          </a:p>
          <a:p>
            <a:r>
              <a:rPr lang="en-US" sz="2400" dirty="0">
                <a:latin typeface="Arial" panose="020B0604020202020204" pitchFamily="34" charset="0"/>
                <a:cs typeface="Arial" panose="020B0604020202020204" pitchFamily="34" charset="0"/>
              </a:rPr>
              <a:t>Net Benefit $1279</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$1388-$1279 = $109</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Medicare $99</a:t>
            </a:r>
          </a:p>
          <a:p>
            <a:pPr marL="354013" indent="-354013">
              <a:spcBef>
                <a:spcPts val="300"/>
              </a:spcBef>
              <a:buFont typeface="Arial" pitchFamily="34" charset="0"/>
              <a:buChar char="•"/>
              <a:defRPr/>
            </a:pPr>
            <a:endParaRPr lang="en-US" sz="2400" dirty="0">
              <a:latin typeface="Arial" panose="020B0604020202020204" pitchFamily="34" charset="0"/>
              <a:cs typeface="Arial" panose="020B0604020202020204" pitchFamily="34" charset="0"/>
            </a:endParaRPr>
          </a:p>
          <a:p>
            <a:pPr>
              <a:spcBef>
                <a:spcPts val="300"/>
              </a:spcBef>
              <a:defRPr/>
            </a:pPr>
            <a:r>
              <a:rPr lang="en-US" sz="2400" dirty="0">
                <a:latin typeface="Arial" panose="020B0604020202020204" pitchFamily="34" charset="0"/>
                <a:cs typeface="Arial" panose="020B0604020202020204" pitchFamily="34" charset="0"/>
              </a:rPr>
              <a:t>Unaccounted difference of $10</a:t>
            </a:r>
          </a:p>
          <a:p>
            <a:pPr>
              <a:spcBef>
                <a:spcPts val="300"/>
              </a:spcBef>
              <a:defRPr/>
            </a:pPr>
            <a:endParaRPr lang="en-US" sz="24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9BCF8B0-E3C1-4C6C-94AD-715E0BE0C10C}"/>
              </a:ext>
            </a:extLst>
          </p:cNvPr>
          <p:cNvSpPr txBox="1"/>
          <p:nvPr/>
        </p:nvSpPr>
        <p:spPr bwMode="auto">
          <a:xfrm>
            <a:off x="5256549" y="4994715"/>
            <a:ext cx="3354051" cy="830997"/>
          </a:xfrm>
          <a:prstGeom prst="rect">
            <a:avLst/>
          </a:prstGeom>
          <a:ln>
            <a:noFill/>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r>
              <a:rPr lang="en-US" sz="2400" b="1" dirty="0">
                <a:latin typeface="Arial" panose="020B0604020202020204" pitchFamily="34" charset="0"/>
                <a:cs typeface="Arial" panose="020B0604020202020204" pitchFamily="34" charset="0"/>
              </a:rPr>
              <a:t>What, if anything needs to be done?</a:t>
            </a:r>
          </a:p>
        </p:txBody>
      </p:sp>
      <p:sp>
        <p:nvSpPr>
          <p:cNvPr id="7" name="Rectangle 6">
            <a:extLst>
              <a:ext uri="{FF2B5EF4-FFF2-40B4-BE49-F238E27FC236}">
                <a16:creationId xmlns:a16="http://schemas.microsoft.com/office/drawing/2014/main" id="{943EB1DF-FA74-4464-8655-D178EF792244}"/>
              </a:ext>
            </a:extLst>
          </p:cNvPr>
          <p:cNvSpPr/>
          <p:nvPr/>
        </p:nvSpPr>
        <p:spPr>
          <a:xfrm>
            <a:off x="76200" y="5860224"/>
            <a:ext cx="7772400" cy="923330"/>
          </a:xfrm>
          <a:prstGeom prst="rect">
            <a:avLst/>
          </a:prstGeom>
        </p:spPr>
        <p:txBody>
          <a:bodyPr wrap="square">
            <a:spAutoFit/>
          </a:bodyPr>
          <a:lstStyle/>
          <a:p>
            <a:r>
              <a:rPr lang="en-US" dirty="0">
                <a:solidFill>
                  <a:srgbClr val="0070C0"/>
                </a:solidFill>
                <a:cs typeface="Arial" panose="020B0604020202020204" pitchFamily="34" charset="0"/>
              </a:rPr>
              <a:t>Verify what the $10 difference is for. And how to account for it.  It could be an RX plan payment being deducted or an overpayment in benefits being deducted, or child support garnishment.  </a:t>
            </a:r>
          </a:p>
        </p:txBody>
      </p:sp>
    </p:spTree>
    <p:extLst>
      <p:ext uri="{BB962C8B-B14F-4D97-AF65-F5344CB8AC3E}">
        <p14:creationId xmlns:p14="http://schemas.microsoft.com/office/powerpoint/2010/main" val="3324281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bwMode="auto">
          <a:xfrm>
            <a:off x="304800" y="1219200"/>
            <a:ext cx="8154171" cy="4647426"/>
          </a:xfrm>
          <a:prstGeom prst="rect">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pPr>
              <a:defRPr/>
            </a:pPr>
            <a:r>
              <a:rPr lang="en-US" sz="2800" b="1" dirty="0">
                <a:latin typeface="Arial" charset="0"/>
                <a:cs typeface="Arial" charset="0"/>
              </a:rPr>
              <a:t>Obtain traditional 3</a:t>
            </a:r>
            <a:r>
              <a:rPr lang="en-US" sz="2800" b="1" baseline="30000" dirty="0">
                <a:latin typeface="Arial" charset="0"/>
                <a:cs typeface="Arial" charset="0"/>
              </a:rPr>
              <a:t>rd</a:t>
            </a:r>
            <a:r>
              <a:rPr lang="en-US" sz="2800" b="1" dirty="0">
                <a:latin typeface="Arial" charset="0"/>
                <a:cs typeface="Arial" charset="0"/>
              </a:rPr>
              <a:t> party verification of SSA Benefits if:</a:t>
            </a:r>
          </a:p>
          <a:p>
            <a:pPr marL="396875" indent="-396875">
              <a:buFont typeface="Arial" pitchFamily="34" charset="0"/>
              <a:buChar char="•"/>
              <a:defRPr/>
            </a:pPr>
            <a:r>
              <a:rPr lang="en-US" sz="2400" dirty="0">
                <a:latin typeface="Arial" pitchFamily="34" charset="0"/>
                <a:cs typeface="Arial" pitchFamily="34" charset="0"/>
              </a:rPr>
              <a:t>Tenant disagrees with information in EIV</a:t>
            </a:r>
          </a:p>
          <a:p>
            <a:pPr marL="396875" indent="-396875">
              <a:buFont typeface="Arial" pitchFamily="34" charset="0"/>
              <a:buChar char="•"/>
              <a:defRPr/>
            </a:pPr>
            <a:r>
              <a:rPr lang="en-US" sz="2400" dirty="0">
                <a:latin typeface="Arial" charset="0"/>
                <a:cs typeface="Arial" charset="0"/>
              </a:rPr>
              <a:t>The </a:t>
            </a:r>
            <a:r>
              <a:rPr lang="en-US" sz="2400" u="sng" dirty="0">
                <a:latin typeface="Arial" charset="0"/>
                <a:cs typeface="Arial" charset="0"/>
              </a:rPr>
              <a:t>difference between the gross benefit and the net benefit </a:t>
            </a:r>
            <a:r>
              <a:rPr lang="en-US" sz="2400" dirty="0">
                <a:latin typeface="Arial" charset="0"/>
                <a:cs typeface="Arial" charset="0"/>
              </a:rPr>
              <a:t>cannot be explained by Medicare amount that is listed in EIV</a:t>
            </a:r>
          </a:p>
          <a:p>
            <a:pPr marL="803275" indent="-396875">
              <a:buFont typeface="Arial" pitchFamily="34" charset="0"/>
              <a:buChar char="•"/>
              <a:defRPr/>
            </a:pPr>
            <a:r>
              <a:rPr lang="en-US" sz="2400" dirty="0">
                <a:latin typeface="Arial" charset="0"/>
                <a:cs typeface="Arial" charset="0"/>
              </a:rPr>
              <a:t>EIV will not have information on Medicare Part D (prescription drug plan)</a:t>
            </a:r>
          </a:p>
          <a:p>
            <a:pPr marL="803275" indent="-396875">
              <a:buFont typeface="Arial" pitchFamily="34" charset="0"/>
              <a:buChar char="•"/>
              <a:defRPr/>
            </a:pPr>
            <a:r>
              <a:rPr lang="en-US" sz="2400" dirty="0">
                <a:latin typeface="Arial" charset="0"/>
                <a:cs typeface="Arial" charset="0"/>
              </a:rPr>
              <a:t>If tenant reports paying for Part D, additional verification is required</a:t>
            </a:r>
          </a:p>
          <a:p>
            <a:pPr marL="803275" indent="-396875">
              <a:buFont typeface="Arial" pitchFamily="34" charset="0"/>
              <a:buChar char="•"/>
              <a:defRPr/>
            </a:pPr>
            <a:r>
              <a:rPr lang="en-US" sz="2400" dirty="0">
                <a:latin typeface="Arial" charset="0"/>
                <a:cs typeface="Arial" charset="0"/>
              </a:rPr>
              <a:t>Tenant may have garnishments or amounts for an overpayment being withheld</a:t>
            </a:r>
          </a:p>
        </p:txBody>
      </p:sp>
      <p:sp>
        <p:nvSpPr>
          <p:cNvPr id="34" name="Title 33"/>
          <p:cNvSpPr>
            <a:spLocks noGrp="1"/>
          </p:cNvSpPr>
          <p:nvPr>
            <p:ph type="title"/>
          </p:nvPr>
        </p:nvSpPr>
        <p:spPr/>
        <p:txBody>
          <a:bodyPr>
            <a:normAutofit/>
          </a:bodyPr>
          <a:lstStyle/>
          <a:p>
            <a:r>
              <a:rPr lang="en-US" b="1" dirty="0">
                <a:solidFill>
                  <a:srgbClr val="0070C0"/>
                </a:solidFill>
                <a:latin typeface="Arial" panose="020B0604020202020204" pitchFamily="34" charset="0"/>
                <a:cs typeface="Arial" panose="020B0604020202020204" pitchFamily="34" charset="0"/>
              </a:rPr>
              <a:t>Income Report Social Security – Level 3 and 5</a:t>
            </a:r>
            <a:endParaRPr lang="en-US" dirty="0">
              <a:solidFill>
                <a:srgbClr val="00B0F0"/>
              </a:solidFill>
            </a:endParaRPr>
          </a:p>
        </p:txBody>
      </p:sp>
      <p:sp>
        <p:nvSpPr>
          <p:cNvPr id="4" name="TextBox 3">
            <a:extLst>
              <a:ext uri="{FF2B5EF4-FFF2-40B4-BE49-F238E27FC236}">
                <a16:creationId xmlns:a16="http://schemas.microsoft.com/office/drawing/2014/main" id="{17E32AC8-43CE-43F3-8F43-9B771C895937}"/>
              </a:ext>
            </a:extLst>
          </p:cNvPr>
          <p:cNvSpPr txBox="1"/>
          <p:nvPr/>
        </p:nvSpPr>
        <p:spPr bwMode="auto">
          <a:xfrm>
            <a:off x="304800" y="5878591"/>
            <a:ext cx="6934200" cy="830997"/>
          </a:xfrm>
          <a:prstGeom prst="rect">
            <a:avLst/>
          </a:prstGeom>
          <a:gradFill flip="none" rotWithShape="1">
            <a:gsLst>
              <a:gs pos="0">
                <a:schemeClr val="accent5"/>
              </a:gs>
              <a:gs pos="48000">
                <a:schemeClr val="accent1">
                  <a:lumMod val="97000"/>
                  <a:lumOff val="3000"/>
                </a:schemeClr>
              </a:gs>
              <a:gs pos="100000">
                <a:schemeClr val="accent1">
                  <a:lumMod val="60000"/>
                  <a:lumOff val="40000"/>
                </a:schemeClr>
              </a:gs>
            </a:gsLst>
            <a:lin ang="10800000" scaled="1"/>
            <a:tileRect/>
          </a:gradFill>
          <a:ln>
            <a:noFill/>
          </a:ln>
          <a:extLst>
            <a:ext uri="{91240B29-F687-4F45-9708-019B960494DF}">
              <a14:hiddenLine xmlns:a14="http://schemas.microsoft.com/office/drawing/2010/main" w="9525">
                <a:solidFill>
                  <a:srgbClr val="000000"/>
                </a:solidFill>
                <a:miter lim="800000"/>
                <a:headEnd/>
                <a:tailEnd/>
              </a14:hiddenLine>
            </a:ext>
          </a:extLst>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b" anchorCtr="0" compatLnSpc="1">
            <a:prstTxWarp prst="textNoShape">
              <a:avLst/>
            </a:prstTxWarp>
            <a:spAutoFit/>
          </a:bodyPr>
          <a:lstStyle/>
          <a:p>
            <a:r>
              <a:rPr lang="en-US" sz="2400" b="1" dirty="0">
                <a:solidFill>
                  <a:srgbClr val="00FFFF"/>
                </a:solidFill>
                <a:latin typeface="Arial" panose="020B0604020202020204" pitchFamily="34" charset="0"/>
                <a:cs typeface="Arial" panose="020B0604020202020204" pitchFamily="34" charset="0"/>
              </a:rPr>
              <a:t>Ea</a:t>
            </a:r>
            <a:r>
              <a:rPr lang="en-US" sz="2400" b="1" dirty="0">
                <a:solidFill>
                  <a:srgbClr val="FF99FF"/>
                </a:solidFill>
                <a:latin typeface="Arial" panose="020B0604020202020204" pitchFamily="34" charset="0"/>
                <a:cs typeface="Arial" panose="020B0604020202020204" pitchFamily="34" charset="0"/>
              </a:rPr>
              <a:t>st</a:t>
            </a:r>
            <a:r>
              <a:rPr lang="en-US" sz="2400" b="1" dirty="0">
                <a:solidFill>
                  <a:srgbClr val="CC66FF"/>
                </a:solidFill>
                <a:latin typeface="Arial" panose="020B0604020202020204" pitchFamily="34" charset="0"/>
                <a:cs typeface="Arial" panose="020B0604020202020204" pitchFamily="34" charset="0"/>
              </a:rPr>
              <a:t>er</a:t>
            </a:r>
            <a:r>
              <a:rPr lang="en-US" sz="2400" b="1" dirty="0">
                <a:latin typeface="Arial" panose="020B0604020202020204" pitchFamily="34" charset="0"/>
                <a:cs typeface="Arial" panose="020B0604020202020204" pitchFamily="34" charset="0"/>
              </a:rPr>
              <a:t> </a:t>
            </a:r>
            <a:r>
              <a:rPr lang="en-US" sz="2400" b="1" dirty="0">
                <a:solidFill>
                  <a:srgbClr val="66FF66"/>
                </a:solidFill>
                <a:latin typeface="Arial" panose="020B0604020202020204" pitchFamily="34" charset="0"/>
                <a:cs typeface="Arial" panose="020B0604020202020204" pitchFamily="34" charset="0"/>
              </a:rPr>
              <a:t>E</a:t>
            </a:r>
            <a:r>
              <a:rPr lang="en-US" sz="2400" b="1" dirty="0">
                <a:solidFill>
                  <a:srgbClr val="6699FF"/>
                </a:solidFill>
                <a:latin typeface="Arial" panose="020B0604020202020204" pitchFamily="34" charset="0"/>
                <a:cs typeface="Arial" panose="020B0604020202020204" pitchFamily="34" charset="0"/>
              </a:rPr>
              <a:t>g</a:t>
            </a:r>
            <a:r>
              <a:rPr lang="en-US" sz="2400" b="1" dirty="0">
                <a:solidFill>
                  <a:srgbClr val="F8A56C"/>
                </a:solidFill>
                <a:latin typeface="Arial" panose="020B0604020202020204" pitchFamily="34" charset="0"/>
                <a:cs typeface="Arial" panose="020B0604020202020204" pitchFamily="34" charset="0"/>
              </a:rPr>
              <a:t>g: </a:t>
            </a:r>
            <a:r>
              <a:rPr lang="en-US" sz="2400" dirty="0">
                <a:latin typeface="Arial" panose="020B0604020202020204" pitchFamily="34" charset="0"/>
                <a:cs typeface="Arial" panose="020B0604020202020204" pitchFamily="34" charset="0"/>
              </a:rPr>
              <a:t>Be aware of how HOTMA will change the order and acceptability of verifications</a:t>
            </a:r>
            <a:endParaRPr lang="en-US" sz="24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4150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bwMode="auto">
          <a:xfrm>
            <a:off x="304800" y="1447800"/>
            <a:ext cx="8154171" cy="4216539"/>
          </a:xfrm>
          <a:prstGeom prst="rect">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pPr>
              <a:defRPr/>
            </a:pPr>
            <a:r>
              <a:rPr lang="en-US" sz="2800" b="1" dirty="0">
                <a:latin typeface="Arial" charset="0"/>
                <a:cs typeface="Arial" charset="0"/>
              </a:rPr>
              <a:t>Income Discrepancy Report</a:t>
            </a:r>
          </a:p>
          <a:p>
            <a:pPr marL="457200" indent="-457200">
              <a:buFont typeface="Arial" pitchFamily="34" charset="0"/>
              <a:buChar char="•"/>
              <a:defRPr/>
            </a:pPr>
            <a:r>
              <a:rPr lang="en-US" sz="2400" b="1" u="sng" dirty="0">
                <a:solidFill>
                  <a:schemeClr val="tx1"/>
                </a:solidFill>
                <a:latin typeface="Arial" charset="0"/>
                <a:cs typeface="Arial" charset="0"/>
              </a:rPr>
              <a:t>Must be printed and maintained each time the Income Report is printed and maintained even if no discrepancies are listed</a:t>
            </a:r>
          </a:p>
          <a:p>
            <a:pPr marL="457200" indent="-457200">
              <a:buFont typeface="Arial" pitchFamily="34" charset="0"/>
              <a:buChar char="•"/>
              <a:defRPr/>
            </a:pPr>
            <a:r>
              <a:rPr lang="en-US" sz="2400" dirty="0">
                <a:latin typeface="Arial" charset="0"/>
                <a:cs typeface="Arial" charset="0"/>
              </a:rPr>
              <a:t>EIV compares the income from the 50059 with income reported from NDNH and SSA</a:t>
            </a:r>
          </a:p>
          <a:p>
            <a:pPr marL="457200" indent="-457200">
              <a:buFont typeface="Arial" pitchFamily="34" charset="0"/>
              <a:buChar char="•"/>
              <a:defRPr/>
            </a:pPr>
            <a:r>
              <a:rPr lang="en-US" sz="2400" dirty="0">
                <a:latin typeface="Arial" charset="0"/>
                <a:cs typeface="Arial" charset="0"/>
              </a:rPr>
              <a:t>An Income Discrepancy will be reported if the annual income in TRACS is different from the actual or annualized income in EIV by more than $2400 per year (higher or lower) for the period of income listed on the report</a:t>
            </a:r>
          </a:p>
        </p:txBody>
      </p:sp>
      <p:sp>
        <p:nvSpPr>
          <p:cNvPr id="34" name="Title 33"/>
          <p:cNvSpPr>
            <a:spLocks noGrp="1"/>
          </p:cNvSpPr>
          <p:nvPr>
            <p:ph type="title"/>
          </p:nvPr>
        </p:nvSpPr>
        <p:spPr/>
        <p:txBody>
          <a:bodyPr>
            <a:normAutofit/>
          </a:bodyPr>
          <a:lstStyle/>
          <a:p>
            <a:r>
              <a:rPr lang="en-US" b="1" dirty="0">
                <a:solidFill>
                  <a:srgbClr val="0070C0"/>
                </a:solidFill>
                <a:latin typeface="Arial" panose="020B0604020202020204" pitchFamily="34" charset="0"/>
                <a:cs typeface="Arial" panose="020B0604020202020204" pitchFamily="34" charset="0"/>
              </a:rPr>
              <a:t>Income Discrepancy Report – Level 1 and 2</a:t>
            </a:r>
            <a:endParaRPr lang="en-US" dirty="0">
              <a:solidFill>
                <a:srgbClr val="00B0F0"/>
              </a:solidFill>
            </a:endParaRPr>
          </a:p>
        </p:txBody>
      </p:sp>
      <p:sp>
        <p:nvSpPr>
          <p:cNvPr id="6" name="TextBox 5">
            <a:extLst>
              <a:ext uri="{FF2B5EF4-FFF2-40B4-BE49-F238E27FC236}">
                <a16:creationId xmlns:a16="http://schemas.microsoft.com/office/drawing/2014/main" id="{DA57C403-3B74-49B2-A6AB-D3F29B55E52B}"/>
              </a:ext>
            </a:extLst>
          </p:cNvPr>
          <p:cNvSpPr txBox="1"/>
          <p:nvPr/>
        </p:nvSpPr>
        <p:spPr bwMode="auto">
          <a:xfrm>
            <a:off x="304800" y="5878591"/>
            <a:ext cx="6934200" cy="830997"/>
          </a:xfrm>
          <a:prstGeom prst="rect">
            <a:avLst/>
          </a:prstGeom>
          <a:gradFill flip="none" rotWithShape="1">
            <a:gsLst>
              <a:gs pos="0">
                <a:schemeClr val="accent5"/>
              </a:gs>
              <a:gs pos="48000">
                <a:schemeClr val="accent1">
                  <a:lumMod val="97000"/>
                  <a:lumOff val="3000"/>
                </a:schemeClr>
              </a:gs>
              <a:gs pos="100000">
                <a:schemeClr val="accent1">
                  <a:lumMod val="60000"/>
                  <a:lumOff val="40000"/>
                </a:schemeClr>
              </a:gs>
            </a:gsLst>
            <a:lin ang="10800000" scaled="1"/>
            <a:tileRect/>
          </a:gradFill>
          <a:ln>
            <a:noFill/>
          </a:ln>
          <a:extLst>
            <a:ext uri="{91240B29-F687-4F45-9708-019B960494DF}">
              <a14:hiddenLine xmlns:a14="http://schemas.microsoft.com/office/drawing/2010/main" w="9525">
                <a:solidFill>
                  <a:srgbClr val="000000"/>
                </a:solidFill>
                <a:miter lim="800000"/>
                <a:headEnd/>
                <a:tailEnd/>
              </a14:hiddenLine>
            </a:ext>
          </a:extLst>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b" anchorCtr="0" compatLnSpc="1">
            <a:prstTxWarp prst="textNoShape">
              <a:avLst/>
            </a:prstTxWarp>
            <a:spAutoFit/>
          </a:bodyPr>
          <a:lstStyle/>
          <a:p>
            <a:r>
              <a:rPr lang="en-US" sz="2400" b="1" dirty="0">
                <a:solidFill>
                  <a:srgbClr val="00FFFF"/>
                </a:solidFill>
                <a:latin typeface="Arial" panose="020B0604020202020204" pitchFamily="34" charset="0"/>
                <a:cs typeface="Arial" panose="020B0604020202020204" pitchFamily="34" charset="0"/>
              </a:rPr>
              <a:t>Ea</a:t>
            </a:r>
            <a:r>
              <a:rPr lang="en-US" sz="2400" b="1" dirty="0">
                <a:solidFill>
                  <a:srgbClr val="FF99FF"/>
                </a:solidFill>
                <a:latin typeface="Arial" panose="020B0604020202020204" pitchFamily="34" charset="0"/>
                <a:cs typeface="Arial" panose="020B0604020202020204" pitchFamily="34" charset="0"/>
              </a:rPr>
              <a:t>st</a:t>
            </a:r>
            <a:r>
              <a:rPr lang="en-US" sz="2400" b="1" dirty="0">
                <a:solidFill>
                  <a:srgbClr val="CC66FF"/>
                </a:solidFill>
                <a:latin typeface="Arial" panose="020B0604020202020204" pitchFamily="34" charset="0"/>
                <a:cs typeface="Arial" panose="020B0604020202020204" pitchFamily="34" charset="0"/>
              </a:rPr>
              <a:t>er</a:t>
            </a:r>
            <a:r>
              <a:rPr lang="en-US" sz="2400" b="1" dirty="0">
                <a:latin typeface="Arial" panose="020B0604020202020204" pitchFamily="34" charset="0"/>
                <a:cs typeface="Arial" panose="020B0604020202020204" pitchFamily="34" charset="0"/>
              </a:rPr>
              <a:t> </a:t>
            </a:r>
            <a:r>
              <a:rPr lang="en-US" sz="2400" b="1" dirty="0">
                <a:solidFill>
                  <a:srgbClr val="66FF66"/>
                </a:solidFill>
                <a:latin typeface="Arial" panose="020B0604020202020204" pitchFamily="34" charset="0"/>
                <a:cs typeface="Arial" panose="020B0604020202020204" pitchFamily="34" charset="0"/>
              </a:rPr>
              <a:t>E</a:t>
            </a:r>
            <a:r>
              <a:rPr lang="en-US" sz="2400" b="1" dirty="0">
                <a:solidFill>
                  <a:srgbClr val="6699FF"/>
                </a:solidFill>
                <a:latin typeface="Arial" panose="020B0604020202020204" pitchFamily="34" charset="0"/>
                <a:cs typeface="Arial" panose="020B0604020202020204" pitchFamily="34" charset="0"/>
              </a:rPr>
              <a:t>g</a:t>
            </a:r>
            <a:r>
              <a:rPr lang="en-US" sz="2400" b="1" dirty="0">
                <a:solidFill>
                  <a:srgbClr val="F8A56C"/>
                </a:solidFill>
                <a:latin typeface="Arial" panose="020B0604020202020204" pitchFamily="34" charset="0"/>
                <a:cs typeface="Arial" panose="020B0604020202020204" pitchFamily="34" charset="0"/>
              </a:rPr>
              <a:t>g: </a:t>
            </a:r>
            <a:r>
              <a:rPr lang="en-US" sz="2400" dirty="0">
                <a:latin typeface="Arial" panose="020B0604020202020204" pitchFamily="34" charset="0"/>
                <a:cs typeface="Arial" panose="020B0604020202020204" pitchFamily="34" charset="0"/>
              </a:rPr>
              <a:t>Be aware of how HOTMA will change use of the Income Discrepancy Report</a:t>
            </a:r>
            <a:endParaRPr lang="en-US" sz="24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9297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p:txBody>
          <a:bodyPr>
            <a:normAutofit/>
          </a:bodyPr>
          <a:lstStyle/>
          <a:p>
            <a:r>
              <a:rPr lang="en-US" b="1" dirty="0">
                <a:solidFill>
                  <a:srgbClr val="0070C0"/>
                </a:solidFill>
                <a:latin typeface="Arial" panose="020B0604020202020204" pitchFamily="34" charset="0"/>
                <a:cs typeface="Arial" panose="020B0604020202020204" pitchFamily="34" charset="0"/>
              </a:rPr>
              <a:t>Income Discrepancy Report – Level 2</a:t>
            </a:r>
            <a:endParaRPr lang="en-US" dirty="0">
              <a:solidFill>
                <a:srgbClr val="00B0F0"/>
              </a:solidFill>
            </a:endParaRPr>
          </a:p>
        </p:txBody>
      </p:sp>
      <p:pic>
        <p:nvPicPr>
          <p:cNvPr id="4"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853446"/>
            <a:ext cx="5537802" cy="3395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690202" y="2016453"/>
            <a:ext cx="3114511" cy="3447098"/>
          </a:xfrm>
          <a:prstGeom prst="rect">
            <a:avLst/>
          </a:prstGeom>
        </p:spPr>
        <p:txBody>
          <a:bodyPr wrap="square">
            <a:spAutoFit/>
          </a:bodyPr>
          <a:lstStyle/>
          <a:p>
            <a:pPr marL="1588">
              <a:defRPr/>
            </a:pPr>
            <a:r>
              <a:rPr lang="en-US" sz="2000" b="1" dirty="0">
                <a:latin typeface="Arial" panose="020B0604020202020204" pitchFamily="34" charset="0"/>
                <a:cs typeface="Arial" panose="020B0604020202020204" pitchFamily="34" charset="0"/>
              </a:rPr>
              <a:t>Important information:</a:t>
            </a:r>
          </a:p>
          <a:p>
            <a:pPr marL="346075" indent="-344488">
              <a:buFont typeface="Arial" panose="020B0604020202020204" pitchFamily="34" charset="0"/>
              <a:buChar char="•"/>
              <a:defRPr/>
            </a:pPr>
            <a:r>
              <a:rPr lang="en-US" dirty="0">
                <a:latin typeface="Arial" panose="020B0604020202020204" pitchFamily="34" charset="0"/>
                <a:cs typeface="Arial" panose="020B0604020202020204" pitchFamily="34" charset="0"/>
              </a:rPr>
              <a:t>50059 being analyzed</a:t>
            </a:r>
          </a:p>
          <a:p>
            <a:pPr marL="346075" indent="-344488">
              <a:buFont typeface="Arial" panose="020B0604020202020204" pitchFamily="34" charset="0"/>
              <a:buChar char="•"/>
              <a:defRPr/>
            </a:pPr>
            <a:r>
              <a:rPr lang="en-US" dirty="0">
                <a:latin typeface="Arial" panose="020B0604020202020204" pitchFamily="34" charset="0"/>
                <a:cs typeface="Arial" panose="020B0604020202020204" pitchFamily="34" charset="0"/>
              </a:rPr>
              <a:t>Income from 50059</a:t>
            </a:r>
          </a:p>
          <a:p>
            <a:pPr marL="346075" indent="-344488">
              <a:buFont typeface="Arial" panose="020B0604020202020204" pitchFamily="34" charset="0"/>
              <a:buChar char="•"/>
              <a:defRPr/>
            </a:pPr>
            <a:r>
              <a:rPr lang="en-US" dirty="0">
                <a:latin typeface="Arial" panose="020B0604020202020204" pitchFamily="34" charset="0"/>
                <a:cs typeface="Arial" panose="020B0604020202020204" pitchFamily="34" charset="0"/>
              </a:rPr>
              <a:t>Period of Income (POI)</a:t>
            </a:r>
          </a:p>
          <a:p>
            <a:pPr marL="346075" indent="-344488">
              <a:buFont typeface="Arial" panose="020B0604020202020204" pitchFamily="34" charset="0"/>
              <a:buChar char="•"/>
              <a:defRPr/>
            </a:pPr>
            <a:r>
              <a:rPr lang="en-US" dirty="0">
                <a:latin typeface="Arial" panose="020B0604020202020204" pitchFamily="34" charset="0"/>
                <a:cs typeface="Arial" panose="020B0604020202020204" pitchFamily="34" charset="0"/>
              </a:rPr>
              <a:t>Reported actual annual income</a:t>
            </a:r>
          </a:p>
          <a:p>
            <a:pPr marL="346075" indent="-344488">
              <a:buFont typeface="Arial" panose="020B0604020202020204" pitchFamily="34" charset="0"/>
              <a:buChar char="•"/>
              <a:defRPr/>
            </a:pPr>
            <a:r>
              <a:rPr lang="en-US" dirty="0">
                <a:latin typeface="Arial" panose="020B0604020202020204" pitchFamily="34" charset="0"/>
                <a:cs typeface="Arial" panose="020B0604020202020204" pitchFamily="34" charset="0"/>
              </a:rPr>
              <a:t>Reported annualized income from last quarter</a:t>
            </a:r>
          </a:p>
          <a:p>
            <a:pPr marL="346075" indent="-344488">
              <a:buFont typeface="Arial" panose="020B0604020202020204" pitchFamily="34" charset="0"/>
              <a:buChar char="•"/>
              <a:defRPr/>
            </a:pPr>
            <a:r>
              <a:rPr lang="en-US" dirty="0">
                <a:latin typeface="Arial" panose="020B0604020202020204" pitchFamily="34" charset="0"/>
                <a:cs typeface="Arial" panose="020B0604020202020204" pitchFamily="34" charset="0"/>
              </a:rPr>
              <a:t>Annual and monthly discrepancy  </a:t>
            </a:r>
          </a:p>
          <a:p>
            <a:pPr marL="346075" indent="-344488">
              <a:buFont typeface="Arial" panose="020B0604020202020204" pitchFamily="34" charset="0"/>
              <a:buChar char="•"/>
              <a:defRPr/>
            </a:pPr>
            <a:endParaRPr lang="en-US" dirty="0">
              <a:latin typeface="Arial" panose="020B0604020202020204" pitchFamily="34" charset="0"/>
              <a:cs typeface="Arial" panose="020B0604020202020204" pitchFamily="34" charset="0"/>
            </a:endParaRPr>
          </a:p>
          <a:p>
            <a:pPr marL="346075" indent="-344488">
              <a:buFont typeface="Arial" panose="020B0604020202020204" pitchFamily="34" charset="0"/>
              <a:buChar char="•"/>
              <a:defRPr/>
            </a:pPr>
            <a:endParaRPr lang="en-US" dirty="0">
              <a:latin typeface="Arial" panose="020B0604020202020204" pitchFamily="34" charset="0"/>
              <a:cs typeface="Arial" panose="020B0604020202020204" pitchFamily="34" charset="0"/>
            </a:endParaRPr>
          </a:p>
        </p:txBody>
      </p:sp>
      <p:cxnSp>
        <p:nvCxnSpPr>
          <p:cNvPr id="6" name="Straight Arrow Connector 5"/>
          <p:cNvCxnSpPr>
            <a:endCxn id="19" idx="5"/>
          </p:cNvCxnSpPr>
          <p:nvPr/>
        </p:nvCxnSpPr>
        <p:spPr>
          <a:xfrm flipH="1">
            <a:off x="3949729" y="2512410"/>
            <a:ext cx="1843233" cy="65995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a:endCxn id="20" idx="6"/>
          </p:cNvCxnSpPr>
          <p:nvPr/>
        </p:nvCxnSpPr>
        <p:spPr>
          <a:xfrm flipH="1">
            <a:off x="4027963" y="2756946"/>
            <a:ext cx="1791887" cy="62808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a:off x="4499224" y="3065626"/>
            <a:ext cx="1282790" cy="48234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a:off x="3935542" y="3336854"/>
            <a:ext cx="1861495" cy="49776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H="1">
            <a:off x="4807687" y="3864417"/>
            <a:ext cx="983905" cy="1617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H="1" flipV="1">
            <a:off x="4885719" y="4284164"/>
            <a:ext cx="871330" cy="13279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9" name="Oval 18"/>
          <p:cNvSpPr/>
          <p:nvPr/>
        </p:nvSpPr>
        <p:spPr>
          <a:xfrm flipV="1">
            <a:off x="3383488" y="3143186"/>
            <a:ext cx="663393" cy="199235"/>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Oval 19"/>
          <p:cNvSpPr/>
          <p:nvPr/>
        </p:nvSpPr>
        <p:spPr>
          <a:xfrm flipV="1">
            <a:off x="3364570" y="3285413"/>
            <a:ext cx="663393" cy="199235"/>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Oval 20"/>
          <p:cNvSpPr/>
          <p:nvPr/>
        </p:nvSpPr>
        <p:spPr>
          <a:xfrm flipV="1">
            <a:off x="3392213" y="3772885"/>
            <a:ext cx="663393" cy="199235"/>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Oval 21"/>
          <p:cNvSpPr/>
          <p:nvPr/>
        </p:nvSpPr>
        <p:spPr>
          <a:xfrm flipV="1">
            <a:off x="4167528" y="3815388"/>
            <a:ext cx="663393" cy="199235"/>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Oval 22"/>
          <p:cNvSpPr/>
          <p:nvPr/>
        </p:nvSpPr>
        <p:spPr>
          <a:xfrm flipV="1">
            <a:off x="3315017" y="3969834"/>
            <a:ext cx="1543869" cy="452843"/>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TextBox 23"/>
          <p:cNvSpPr txBox="1"/>
          <p:nvPr/>
        </p:nvSpPr>
        <p:spPr bwMode="auto">
          <a:xfrm>
            <a:off x="447676" y="1079828"/>
            <a:ext cx="7756524" cy="523220"/>
          </a:xfrm>
          <a:prstGeom prst="rect">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pPr marL="0" indent="0">
              <a:buNone/>
            </a:pPr>
            <a:r>
              <a:rPr lang="en-US" altLang="en-US" sz="2800" b="1" dirty="0">
                <a:latin typeface="Arial" panose="020B0604020202020204" pitchFamily="34" charset="0"/>
                <a:cs typeface="Arial" panose="020B0604020202020204" pitchFamily="34" charset="0"/>
              </a:rPr>
              <a:t>You have run the report, what now?</a:t>
            </a:r>
          </a:p>
        </p:txBody>
      </p:sp>
      <p:sp>
        <p:nvSpPr>
          <p:cNvPr id="28" name="Oval 27"/>
          <p:cNvSpPr/>
          <p:nvPr/>
        </p:nvSpPr>
        <p:spPr>
          <a:xfrm flipV="1">
            <a:off x="3122756" y="3462126"/>
            <a:ext cx="1543869" cy="246504"/>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80228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500"/>
                                        <p:tgtEl>
                                          <p:spTgt spid="8"/>
                                        </p:tgtEl>
                                      </p:cBhvr>
                                    </p:animEffect>
                                  </p:childTnLst>
                                </p:cTn>
                              </p:par>
                            </p:childTnLst>
                          </p:cTn>
                        </p:par>
                        <p:par>
                          <p:cTn id="17" fill="hold">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down)">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500"/>
                                        <p:tgtEl>
                                          <p:spTgt spid="10"/>
                                        </p:tgtEl>
                                      </p:cBhvr>
                                    </p:animEffect>
                                  </p:childTnLst>
                                </p:cTn>
                              </p:par>
                            </p:childTnLst>
                          </p:cTn>
                        </p:par>
                        <p:par>
                          <p:cTn id="26" fill="hold">
                            <p:stCondLst>
                              <p:cond delay="500"/>
                            </p:stCondLst>
                            <p:childTnLst>
                              <p:par>
                                <p:cTn id="27" presetID="22" presetClass="entr" presetSubtype="4"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down)">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up)">
                                      <p:cBhvr>
                                        <p:cTn id="34" dur="500"/>
                                        <p:tgtEl>
                                          <p:spTgt spid="12"/>
                                        </p:tgtEl>
                                      </p:cBhvr>
                                    </p:animEffect>
                                  </p:childTnLst>
                                </p:cTn>
                              </p:par>
                            </p:childTnLst>
                          </p:cTn>
                        </p:par>
                        <p:par>
                          <p:cTn id="35" fill="hold">
                            <p:stCondLst>
                              <p:cond delay="500"/>
                            </p:stCondLst>
                            <p:childTnLst>
                              <p:par>
                                <p:cTn id="36" presetID="22" presetClass="entr" presetSubtype="4"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500"/>
                                        <p:tgtEl>
                                          <p:spTgt spid="2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right)">
                                      <p:cBhvr>
                                        <p:cTn id="43" dur="500"/>
                                        <p:tgtEl>
                                          <p:spTgt spid="14"/>
                                        </p:tgtEl>
                                      </p:cBhvr>
                                    </p:animEffect>
                                  </p:childTnLst>
                                </p:cTn>
                              </p:par>
                            </p:childTnLst>
                          </p:cTn>
                        </p:par>
                        <p:par>
                          <p:cTn id="44" fill="hold">
                            <p:stCondLst>
                              <p:cond delay="500"/>
                            </p:stCondLst>
                            <p:childTnLst>
                              <p:par>
                                <p:cTn id="45" presetID="22" presetClass="entr" presetSubtype="4"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down)">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down)">
                                      <p:cBhvr>
                                        <p:cTn id="52" dur="500"/>
                                        <p:tgtEl>
                                          <p:spTgt spid="17"/>
                                        </p:tgtEl>
                                      </p:cBhvr>
                                    </p:animEffect>
                                  </p:childTnLst>
                                </p:cTn>
                              </p:par>
                            </p:childTnLst>
                          </p:cTn>
                        </p:par>
                        <p:par>
                          <p:cTn id="53" fill="hold">
                            <p:stCondLst>
                              <p:cond delay="500"/>
                            </p:stCondLst>
                            <p:childTnLst>
                              <p:par>
                                <p:cTn id="54" presetID="22" presetClass="entr" presetSubtype="4"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down)">
                                      <p:cBhvr>
                                        <p:cTn id="5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8"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bwMode="auto">
          <a:xfrm>
            <a:off x="228600" y="1341438"/>
            <a:ext cx="8154171" cy="4339650"/>
          </a:xfrm>
          <a:prstGeom prst="rect">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pPr>
              <a:defRPr/>
            </a:pPr>
            <a:r>
              <a:rPr lang="en-US" sz="2800" b="1" dirty="0">
                <a:latin typeface="Arial" charset="0"/>
                <a:cs typeface="Arial" charset="0"/>
              </a:rPr>
              <a:t>What is the Period of Income (POI)?</a:t>
            </a:r>
          </a:p>
          <a:p>
            <a:pPr marL="457200" indent="-457200">
              <a:buFont typeface="Arial" panose="020B0604020202020204" pitchFamily="34" charset="0"/>
              <a:buChar char="•"/>
              <a:defRPr/>
            </a:pPr>
            <a:r>
              <a:rPr lang="en-US" sz="2400" dirty="0">
                <a:latin typeface="Arial" charset="0"/>
                <a:cs typeface="Arial" charset="0"/>
              </a:rPr>
              <a:t>The period of income (POI) will be a 12 month period beginning 15 months prior to the effective date of the last 50059 in TRACS  </a:t>
            </a:r>
          </a:p>
          <a:p>
            <a:pPr marL="857250" lvl="1" indent="-457200">
              <a:buFont typeface="Arial" panose="020B0604020202020204" pitchFamily="34" charset="0"/>
              <a:buChar char="•"/>
              <a:defRPr/>
            </a:pPr>
            <a:r>
              <a:rPr lang="en-US" sz="2200" dirty="0">
                <a:latin typeface="Arial" charset="0"/>
                <a:cs typeface="Arial" charset="0"/>
              </a:rPr>
              <a:t>The Income Discrepancy Report is analyzing the income that was listed on the last 50059 which may be almost a year old when this report is run  </a:t>
            </a:r>
          </a:p>
          <a:p>
            <a:pPr marL="857250" lvl="1" indent="-457200">
              <a:buFont typeface="Arial" panose="020B0604020202020204" pitchFamily="34" charset="0"/>
              <a:buChar char="•"/>
              <a:defRPr/>
            </a:pPr>
            <a:r>
              <a:rPr lang="en-US" sz="2200" dirty="0">
                <a:latin typeface="Arial" charset="0"/>
                <a:cs typeface="Arial" charset="0"/>
              </a:rPr>
              <a:t>This report is not analyzing the income for the recertification you are currently processing and running the Income Reports for</a:t>
            </a:r>
          </a:p>
          <a:p>
            <a:pPr marL="857250" lvl="1" indent="-457200">
              <a:buFont typeface="Arial" panose="020B0604020202020204" pitchFamily="34" charset="0"/>
              <a:buChar char="•"/>
              <a:defRPr/>
            </a:pPr>
            <a:endParaRPr lang="en-US" sz="2200" dirty="0">
              <a:latin typeface="Arial" charset="0"/>
              <a:cs typeface="Arial" charset="0"/>
            </a:endParaRPr>
          </a:p>
          <a:p>
            <a:pPr marL="400050" lvl="1">
              <a:defRPr/>
            </a:pPr>
            <a:endParaRPr lang="en-US" sz="2200" dirty="0">
              <a:latin typeface="Arial" charset="0"/>
              <a:cs typeface="Arial" charset="0"/>
            </a:endParaRPr>
          </a:p>
        </p:txBody>
      </p:sp>
      <p:sp>
        <p:nvSpPr>
          <p:cNvPr id="34" name="Title 33"/>
          <p:cNvSpPr>
            <a:spLocks noGrp="1"/>
          </p:cNvSpPr>
          <p:nvPr>
            <p:ph type="title"/>
          </p:nvPr>
        </p:nvSpPr>
        <p:spPr/>
        <p:txBody>
          <a:bodyPr>
            <a:normAutofit/>
          </a:bodyPr>
          <a:lstStyle/>
          <a:p>
            <a:r>
              <a:rPr lang="en-US" b="1" dirty="0">
                <a:solidFill>
                  <a:srgbClr val="0070C0"/>
                </a:solidFill>
                <a:latin typeface="Arial" panose="020B0604020202020204" pitchFamily="34" charset="0"/>
                <a:cs typeface="Arial" panose="020B0604020202020204" pitchFamily="34" charset="0"/>
              </a:rPr>
              <a:t>Income Discrepancy Report – level 2</a:t>
            </a:r>
            <a:endParaRPr lang="en-US" dirty="0">
              <a:solidFill>
                <a:srgbClr val="00B0F0"/>
              </a:solidFill>
            </a:endParaRPr>
          </a:p>
        </p:txBody>
      </p:sp>
    </p:spTree>
    <p:extLst>
      <p:ext uri="{BB962C8B-B14F-4D97-AF65-F5344CB8AC3E}">
        <p14:creationId xmlns:p14="http://schemas.microsoft.com/office/powerpoint/2010/main" val="97656977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bwMode="auto">
          <a:xfrm>
            <a:off x="304800" y="1126869"/>
            <a:ext cx="8051880" cy="4431983"/>
          </a:xfrm>
          <a:prstGeom prst="rect">
            <a:avLst/>
          </a:prstGeom>
          <a:ln>
            <a:noFill/>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pPr marL="400050" lvl="1">
              <a:defRPr/>
            </a:pPr>
            <a:endParaRPr lang="en-US" sz="2200" dirty="0">
              <a:latin typeface="Arial" charset="0"/>
              <a:cs typeface="Arial" charset="0"/>
            </a:endParaRPr>
          </a:p>
          <a:p>
            <a:pPr marL="0" lvl="1">
              <a:defRPr/>
            </a:pPr>
            <a:r>
              <a:rPr lang="en-US" sz="2600" b="1" dirty="0">
                <a:latin typeface="Arial" charset="0"/>
                <a:cs typeface="Arial" charset="0"/>
              </a:rPr>
              <a:t>Why is this odd timeframe the the period of income (POI) used by EIV? </a:t>
            </a:r>
          </a:p>
          <a:p>
            <a:pPr marL="0" lvl="1">
              <a:defRPr/>
            </a:pPr>
            <a:endParaRPr lang="en-US" sz="2600" b="1" dirty="0">
              <a:solidFill>
                <a:srgbClr val="0070C0"/>
              </a:solidFill>
              <a:latin typeface="Arial" charset="0"/>
              <a:cs typeface="Arial" charset="0"/>
            </a:endParaRPr>
          </a:p>
          <a:p>
            <a:pPr marL="342900" lvl="1" indent="-342900">
              <a:buFont typeface="Arial" panose="020B0604020202020204" pitchFamily="34" charset="0"/>
              <a:buChar char="•"/>
              <a:defRPr/>
            </a:pPr>
            <a:r>
              <a:rPr lang="en-US" sz="2600" dirty="0">
                <a:solidFill>
                  <a:srgbClr val="0070C0"/>
                </a:solidFill>
                <a:latin typeface="Arial" charset="0"/>
                <a:cs typeface="Arial" charset="0"/>
              </a:rPr>
              <a:t>The recertification period starts 120 days prior to the anniversary date, verifications at all certifications (MI, IC , IR, and AR) cannot be more than 120 days old; so the verifications obtained for the last recertification were obtained 1 to 4 months prior to the actual effective date lining it up about with the end of the POI timeframe EIV uses. </a:t>
            </a:r>
          </a:p>
        </p:txBody>
      </p:sp>
      <p:sp>
        <p:nvSpPr>
          <p:cNvPr id="34" name="Title 33"/>
          <p:cNvSpPr>
            <a:spLocks noGrp="1"/>
          </p:cNvSpPr>
          <p:nvPr>
            <p:ph type="title"/>
          </p:nvPr>
        </p:nvSpPr>
        <p:spPr>
          <a:xfrm>
            <a:off x="500342" y="362523"/>
            <a:ext cx="8143316" cy="936625"/>
          </a:xfrm>
        </p:spPr>
        <p:txBody>
          <a:bodyPr>
            <a:normAutofit/>
          </a:bodyPr>
          <a:lstStyle/>
          <a:p>
            <a:r>
              <a:rPr lang="en-US" b="1" dirty="0">
                <a:solidFill>
                  <a:srgbClr val="0070C0"/>
                </a:solidFill>
                <a:latin typeface="Arial" panose="020B0604020202020204" pitchFamily="34" charset="0"/>
                <a:cs typeface="Arial" panose="020B0604020202020204" pitchFamily="34" charset="0"/>
              </a:rPr>
              <a:t>Reading and Interpreting – Level 2</a:t>
            </a:r>
            <a:br>
              <a:rPr lang="en-US" b="1" dirty="0">
                <a:solidFill>
                  <a:srgbClr val="0070C0"/>
                </a:solidFill>
                <a:latin typeface="Arial" panose="020B0604020202020204" pitchFamily="34" charset="0"/>
                <a:cs typeface="Arial" panose="020B0604020202020204" pitchFamily="34" charset="0"/>
              </a:rPr>
            </a:br>
            <a:r>
              <a:rPr lang="en-US" b="1" dirty="0">
                <a:solidFill>
                  <a:srgbClr val="00B0F0"/>
                </a:solidFill>
                <a:latin typeface="Verdana"/>
                <a:cs typeface="Verdana"/>
              </a:rPr>
              <a:t>POWER BOOST</a:t>
            </a:r>
            <a:endParaRPr lang="en-US" dirty="0">
              <a:solidFill>
                <a:srgbClr val="00B0F0"/>
              </a:solidFill>
            </a:endParaRPr>
          </a:p>
        </p:txBody>
      </p:sp>
    </p:spTree>
    <p:extLst>
      <p:ext uri="{BB962C8B-B14F-4D97-AF65-F5344CB8AC3E}">
        <p14:creationId xmlns:p14="http://schemas.microsoft.com/office/powerpoint/2010/main" val="2579123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1000" fill="hold"/>
                                        <p:tgtEl>
                                          <p:spTgt spid="34"/>
                                        </p:tgtEl>
                                        <p:attrNameLst>
                                          <p:attrName>ppt_w</p:attrName>
                                        </p:attrNameLst>
                                      </p:cBhvr>
                                      <p:tavLst>
                                        <p:tav tm="0">
                                          <p:val>
                                            <p:fltVal val="0"/>
                                          </p:val>
                                        </p:tav>
                                        <p:tav tm="100000">
                                          <p:val>
                                            <p:strVal val="#ppt_w"/>
                                          </p:val>
                                        </p:tav>
                                      </p:tavLst>
                                    </p:anim>
                                    <p:anim calcmode="lin" valueType="num">
                                      <p:cBhvr>
                                        <p:cTn id="8" dur="1000" fill="hold"/>
                                        <p:tgtEl>
                                          <p:spTgt spid="34"/>
                                        </p:tgtEl>
                                        <p:attrNameLst>
                                          <p:attrName>ppt_h</p:attrName>
                                        </p:attrNameLst>
                                      </p:cBhvr>
                                      <p:tavLst>
                                        <p:tav tm="0">
                                          <p:val>
                                            <p:fltVal val="0"/>
                                          </p:val>
                                        </p:tav>
                                        <p:tav tm="100000">
                                          <p:val>
                                            <p:strVal val="#ppt_h"/>
                                          </p:val>
                                        </p:tav>
                                      </p:tavLst>
                                    </p:anim>
                                    <p:anim calcmode="lin" valueType="num">
                                      <p:cBhvr>
                                        <p:cTn id="9" dur="1000" fill="hold"/>
                                        <p:tgtEl>
                                          <p:spTgt spid="34"/>
                                        </p:tgtEl>
                                        <p:attrNameLst>
                                          <p:attrName>style.rotation</p:attrName>
                                        </p:attrNameLst>
                                      </p:cBhvr>
                                      <p:tavLst>
                                        <p:tav tm="0">
                                          <p:val>
                                            <p:fltVal val="90"/>
                                          </p:val>
                                        </p:tav>
                                        <p:tav tm="100000">
                                          <p:val>
                                            <p:fltVal val="0"/>
                                          </p:val>
                                        </p:tav>
                                      </p:tavLst>
                                    </p:anim>
                                    <p:animEffect transition="in" filter="fade">
                                      <p:cBhvr>
                                        <p:cTn id="10" dur="10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7">
                                            <p:txEl>
                                              <p:pRg st="3" end="3"/>
                                            </p:txEl>
                                          </p:spTgt>
                                        </p:tgtEl>
                                        <p:attrNameLst>
                                          <p:attrName>style.visibility</p:attrName>
                                        </p:attrNameLst>
                                      </p:cBhvr>
                                      <p:to>
                                        <p:strVal val="visible"/>
                                      </p:to>
                                    </p:set>
                                    <p:anim calcmode="lin" valueType="num">
                                      <p:cBhvr additive="base">
                                        <p:cTn id="19" dur="500" fill="hold"/>
                                        <p:tgtEl>
                                          <p:spTgt spid="3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p:txBody>
          <a:bodyPr>
            <a:normAutofit/>
          </a:bodyPr>
          <a:lstStyle/>
          <a:p>
            <a:r>
              <a:rPr lang="en-US" b="1" dirty="0">
                <a:solidFill>
                  <a:srgbClr val="0070C0"/>
                </a:solidFill>
                <a:latin typeface="Arial" panose="020B0604020202020204" pitchFamily="34" charset="0"/>
                <a:cs typeface="Arial" panose="020B0604020202020204" pitchFamily="34" charset="0"/>
              </a:rPr>
              <a:t>Level 1 – Printing EIV Reports </a:t>
            </a:r>
            <a:endParaRPr lang="en-US" dirty="0">
              <a:solidFill>
                <a:srgbClr val="00B0F0"/>
              </a:solidFill>
            </a:endParaRPr>
          </a:p>
        </p:txBody>
      </p:sp>
      <p:sp>
        <p:nvSpPr>
          <p:cNvPr id="37" name="TextBox 36"/>
          <p:cNvSpPr txBox="1"/>
          <p:nvPr/>
        </p:nvSpPr>
        <p:spPr bwMode="auto">
          <a:xfrm>
            <a:off x="209550" y="860425"/>
            <a:ext cx="8352867" cy="4493538"/>
          </a:xfrm>
          <a:prstGeom prst="rect">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pPr marL="60325" lvl="1">
              <a:defRPr/>
            </a:pPr>
            <a:r>
              <a:rPr lang="en-US" sz="2800" dirty="0">
                <a:latin typeface="Arial" charset="0"/>
                <a:cs typeface="Arial" charset="0"/>
              </a:rPr>
              <a:t>When do you print:  </a:t>
            </a:r>
          </a:p>
          <a:p>
            <a:pPr marL="231775" lvl="1" indent="-228600" eaLnBrk="1" hangingPunct="1">
              <a:buFont typeface="Arial" pitchFamily="34" charset="0"/>
              <a:buChar char="•"/>
              <a:defRPr/>
            </a:pPr>
            <a:r>
              <a:rPr lang="en-US" sz="2600" kern="0" dirty="0">
                <a:latin typeface="Arial" charset="0"/>
                <a:cs typeface="Arial" charset="0"/>
              </a:rPr>
              <a:t>Existing Tenant Search</a:t>
            </a:r>
          </a:p>
          <a:p>
            <a:pPr marL="688975" lvl="2" indent="-228600" eaLnBrk="1" hangingPunct="1">
              <a:buFont typeface="Arial" pitchFamily="34" charset="0"/>
              <a:buChar char="•"/>
              <a:defRPr/>
            </a:pPr>
            <a:r>
              <a:rPr lang="en-US" sz="2000" kern="0" dirty="0">
                <a:solidFill>
                  <a:srgbClr val="0070C0"/>
                </a:solidFill>
                <a:latin typeface="Arial" charset="0"/>
                <a:cs typeface="Arial" charset="0"/>
              </a:rPr>
              <a:t>For every member </a:t>
            </a:r>
            <a:r>
              <a:rPr lang="en-US" sz="2000" u="sng" kern="0" dirty="0">
                <a:solidFill>
                  <a:srgbClr val="0070C0"/>
                </a:solidFill>
                <a:latin typeface="Arial" charset="0"/>
                <a:cs typeface="Arial" charset="0"/>
              </a:rPr>
              <a:t>prior to MI</a:t>
            </a:r>
          </a:p>
          <a:p>
            <a:pPr marL="688975" lvl="2" indent="-228600" eaLnBrk="1" hangingPunct="1">
              <a:buFont typeface="Arial" pitchFamily="34" charset="0"/>
              <a:buChar char="•"/>
              <a:defRPr/>
            </a:pPr>
            <a:r>
              <a:rPr lang="en-US" sz="2000" kern="0" dirty="0">
                <a:solidFill>
                  <a:srgbClr val="0070C0"/>
                </a:solidFill>
                <a:latin typeface="Arial" charset="0"/>
                <a:cs typeface="Arial" charset="0"/>
              </a:rPr>
              <a:t>Before each new member added after MI</a:t>
            </a:r>
          </a:p>
          <a:p>
            <a:pPr marL="231775" lvl="1" indent="-228600" eaLnBrk="1" hangingPunct="1">
              <a:buFont typeface="Arial" pitchFamily="34" charset="0"/>
              <a:buChar char="•"/>
              <a:defRPr/>
            </a:pPr>
            <a:r>
              <a:rPr lang="en-US" sz="2600" kern="0" dirty="0">
                <a:latin typeface="Arial" charset="0"/>
                <a:cs typeface="Arial" charset="0"/>
              </a:rPr>
              <a:t>Summary</a:t>
            </a:r>
          </a:p>
          <a:p>
            <a:pPr marL="688975" lvl="2" indent="-228600" eaLnBrk="1" hangingPunct="1">
              <a:buFont typeface="Arial" pitchFamily="34" charset="0"/>
              <a:buChar char="•"/>
              <a:defRPr/>
            </a:pPr>
            <a:r>
              <a:rPr lang="en-US" sz="2000" kern="0" dirty="0">
                <a:solidFill>
                  <a:srgbClr val="0070C0"/>
                </a:solidFill>
                <a:latin typeface="Arial" charset="0"/>
                <a:cs typeface="Arial" charset="0"/>
              </a:rPr>
              <a:t>Recertification (within 90 days after MI/IC if so stated in your procedures)</a:t>
            </a:r>
          </a:p>
          <a:p>
            <a:pPr marL="688975" lvl="2" indent="-228600" eaLnBrk="1" hangingPunct="1">
              <a:buFont typeface="Arial" pitchFamily="34" charset="0"/>
              <a:buChar char="•"/>
              <a:defRPr/>
            </a:pPr>
            <a:r>
              <a:rPr lang="en-US" sz="2000" kern="0" dirty="0">
                <a:solidFill>
                  <a:srgbClr val="0070C0"/>
                </a:solidFill>
                <a:latin typeface="Arial" charset="0"/>
                <a:cs typeface="Arial" charset="0"/>
              </a:rPr>
              <a:t>Only needs to be printed once if everyone is listed as verified, but must continue to be printed at each recertification if not all statuses are listed as verified and continue to do so until they are</a:t>
            </a:r>
          </a:p>
          <a:p>
            <a:pPr marL="688975" lvl="2" indent="-228600" eaLnBrk="1" hangingPunct="1">
              <a:buFont typeface="Arial" pitchFamily="34" charset="0"/>
              <a:buChar char="•"/>
              <a:defRPr/>
            </a:pPr>
            <a:r>
              <a:rPr lang="en-US" sz="2000" kern="0" dirty="0">
                <a:solidFill>
                  <a:srgbClr val="0070C0"/>
                </a:solidFill>
                <a:latin typeface="Arial" charset="0"/>
                <a:cs typeface="Arial" charset="0"/>
              </a:rPr>
              <a:t>Whenever there is a change in household composition</a:t>
            </a:r>
          </a:p>
          <a:p>
            <a:pPr marL="231775" lvl="1" indent="-228600" eaLnBrk="1" hangingPunct="1">
              <a:buFont typeface="Arial" pitchFamily="34" charset="0"/>
              <a:buChar char="•"/>
              <a:defRPr/>
            </a:pPr>
            <a:r>
              <a:rPr lang="en-US" sz="2600" kern="0" dirty="0">
                <a:latin typeface="Arial" charset="0"/>
                <a:cs typeface="Arial" charset="0"/>
              </a:rPr>
              <a:t>Income and Discrepancy</a:t>
            </a:r>
          </a:p>
          <a:p>
            <a:pPr marL="688975" lvl="2" indent="-228600" eaLnBrk="1" hangingPunct="1">
              <a:buFont typeface="Arial" pitchFamily="34" charset="0"/>
              <a:buChar char="•"/>
              <a:defRPr/>
            </a:pPr>
            <a:r>
              <a:rPr lang="en-US" sz="2000" kern="0" dirty="0">
                <a:solidFill>
                  <a:srgbClr val="0070C0"/>
                </a:solidFill>
                <a:latin typeface="Arial" charset="0"/>
                <a:cs typeface="Arial" charset="0"/>
              </a:rPr>
              <a:t>Within 90 days after MI/IC submission to TRACS, IR and AR</a:t>
            </a:r>
            <a:r>
              <a:rPr lang="en-US" sz="2000" kern="0" dirty="0">
                <a:solidFill>
                  <a:srgbClr val="0070C0"/>
                </a:solidFill>
                <a:highlight>
                  <a:srgbClr val="00FF00"/>
                </a:highlight>
                <a:latin typeface="Arial" charset="0"/>
                <a:cs typeface="Arial" charset="0"/>
              </a:rPr>
              <a:t> </a:t>
            </a:r>
          </a:p>
        </p:txBody>
      </p:sp>
      <p:sp>
        <p:nvSpPr>
          <p:cNvPr id="2" name="TextBox 1">
            <a:extLst>
              <a:ext uri="{FF2B5EF4-FFF2-40B4-BE49-F238E27FC236}">
                <a16:creationId xmlns:a16="http://schemas.microsoft.com/office/drawing/2014/main" id="{FE8BA6CC-B7FA-4EB4-B9F3-4C12E5B0FDC6}"/>
              </a:ext>
            </a:extLst>
          </p:cNvPr>
          <p:cNvSpPr txBox="1"/>
          <p:nvPr/>
        </p:nvSpPr>
        <p:spPr bwMode="auto">
          <a:xfrm>
            <a:off x="228600" y="5566827"/>
            <a:ext cx="6934200" cy="1138773"/>
          </a:xfrm>
          <a:prstGeom prst="rect">
            <a:avLst/>
          </a:prstGeom>
          <a:gradFill flip="none" rotWithShape="1">
            <a:gsLst>
              <a:gs pos="0">
                <a:schemeClr val="accent5"/>
              </a:gs>
              <a:gs pos="48000">
                <a:schemeClr val="accent1">
                  <a:lumMod val="97000"/>
                  <a:lumOff val="3000"/>
                </a:schemeClr>
              </a:gs>
              <a:gs pos="100000">
                <a:schemeClr val="accent1">
                  <a:lumMod val="60000"/>
                  <a:lumOff val="40000"/>
                </a:schemeClr>
              </a:gs>
            </a:gsLst>
            <a:lin ang="10800000" scaled="1"/>
            <a:tileRect/>
          </a:gradFill>
          <a:ln>
            <a:noFill/>
          </a:ln>
          <a:extLst>
            <a:ext uri="{91240B29-F687-4F45-9708-019B960494DF}">
              <a14:hiddenLine xmlns:a14="http://schemas.microsoft.com/office/drawing/2010/main" w="9525">
                <a:solidFill>
                  <a:srgbClr val="000000"/>
                </a:solidFill>
                <a:miter lim="800000"/>
                <a:headEnd/>
                <a:tailEnd/>
              </a14:hiddenLine>
            </a:ext>
          </a:extLst>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b" anchorCtr="0" compatLnSpc="1">
            <a:prstTxWarp prst="textNoShape">
              <a:avLst/>
            </a:prstTxWarp>
            <a:spAutoFit/>
          </a:bodyPr>
          <a:lstStyle/>
          <a:p>
            <a:r>
              <a:rPr lang="en-US" sz="2000" b="1" dirty="0">
                <a:solidFill>
                  <a:srgbClr val="00FFFF"/>
                </a:solidFill>
                <a:latin typeface="Arial" panose="020B0604020202020204" pitchFamily="34" charset="0"/>
                <a:cs typeface="Arial" panose="020B0604020202020204" pitchFamily="34" charset="0"/>
              </a:rPr>
              <a:t>Ea</a:t>
            </a:r>
            <a:r>
              <a:rPr lang="en-US" sz="2000" b="1" dirty="0">
                <a:solidFill>
                  <a:srgbClr val="FF99FF"/>
                </a:solidFill>
                <a:latin typeface="Arial" panose="020B0604020202020204" pitchFamily="34" charset="0"/>
                <a:cs typeface="Arial" panose="020B0604020202020204" pitchFamily="34" charset="0"/>
              </a:rPr>
              <a:t>st</a:t>
            </a:r>
            <a:r>
              <a:rPr lang="en-US" sz="2000" b="1" dirty="0">
                <a:solidFill>
                  <a:srgbClr val="CC66FF"/>
                </a:solidFill>
                <a:latin typeface="Arial" panose="020B0604020202020204" pitchFamily="34" charset="0"/>
                <a:cs typeface="Arial" panose="020B0604020202020204" pitchFamily="34" charset="0"/>
              </a:rPr>
              <a:t>er</a:t>
            </a:r>
            <a:r>
              <a:rPr lang="en-US" sz="2000" b="1" dirty="0">
                <a:latin typeface="Arial" panose="020B0604020202020204" pitchFamily="34" charset="0"/>
                <a:cs typeface="Arial" panose="020B0604020202020204" pitchFamily="34" charset="0"/>
              </a:rPr>
              <a:t> </a:t>
            </a:r>
            <a:r>
              <a:rPr lang="en-US" sz="2000" b="1" dirty="0">
                <a:solidFill>
                  <a:srgbClr val="66FF66"/>
                </a:solidFill>
                <a:latin typeface="Arial" panose="020B0604020202020204" pitchFamily="34" charset="0"/>
                <a:cs typeface="Arial" panose="020B0604020202020204" pitchFamily="34" charset="0"/>
              </a:rPr>
              <a:t>E</a:t>
            </a:r>
            <a:r>
              <a:rPr lang="en-US" sz="2000" b="1" dirty="0">
                <a:solidFill>
                  <a:srgbClr val="6699FF"/>
                </a:solidFill>
                <a:latin typeface="Arial" panose="020B0604020202020204" pitchFamily="34" charset="0"/>
                <a:cs typeface="Arial" panose="020B0604020202020204" pitchFamily="34" charset="0"/>
              </a:rPr>
              <a:t>g</a:t>
            </a:r>
            <a:r>
              <a:rPr lang="en-US" sz="2000" b="1" dirty="0">
                <a:solidFill>
                  <a:srgbClr val="F8A56C"/>
                </a:solidFill>
                <a:latin typeface="Arial" panose="020B0604020202020204" pitchFamily="34" charset="0"/>
                <a:cs typeface="Arial" panose="020B0604020202020204" pitchFamily="34" charset="0"/>
              </a:rPr>
              <a:t>g</a:t>
            </a:r>
            <a:r>
              <a:rPr lang="en-US" sz="2200" dirty="0">
                <a:latin typeface="Arial" panose="020B0604020202020204" pitchFamily="34" charset="0"/>
                <a:cs typeface="Arial" panose="020B0604020202020204" pitchFamily="34" charset="0"/>
              </a:rPr>
              <a:t>:  Be aware of how HOTMA will change when you run Income and Discrepancy Reports (as updated in your pending revised EIV procedures)</a:t>
            </a:r>
            <a:endParaRPr lang="en-US" sz="22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579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7">
                                            <p:txEl>
                                              <p:pRg st="2" end="2"/>
                                            </p:txEl>
                                          </p:spTgt>
                                        </p:tgtEl>
                                        <p:attrNameLst>
                                          <p:attrName>style.visibility</p:attrName>
                                        </p:attrNameLst>
                                      </p:cBhvr>
                                      <p:to>
                                        <p:strVal val="visible"/>
                                      </p:to>
                                    </p:set>
                                    <p:anim calcmode="lin" valueType="num">
                                      <p:cBhvr additive="base">
                                        <p:cTn id="11"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7">
                                            <p:txEl>
                                              <p:pRg st="3" end="3"/>
                                            </p:txEl>
                                          </p:spTgt>
                                        </p:tgtEl>
                                        <p:attrNameLst>
                                          <p:attrName>style.visibility</p:attrName>
                                        </p:attrNameLst>
                                      </p:cBhvr>
                                      <p:to>
                                        <p:strVal val="visible"/>
                                      </p:to>
                                    </p:set>
                                    <p:anim calcmode="lin" valueType="num">
                                      <p:cBhvr additive="base">
                                        <p:cTn id="17" dur="500" fill="hold"/>
                                        <p:tgtEl>
                                          <p:spTgt spid="37">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7">
                                            <p:txEl>
                                              <p:pRg st="5" end="5"/>
                                            </p:txEl>
                                          </p:spTgt>
                                        </p:tgtEl>
                                        <p:attrNameLst>
                                          <p:attrName>style.visibility</p:attrName>
                                        </p:attrNameLst>
                                      </p:cBhvr>
                                      <p:to>
                                        <p:strVal val="visible"/>
                                      </p:to>
                                    </p:set>
                                    <p:anim calcmode="lin" valueType="num">
                                      <p:cBhvr additive="base">
                                        <p:cTn id="27" dur="500" fill="hold"/>
                                        <p:tgtEl>
                                          <p:spTgt spid="37">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7">
                                            <p:txEl>
                                              <p:pRg st="6" end="6"/>
                                            </p:txEl>
                                          </p:spTgt>
                                        </p:tgtEl>
                                        <p:attrNameLst>
                                          <p:attrName>style.visibility</p:attrName>
                                        </p:attrNameLst>
                                      </p:cBhvr>
                                      <p:to>
                                        <p:strVal val="visible"/>
                                      </p:to>
                                    </p:set>
                                    <p:anim calcmode="lin" valueType="num">
                                      <p:cBhvr additive="base">
                                        <p:cTn id="33" dur="500" fill="hold"/>
                                        <p:tgtEl>
                                          <p:spTgt spid="37">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7">
                                            <p:txEl>
                                              <p:pRg st="7" end="7"/>
                                            </p:txEl>
                                          </p:spTgt>
                                        </p:tgtEl>
                                        <p:attrNameLst>
                                          <p:attrName>style.visibility</p:attrName>
                                        </p:attrNameLst>
                                      </p:cBhvr>
                                      <p:to>
                                        <p:strVal val="visible"/>
                                      </p:to>
                                    </p:set>
                                    <p:anim calcmode="lin" valueType="num">
                                      <p:cBhvr additive="base">
                                        <p:cTn id="39" dur="500" fill="hold"/>
                                        <p:tgtEl>
                                          <p:spTgt spid="37">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7">
                                            <p:txEl>
                                              <p:pRg st="8" end="8"/>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7">
                                            <p:txEl>
                                              <p:pRg st="9" end="9"/>
                                            </p:txEl>
                                          </p:spTgt>
                                        </p:tgtEl>
                                        <p:attrNameLst>
                                          <p:attrName>style.visibility</p:attrName>
                                        </p:attrNameLst>
                                      </p:cBhvr>
                                      <p:to>
                                        <p:strVal val="visible"/>
                                      </p:to>
                                    </p:set>
                                    <p:anim calcmode="lin" valueType="num">
                                      <p:cBhvr additive="base">
                                        <p:cTn id="49" dur="500" fill="hold"/>
                                        <p:tgtEl>
                                          <p:spTgt spid="37">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7">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grpId="0" nodeType="click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wipe(down)">
                                      <p:cBhvr>
                                        <p:cTn id="55" dur="580">
                                          <p:stCondLst>
                                            <p:cond delay="0"/>
                                          </p:stCondLst>
                                        </p:cTn>
                                        <p:tgtEl>
                                          <p:spTgt spid="2"/>
                                        </p:tgtEl>
                                      </p:cBhvr>
                                    </p:animEffect>
                                    <p:anim calcmode="lin" valueType="num">
                                      <p:cBhvr>
                                        <p:cTn id="56"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61" dur="26">
                                          <p:stCondLst>
                                            <p:cond delay="650"/>
                                          </p:stCondLst>
                                        </p:cTn>
                                        <p:tgtEl>
                                          <p:spTgt spid="2"/>
                                        </p:tgtEl>
                                      </p:cBhvr>
                                      <p:to x="100000" y="60000"/>
                                    </p:animScale>
                                    <p:animScale>
                                      <p:cBhvr>
                                        <p:cTn id="62" dur="166" decel="50000">
                                          <p:stCondLst>
                                            <p:cond delay="676"/>
                                          </p:stCondLst>
                                        </p:cTn>
                                        <p:tgtEl>
                                          <p:spTgt spid="2"/>
                                        </p:tgtEl>
                                      </p:cBhvr>
                                      <p:to x="100000" y="100000"/>
                                    </p:animScale>
                                    <p:animScale>
                                      <p:cBhvr>
                                        <p:cTn id="63" dur="26">
                                          <p:stCondLst>
                                            <p:cond delay="1312"/>
                                          </p:stCondLst>
                                        </p:cTn>
                                        <p:tgtEl>
                                          <p:spTgt spid="2"/>
                                        </p:tgtEl>
                                      </p:cBhvr>
                                      <p:to x="100000" y="80000"/>
                                    </p:animScale>
                                    <p:animScale>
                                      <p:cBhvr>
                                        <p:cTn id="64" dur="166" decel="50000">
                                          <p:stCondLst>
                                            <p:cond delay="1338"/>
                                          </p:stCondLst>
                                        </p:cTn>
                                        <p:tgtEl>
                                          <p:spTgt spid="2"/>
                                        </p:tgtEl>
                                      </p:cBhvr>
                                      <p:to x="100000" y="100000"/>
                                    </p:animScale>
                                    <p:animScale>
                                      <p:cBhvr>
                                        <p:cTn id="65" dur="26">
                                          <p:stCondLst>
                                            <p:cond delay="1642"/>
                                          </p:stCondLst>
                                        </p:cTn>
                                        <p:tgtEl>
                                          <p:spTgt spid="2"/>
                                        </p:tgtEl>
                                      </p:cBhvr>
                                      <p:to x="100000" y="90000"/>
                                    </p:animScale>
                                    <p:animScale>
                                      <p:cBhvr>
                                        <p:cTn id="66" dur="166" decel="50000">
                                          <p:stCondLst>
                                            <p:cond delay="1668"/>
                                          </p:stCondLst>
                                        </p:cTn>
                                        <p:tgtEl>
                                          <p:spTgt spid="2"/>
                                        </p:tgtEl>
                                      </p:cBhvr>
                                      <p:to x="100000" y="100000"/>
                                    </p:animScale>
                                    <p:animScale>
                                      <p:cBhvr>
                                        <p:cTn id="67" dur="26">
                                          <p:stCondLst>
                                            <p:cond delay="1808"/>
                                          </p:stCondLst>
                                        </p:cTn>
                                        <p:tgtEl>
                                          <p:spTgt spid="2"/>
                                        </p:tgtEl>
                                      </p:cBhvr>
                                      <p:to x="100000" y="95000"/>
                                    </p:animScale>
                                    <p:animScale>
                                      <p:cBhvr>
                                        <p:cTn id="68"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a:xfrm>
            <a:off x="467270" y="412290"/>
            <a:ext cx="8143316" cy="936625"/>
          </a:xfrm>
        </p:spPr>
        <p:txBody>
          <a:bodyPr>
            <a:normAutofit/>
          </a:bodyPr>
          <a:lstStyle/>
          <a:p>
            <a:r>
              <a:rPr lang="en-US" b="1" dirty="0">
                <a:solidFill>
                  <a:srgbClr val="0070C0"/>
                </a:solidFill>
                <a:latin typeface="Arial" panose="020B0604020202020204" pitchFamily="34" charset="0"/>
                <a:cs typeface="Arial" panose="020B0604020202020204" pitchFamily="34" charset="0"/>
              </a:rPr>
              <a:t>Income Discrepancy Report – Level 2</a:t>
            </a:r>
            <a:endParaRPr lang="en-US" dirty="0">
              <a:solidFill>
                <a:srgbClr val="00B0F0"/>
              </a:solidFill>
            </a:endParaRPr>
          </a:p>
        </p:txBody>
      </p:sp>
      <p:pic>
        <p:nvPicPr>
          <p:cNvPr id="4" name="Picture 17"/>
          <p:cNvPicPr>
            <a:picLocks noChangeAspect="1" noChangeArrowheads="1"/>
          </p:cNvPicPr>
          <p:nvPr/>
        </p:nvPicPr>
        <p:blipFill>
          <a:blip r:embed="rId3">
            <a:extLst>
              <a:ext uri="{28A0092B-C50C-407E-A947-70E740481C1C}">
                <a14:useLocalDpi xmlns:a14="http://schemas.microsoft.com/office/drawing/2010/main" val="0"/>
              </a:ext>
            </a:extLst>
          </a:blip>
          <a:srcRect b="20985"/>
          <a:stretch>
            <a:fillRect/>
          </a:stretch>
        </p:blipFill>
        <p:spPr bwMode="auto">
          <a:xfrm>
            <a:off x="447676" y="1828800"/>
            <a:ext cx="7400924" cy="3384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bwMode="auto">
          <a:xfrm>
            <a:off x="421550" y="1065638"/>
            <a:ext cx="7332904" cy="523220"/>
          </a:xfrm>
          <a:prstGeom prst="rect">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pPr marL="0" indent="0">
              <a:buNone/>
            </a:pPr>
            <a:r>
              <a:rPr lang="en-US" altLang="en-US" sz="2800" b="1" dirty="0">
                <a:latin typeface="Arial" panose="020B0604020202020204" pitchFamily="34" charset="0"/>
                <a:cs typeface="Arial" panose="020B0604020202020204" pitchFamily="34" charset="0"/>
              </a:rPr>
              <a:t>What is this report saying?</a:t>
            </a:r>
          </a:p>
        </p:txBody>
      </p:sp>
      <p:sp>
        <p:nvSpPr>
          <p:cNvPr id="6" name="Rectangle 5"/>
          <p:cNvSpPr/>
          <p:nvPr/>
        </p:nvSpPr>
        <p:spPr>
          <a:xfrm>
            <a:off x="421550" y="5334000"/>
            <a:ext cx="6909284" cy="1261884"/>
          </a:xfrm>
          <a:prstGeom prst="rect">
            <a:avLst/>
          </a:prstGeom>
        </p:spPr>
        <p:txBody>
          <a:bodyPr wrap="square">
            <a:spAutoFit/>
          </a:bodyPr>
          <a:lstStyle/>
          <a:p>
            <a:pPr marL="346075" indent="-346075">
              <a:buFont typeface="Arial" panose="020B0604020202020204" pitchFamily="34" charset="0"/>
              <a:buChar char="•"/>
              <a:defRPr/>
            </a:pPr>
            <a:r>
              <a:rPr lang="en-US" sz="1900" dirty="0">
                <a:latin typeface="Arial" panose="020B0604020202020204" pitchFamily="34" charset="0"/>
                <a:cs typeface="Arial" panose="020B0604020202020204" pitchFamily="34" charset="0"/>
              </a:rPr>
              <a:t>From 8/1/14-7/31/15 reported income was $23,111.71</a:t>
            </a:r>
          </a:p>
          <a:p>
            <a:pPr marL="346075" indent="-346075">
              <a:buFont typeface="Arial" panose="020B0604020202020204" pitchFamily="34" charset="0"/>
              <a:buChar char="•"/>
              <a:defRPr/>
            </a:pPr>
            <a:r>
              <a:rPr lang="en-US" sz="1900" dirty="0">
                <a:latin typeface="Arial" panose="020B0604020202020204" pitchFamily="34" charset="0"/>
                <a:cs typeface="Arial" panose="020B0604020202020204" pitchFamily="34" charset="0"/>
              </a:rPr>
              <a:t>The last quarter of income from 8/1/14-7/31/2015 annualized was $18,026.02</a:t>
            </a:r>
          </a:p>
          <a:p>
            <a:pPr marL="346075" indent="-346075">
              <a:buFont typeface="Arial" panose="020B0604020202020204" pitchFamily="34" charset="0"/>
              <a:buChar char="•"/>
              <a:defRPr/>
            </a:pPr>
            <a:r>
              <a:rPr lang="en-US" sz="1900" dirty="0">
                <a:latin typeface="Arial" panose="020B0604020202020204" pitchFamily="34" charset="0"/>
                <a:cs typeface="Arial" panose="020B0604020202020204" pitchFamily="34" charset="0"/>
              </a:rPr>
              <a:t>Last 50059 effective 11/1/2015 $0 was reported as income</a:t>
            </a:r>
          </a:p>
        </p:txBody>
      </p:sp>
    </p:spTree>
    <p:extLst>
      <p:ext uri="{BB962C8B-B14F-4D97-AF65-F5344CB8AC3E}">
        <p14:creationId xmlns:p14="http://schemas.microsoft.com/office/powerpoint/2010/main" val="1704253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bwMode="auto">
          <a:xfrm>
            <a:off x="228600" y="913209"/>
            <a:ext cx="8154171" cy="5539978"/>
          </a:xfrm>
          <a:prstGeom prst="rect">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pPr>
              <a:defRPr/>
            </a:pPr>
            <a:r>
              <a:rPr lang="en-US" altLang="en-US" sz="2400" b="1" dirty="0">
                <a:latin typeface="Arial" panose="020B0604020202020204" pitchFamily="34" charset="0"/>
              </a:rPr>
              <a:t>How do you interpret this information? </a:t>
            </a:r>
          </a:p>
          <a:p>
            <a:pPr marL="512763" lvl="2" indent="-512763">
              <a:buFontTx/>
              <a:buChar char="•"/>
              <a:defRPr/>
            </a:pPr>
            <a:r>
              <a:rPr lang="en-US" altLang="en-US" sz="2200" dirty="0">
                <a:latin typeface="Arial" panose="020B0604020202020204" pitchFamily="34" charset="0"/>
              </a:rPr>
              <a:t>There is possible unreported income that needs to be investigated to determine if there is a valid discrepancy because: </a:t>
            </a:r>
          </a:p>
          <a:p>
            <a:pPr marL="914400" lvl="3" indent="-401638">
              <a:buFont typeface="Arial" panose="020B0604020202020204" pitchFamily="34" charset="0"/>
              <a:buChar char="•"/>
              <a:defRPr/>
            </a:pPr>
            <a:r>
              <a:rPr lang="en-US" altLang="en-US" sz="2200" dirty="0">
                <a:latin typeface="Arial" panose="020B0604020202020204" pitchFamily="34" charset="0"/>
              </a:rPr>
              <a:t>In the 15 months prior to the last certification the tenant was receiving income</a:t>
            </a:r>
          </a:p>
          <a:p>
            <a:pPr marL="914400" lvl="3" indent="-401638">
              <a:buFont typeface="Arial" panose="020B0604020202020204" pitchFamily="34" charset="0"/>
              <a:buChar char="•"/>
              <a:defRPr/>
            </a:pPr>
            <a:r>
              <a:rPr lang="en-US" altLang="en-US" sz="2200" dirty="0">
                <a:latin typeface="Arial" panose="020B0604020202020204" pitchFamily="34" charset="0"/>
              </a:rPr>
              <a:t>At the time of the certification tenant reported $0 income</a:t>
            </a:r>
          </a:p>
          <a:p>
            <a:pPr marL="52388" lvl="2" indent="-4763">
              <a:defRPr/>
            </a:pPr>
            <a:r>
              <a:rPr lang="en-US" altLang="en-US" sz="2200" b="1" dirty="0">
                <a:latin typeface="Arial" panose="020B0604020202020204" pitchFamily="34" charset="0"/>
              </a:rPr>
              <a:t>Is this enough information to determine if this is a valid discrepancy?  </a:t>
            </a:r>
          </a:p>
          <a:p>
            <a:pPr marL="52388" lvl="2" indent="-4763">
              <a:defRPr/>
            </a:pPr>
            <a:r>
              <a:rPr lang="en-US" altLang="en-US" sz="2200" b="1" dirty="0">
                <a:latin typeface="Arial" panose="020B0604020202020204" pitchFamily="34" charset="0"/>
              </a:rPr>
              <a:t> </a:t>
            </a:r>
            <a:r>
              <a:rPr lang="en-US" altLang="en-US" sz="2200" dirty="0">
                <a:solidFill>
                  <a:srgbClr val="0070C0"/>
                </a:solidFill>
                <a:latin typeface="Arial" panose="020B0604020202020204" pitchFamily="34" charset="0"/>
              </a:rPr>
              <a:t>No</a:t>
            </a:r>
          </a:p>
          <a:p>
            <a:pPr marL="52388" lvl="2" indent="-4763">
              <a:defRPr/>
            </a:pPr>
            <a:r>
              <a:rPr lang="en-US" altLang="en-US" sz="2200" b="1" dirty="0">
                <a:latin typeface="Arial" panose="020B0604020202020204" pitchFamily="34" charset="0"/>
              </a:rPr>
              <a:t>What are some reasons why this discrepancy may have been generated?  </a:t>
            </a:r>
          </a:p>
          <a:p>
            <a:pPr marL="390525" lvl="2" indent="-342900">
              <a:buFont typeface="Arial" panose="020B0604020202020204" pitchFamily="34" charset="0"/>
              <a:buChar char="•"/>
              <a:defRPr/>
            </a:pPr>
            <a:r>
              <a:rPr lang="en-US" altLang="en-US" sz="2200" dirty="0">
                <a:solidFill>
                  <a:srgbClr val="0070C0"/>
                </a:solidFill>
                <a:latin typeface="Arial" panose="020B0604020202020204" pitchFamily="34" charset="0"/>
              </a:rPr>
              <a:t>Job was reported, verified, and included on prior 50059s, but ended prior to the last certification, so this is a false positive </a:t>
            </a:r>
          </a:p>
          <a:p>
            <a:pPr marL="390525" lvl="2" indent="-342900">
              <a:buFont typeface="Arial" panose="020B0604020202020204" pitchFamily="34" charset="0"/>
              <a:buChar char="•"/>
              <a:defRPr/>
            </a:pPr>
            <a:r>
              <a:rPr lang="en-US" altLang="en-US" sz="2200" dirty="0">
                <a:solidFill>
                  <a:srgbClr val="0070C0"/>
                </a:solidFill>
                <a:latin typeface="Arial" panose="020B0604020202020204" pitchFamily="34" charset="0"/>
              </a:rPr>
              <a:t>Tenant was still working at that time of the last certification but did not report it, so this is unreported income</a:t>
            </a:r>
          </a:p>
        </p:txBody>
      </p:sp>
      <p:sp>
        <p:nvSpPr>
          <p:cNvPr id="34" name="Title 33"/>
          <p:cNvSpPr>
            <a:spLocks noGrp="1"/>
          </p:cNvSpPr>
          <p:nvPr>
            <p:ph type="title"/>
          </p:nvPr>
        </p:nvSpPr>
        <p:spPr/>
        <p:txBody>
          <a:bodyPr>
            <a:normAutofit/>
          </a:bodyPr>
          <a:lstStyle/>
          <a:p>
            <a:r>
              <a:rPr lang="en-US" b="1" dirty="0">
                <a:solidFill>
                  <a:srgbClr val="0070C0"/>
                </a:solidFill>
                <a:latin typeface="Arial" panose="020B0604020202020204" pitchFamily="34" charset="0"/>
                <a:cs typeface="Arial" panose="020B0604020202020204" pitchFamily="34" charset="0"/>
              </a:rPr>
              <a:t>Income Discrepancy Report – Level 2 </a:t>
            </a:r>
            <a:endParaRPr lang="en-US" dirty="0">
              <a:solidFill>
                <a:srgbClr val="00B0F0"/>
              </a:solidFill>
            </a:endParaRPr>
          </a:p>
        </p:txBody>
      </p:sp>
    </p:spTree>
    <p:extLst>
      <p:ext uri="{BB962C8B-B14F-4D97-AF65-F5344CB8AC3E}">
        <p14:creationId xmlns:p14="http://schemas.microsoft.com/office/powerpoint/2010/main" val="237376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7">
                                            <p:txEl>
                                              <p:pRg st="5" end="5"/>
                                            </p:txEl>
                                          </p:spTgt>
                                        </p:tgtEl>
                                        <p:attrNameLst>
                                          <p:attrName>style.visibility</p:attrName>
                                        </p:attrNameLst>
                                      </p:cBhvr>
                                      <p:to>
                                        <p:strVal val="visible"/>
                                      </p:to>
                                    </p:set>
                                    <p:anim calcmode="lin" valueType="num">
                                      <p:cBhvr additive="base">
                                        <p:cTn id="11" dur="500" fill="hold"/>
                                        <p:tgtEl>
                                          <p:spTgt spid="37">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7">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7">
                                            <p:txEl>
                                              <p:pRg st="7" end="7"/>
                                            </p:txEl>
                                          </p:spTgt>
                                        </p:tgtEl>
                                        <p:attrNameLst>
                                          <p:attrName>style.visibility</p:attrName>
                                        </p:attrNameLst>
                                      </p:cBhvr>
                                      <p:to>
                                        <p:strVal val="visible"/>
                                      </p:to>
                                    </p:set>
                                    <p:anim calcmode="lin" valueType="num">
                                      <p:cBhvr additive="base">
                                        <p:cTn id="21" dur="500" fill="hold"/>
                                        <p:tgtEl>
                                          <p:spTgt spid="37">
                                            <p:txEl>
                                              <p:pRg st="7" end="7"/>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7">
                                            <p:txEl>
                                              <p:pRg st="7" end="7"/>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7">
                                            <p:txEl>
                                              <p:pRg st="8" end="8"/>
                                            </p:txEl>
                                          </p:spTgt>
                                        </p:tgtEl>
                                        <p:attrNameLst>
                                          <p:attrName>style.visibility</p:attrName>
                                        </p:attrNameLst>
                                      </p:cBhvr>
                                      <p:to>
                                        <p:strVal val="visible"/>
                                      </p:to>
                                    </p:set>
                                    <p:anim calcmode="lin" valueType="num">
                                      <p:cBhvr additive="base">
                                        <p:cTn id="25" dur="500" fill="hold"/>
                                        <p:tgtEl>
                                          <p:spTgt spid="37">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a:xfrm>
            <a:off x="467270" y="412290"/>
            <a:ext cx="8143316" cy="936625"/>
          </a:xfrm>
        </p:spPr>
        <p:txBody>
          <a:bodyPr>
            <a:normAutofit/>
          </a:bodyPr>
          <a:lstStyle/>
          <a:p>
            <a:r>
              <a:rPr lang="en-US" b="1" dirty="0">
                <a:solidFill>
                  <a:srgbClr val="0070C0"/>
                </a:solidFill>
                <a:latin typeface="Arial" panose="020B0604020202020204" pitchFamily="34" charset="0"/>
                <a:cs typeface="Arial" panose="020B0604020202020204" pitchFamily="34" charset="0"/>
              </a:rPr>
              <a:t>Income Discrepancy Report – Level 2</a:t>
            </a:r>
            <a:endParaRPr lang="en-US" dirty="0">
              <a:solidFill>
                <a:srgbClr val="00B0F0"/>
              </a:solidFill>
            </a:endParaRPr>
          </a:p>
        </p:txBody>
      </p:sp>
      <p:sp>
        <p:nvSpPr>
          <p:cNvPr id="5" name="TextBox 4"/>
          <p:cNvSpPr txBox="1"/>
          <p:nvPr/>
        </p:nvSpPr>
        <p:spPr bwMode="auto">
          <a:xfrm>
            <a:off x="421550" y="1065638"/>
            <a:ext cx="6825238" cy="523220"/>
          </a:xfrm>
          <a:prstGeom prst="rect">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pPr marL="0" indent="0">
              <a:buNone/>
            </a:pPr>
            <a:r>
              <a:rPr lang="en-US" altLang="en-US" sz="2800" b="1" dirty="0">
                <a:latin typeface="Arial" panose="020B0604020202020204" pitchFamily="34" charset="0"/>
                <a:cs typeface="Arial" panose="020B0604020202020204" pitchFamily="34" charset="0"/>
              </a:rPr>
              <a:t>What is this report saying?</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270" y="1828800"/>
            <a:ext cx="6779518"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86583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bwMode="auto">
          <a:xfrm>
            <a:off x="228600" y="914400"/>
            <a:ext cx="8154171" cy="5139869"/>
          </a:xfrm>
          <a:prstGeom prst="rect">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pPr>
              <a:defRPr/>
            </a:pPr>
            <a:r>
              <a:rPr lang="en-US" sz="2800" b="1" dirty="0">
                <a:latin typeface="Arial" charset="0"/>
                <a:cs typeface="Arial" charset="0"/>
              </a:rPr>
              <a:t>If a tenant has a discrepancy listed on the  Income Discrepancy Report:</a:t>
            </a:r>
            <a:endParaRPr lang="en-US" sz="1600" dirty="0">
              <a:latin typeface="Arial" charset="0"/>
              <a:cs typeface="Arial" charset="0"/>
            </a:endParaRPr>
          </a:p>
          <a:p>
            <a:pPr marL="396875" indent="-396875">
              <a:spcBef>
                <a:spcPts val="0"/>
              </a:spcBef>
              <a:buFont typeface="+mj-lt"/>
              <a:buAutoNum type="arabicPeriod"/>
              <a:defRPr/>
            </a:pPr>
            <a:r>
              <a:rPr lang="en-US" sz="2400" u="sng" dirty="0">
                <a:solidFill>
                  <a:schemeClr val="tx1"/>
                </a:solidFill>
                <a:latin typeface="Arial" charset="0"/>
                <a:cs typeface="Arial" charset="0"/>
              </a:rPr>
              <a:t>Within 30 days </a:t>
            </a:r>
            <a:r>
              <a:rPr lang="en-US" sz="2400" dirty="0">
                <a:latin typeface="Arial" charset="0"/>
                <a:cs typeface="Arial" charset="0"/>
              </a:rPr>
              <a:t>from the date of the report review and resolve the discrepancy </a:t>
            </a:r>
            <a:r>
              <a:rPr lang="en-US" sz="2400" dirty="0">
                <a:solidFill>
                  <a:srgbClr val="FF0000"/>
                </a:solidFill>
                <a:latin typeface="Arial" charset="0"/>
                <a:cs typeface="Arial" charset="0"/>
              </a:rPr>
              <a:t> </a:t>
            </a:r>
          </a:p>
          <a:p>
            <a:pPr marL="796925" lvl="1" indent="-396875">
              <a:spcBef>
                <a:spcPts val="0"/>
              </a:spcBef>
              <a:buFont typeface="Wingdings" panose="05000000000000000000" pitchFamily="2" charset="2"/>
              <a:buChar char="Ø"/>
              <a:defRPr/>
            </a:pPr>
            <a:r>
              <a:rPr lang="en-US" sz="2400" dirty="0">
                <a:latin typeface="Arial" charset="0"/>
                <a:cs typeface="Arial" charset="0"/>
              </a:rPr>
              <a:t>Determine if O/A error (calculation), tenant error (unreported/underreported), or false alarm</a:t>
            </a:r>
          </a:p>
          <a:p>
            <a:pPr marL="1196975" lvl="2" indent="-396875">
              <a:spcBef>
                <a:spcPts val="0"/>
              </a:spcBef>
              <a:buFont typeface="Arial" pitchFamily="34" charset="0"/>
              <a:buChar char="•"/>
              <a:defRPr/>
            </a:pPr>
            <a:r>
              <a:rPr lang="en-US" sz="2200" dirty="0">
                <a:latin typeface="Arial" charset="0"/>
                <a:cs typeface="Arial" charset="0"/>
              </a:rPr>
              <a:t>Review the file, verifications, and 50059(s)</a:t>
            </a:r>
          </a:p>
          <a:p>
            <a:pPr marL="1196975" lvl="2" indent="-396875">
              <a:spcBef>
                <a:spcPts val="0"/>
              </a:spcBef>
              <a:buFont typeface="Arial" pitchFamily="34" charset="0"/>
              <a:buChar char="•"/>
              <a:defRPr/>
            </a:pPr>
            <a:r>
              <a:rPr lang="en-US" sz="2200" dirty="0">
                <a:latin typeface="Arial" charset="0"/>
                <a:cs typeface="Arial" charset="0"/>
              </a:rPr>
              <a:t>Check for verification, miscalculation, or data entry errors</a:t>
            </a:r>
          </a:p>
          <a:p>
            <a:pPr marL="1196975" lvl="2" indent="-396875">
              <a:spcBef>
                <a:spcPts val="0"/>
              </a:spcBef>
              <a:buFont typeface="Arial" pitchFamily="34" charset="0"/>
              <a:buChar char="•"/>
              <a:defRPr/>
            </a:pPr>
            <a:r>
              <a:rPr lang="en-US" sz="2200" dirty="0">
                <a:latin typeface="Arial" charset="0"/>
                <a:cs typeface="Arial" charset="0"/>
              </a:rPr>
              <a:t>If necessary, send notice to tenant and discuss the possible discrepancy with them</a:t>
            </a:r>
          </a:p>
          <a:p>
            <a:pPr marL="1196975" lvl="2" indent="-396875">
              <a:spcBef>
                <a:spcPts val="0"/>
              </a:spcBef>
              <a:buFont typeface="Arial" pitchFamily="34" charset="0"/>
              <a:buChar char="•"/>
              <a:defRPr/>
            </a:pPr>
            <a:r>
              <a:rPr lang="en-US" sz="2200" dirty="0">
                <a:latin typeface="Arial" charset="0"/>
                <a:cs typeface="Arial" charset="0"/>
              </a:rPr>
              <a:t>If necessary, obtain 3</a:t>
            </a:r>
            <a:r>
              <a:rPr lang="en-US" sz="2200" baseline="30000" dirty="0">
                <a:latin typeface="Arial" charset="0"/>
                <a:cs typeface="Arial" charset="0"/>
              </a:rPr>
              <a:t>rd</a:t>
            </a:r>
            <a:r>
              <a:rPr lang="en-US" sz="2200" dirty="0">
                <a:latin typeface="Arial" charset="0"/>
                <a:cs typeface="Arial" charset="0"/>
              </a:rPr>
              <a:t> party verification - required if unreported/underreported income</a:t>
            </a:r>
          </a:p>
          <a:p>
            <a:pPr marL="1196975" lvl="2" indent="-396875">
              <a:spcBef>
                <a:spcPts val="0"/>
              </a:spcBef>
              <a:buFont typeface="Arial" pitchFamily="34" charset="0"/>
              <a:buChar char="•"/>
              <a:defRPr/>
            </a:pPr>
            <a:r>
              <a:rPr lang="en-US" sz="2200" dirty="0">
                <a:latin typeface="Arial" charset="0"/>
                <a:cs typeface="Arial" charset="0"/>
              </a:rPr>
              <a:t>Make any necessary corrections</a:t>
            </a:r>
          </a:p>
        </p:txBody>
      </p:sp>
      <p:sp>
        <p:nvSpPr>
          <p:cNvPr id="34" name="Title 33"/>
          <p:cNvSpPr>
            <a:spLocks noGrp="1"/>
          </p:cNvSpPr>
          <p:nvPr>
            <p:ph type="title"/>
          </p:nvPr>
        </p:nvSpPr>
        <p:spPr/>
        <p:txBody>
          <a:bodyPr>
            <a:normAutofit/>
          </a:bodyPr>
          <a:lstStyle/>
          <a:p>
            <a:r>
              <a:rPr lang="en-US" b="1" dirty="0">
                <a:solidFill>
                  <a:srgbClr val="0070C0"/>
                </a:solidFill>
                <a:latin typeface="Arial" panose="020B0604020202020204" pitchFamily="34" charset="0"/>
                <a:cs typeface="Arial" panose="020B0604020202020204" pitchFamily="34" charset="0"/>
              </a:rPr>
              <a:t>Income Discrepancy Report – Level 3 and 4</a:t>
            </a:r>
            <a:endParaRPr lang="en-US" dirty="0">
              <a:solidFill>
                <a:srgbClr val="00B0F0"/>
              </a:solidFill>
            </a:endParaRPr>
          </a:p>
        </p:txBody>
      </p:sp>
    </p:spTree>
    <p:extLst>
      <p:ext uri="{BB962C8B-B14F-4D97-AF65-F5344CB8AC3E}">
        <p14:creationId xmlns:p14="http://schemas.microsoft.com/office/powerpoint/2010/main" val="30216681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bwMode="auto">
          <a:xfrm>
            <a:off x="228600" y="1524000"/>
            <a:ext cx="8154171" cy="3416320"/>
          </a:xfrm>
          <a:prstGeom prst="rect">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pPr marL="401638" lvl="2" indent="-346075">
              <a:defRPr/>
            </a:pPr>
            <a:r>
              <a:rPr lang="en-US" altLang="en-US" sz="2400" dirty="0">
                <a:latin typeface="Arial" panose="020B0604020202020204" pitchFamily="34" charset="0"/>
                <a:cs typeface="Arial" panose="020B0604020202020204" pitchFamily="34" charset="0"/>
              </a:rPr>
              <a:t>2. </a:t>
            </a:r>
            <a:r>
              <a:rPr lang="en-US" altLang="en-US" sz="2400" u="sng" dirty="0">
                <a:solidFill>
                  <a:schemeClr val="tx1"/>
                </a:solidFill>
                <a:latin typeface="Arial" panose="020B0604020202020204" pitchFamily="34" charset="0"/>
                <a:cs typeface="Arial" panose="020B0604020202020204" pitchFamily="34" charset="0"/>
              </a:rPr>
              <a:t>Notate</a:t>
            </a:r>
            <a:r>
              <a:rPr lang="en-US" altLang="en-US" sz="2400" dirty="0">
                <a:solidFill>
                  <a:srgbClr val="FF0000"/>
                </a:solidFill>
                <a:latin typeface="Arial" panose="020B0604020202020204" pitchFamily="34" charset="0"/>
                <a:cs typeface="Arial" panose="020B0604020202020204" pitchFamily="34" charset="0"/>
              </a:rPr>
              <a:t> </a:t>
            </a:r>
            <a:r>
              <a:rPr lang="en-US" altLang="en-US" sz="2400" dirty="0">
                <a:solidFill>
                  <a:schemeClr val="tx1"/>
                </a:solidFill>
                <a:latin typeface="Arial" panose="020B0604020202020204" pitchFamily="34" charset="0"/>
                <a:cs typeface="Arial" panose="020B0604020202020204" pitchFamily="34" charset="0"/>
              </a:rPr>
              <a:t>the report with actions taken including explanation why a discrepancy may be a false positive</a:t>
            </a:r>
          </a:p>
          <a:p>
            <a:pPr marL="401638" lvl="2" indent="-346075">
              <a:defRPr/>
            </a:pPr>
            <a:endParaRPr lang="en-US" altLang="en-US" sz="2400" dirty="0">
              <a:solidFill>
                <a:schemeClr val="tx1"/>
              </a:solidFill>
              <a:latin typeface="Arial" panose="020B0604020202020204" pitchFamily="34" charset="0"/>
              <a:cs typeface="Arial" panose="020B0604020202020204" pitchFamily="34" charset="0"/>
            </a:endParaRPr>
          </a:p>
          <a:p>
            <a:pPr marL="401638" lvl="2" indent="-346075">
              <a:defRPr/>
            </a:pPr>
            <a:r>
              <a:rPr lang="en-US" altLang="en-US" sz="2400" dirty="0">
                <a:latin typeface="Arial" panose="020B0604020202020204" pitchFamily="34" charset="0"/>
                <a:cs typeface="Arial" panose="020B0604020202020204" pitchFamily="34" charset="0"/>
              </a:rPr>
              <a:t>3.</a:t>
            </a:r>
            <a:r>
              <a:rPr lang="en-US" altLang="en-US" sz="2400" u="sng" dirty="0">
                <a:solidFill>
                  <a:schemeClr val="tx1"/>
                </a:solidFill>
                <a:latin typeface="Arial" panose="020B0604020202020204" pitchFamily="34" charset="0"/>
                <a:cs typeface="Arial" panose="020B0604020202020204" pitchFamily="34" charset="0"/>
              </a:rPr>
              <a:t> Maintain </a:t>
            </a:r>
            <a:r>
              <a:rPr lang="en-US" altLang="en-US" sz="2400" dirty="0">
                <a:latin typeface="Arial" panose="020B0604020202020204" pitchFamily="34" charset="0"/>
                <a:cs typeface="Arial" panose="020B0604020202020204" pitchFamily="34" charset="0"/>
              </a:rPr>
              <a:t>Income Discrepancy Report with notations in the </a:t>
            </a:r>
            <a:r>
              <a:rPr lang="en-US" altLang="en-US" sz="2400" dirty="0">
                <a:solidFill>
                  <a:srgbClr val="FF0000"/>
                </a:solidFill>
                <a:latin typeface="Arial" panose="020B0604020202020204" pitchFamily="34" charset="0"/>
                <a:cs typeface="Arial" panose="020B0604020202020204" pitchFamily="34" charset="0"/>
              </a:rPr>
              <a:t>tenant file </a:t>
            </a:r>
            <a:r>
              <a:rPr lang="en-US" altLang="en-US" sz="2400" dirty="0">
                <a:solidFill>
                  <a:schemeClr val="tx1"/>
                </a:solidFill>
                <a:latin typeface="Arial" panose="020B0604020202020204" pitchFamily="34" charset="0"/>
                <a:cs typeface="Arial" panose="020B0604020202020204" pitchFamily="34" charset="0"/>
              </a:rPr>
              <a:t>along</a:t>
            </a:r>
            <a:r>
              <a:rPr lang="en-US" altLang="en-US" sz="2400" dirty="0">
                <a:solidFill>
                  <a:srgbClr val="FF0000"/>
                </a:solidFill>
                <a:latin typeface="Arial" panose="020B0604020202020204" pitchFamily="34" charset="0"/>
                <a:cs typeface="Arial" panose="020B0604020202020204" pitchFamily="34" charset="0"/>
              </a:rPr>
              <a:t> </a:t>
            </a:r>
            <a:r>
              <a:rPr lang="en-US" altLang="en-US" sz="2400" dirty="0">
                <a:latin typeface="Arial" panose="020B0604020202020204" pitchFamily="34" charset="0"/>
                <a:cs typeface="Arial" panose="020B0604020202020204" pitchFamily="34" charset="0"/>
              </a:rPr>
              <a:t>with documentation of all follow up action taken to resolve possible unreported or underreported income including contact with tenant, verifications, corrected/additional 50059s, repayment agreement, additional file notes etc.</a:t>
            </a:r>
          </a:p>
        </p:txBody>
      </p:sp>
      <p:sp>
        <p:nvSpPr>
          <p:cNvPr id="34" name="Title 33"/>
          <p:cNvSpPr>
            <a:spLocks noGrp="1"/>
          </p:cNvSpPr>
          <p:nvPr>
            <p:ph type="title"/>
          </p:nvPr>
        </p:nvSpPr>
        <p:spPr/>
        <p:txBody>
          <a:bodyPr>
            <a:normAutofit/>
          </a:bodyPr>
          <a:lstStyle/>
          <a:p>
            <a:r>
              <a:rPr lang="en-US" b="1" dirty="0">
                <a:solidFill>
                  <a:srgbClr val="0070C0"/>
                </a:solidFill>
                <a:latin typeface="Arial" panose="020B0604020202020204" pitchFamily="34" charset="0"/>
                <a:cs typeface="Arial" panose="020B0604020202020204" pitchFamily="34" charset="0"/>
              </a:rPr>
              <a:t>Income Discrepancy Report – Level 5</a:t>
            </a:r>
            <a:endParaRPr lang="en-US" dirty="0">
              <a:solidFill>
                <a:srgbClr val="00B0F0"/>
              </a:solidFill>
            </a:endParaRPr>
          </a:p>
        </p:txBody>
      </p:sp>
    </p:spTree>
    <p:extLst>
      <p:ext uri="{BB962C8B-B14F-4D97-AF65-F5344CB8AC3E}">
        <p14:creationId xmlns:p14="http://schemas.microsoft.com/office/powerpoint/2010/main" val="91002306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a:xfrm>
            <a:off x="467270" y="412290"/>
            <a:ext cx="8143316" cy="936625"/>
          </a:xfrm>
        </p:spPr>
        <p:txBody>
          <a:bodyPr>
            <a:normAutofit/>
          </a:bodyPr>
          <a:lstStyle/>
          <a:p>
            <a:r>
              <a:rPr lang="en-US" b="1" dirty="0">
                <a:solidFill>
                  <a:srgbClr val="0070C0"/>
                </a:solidFill>
                <a:latin typeface="Arial" panose="020B0604020202020204" pitchFamily="34" charset="0"/>
                <a:cs typeface="Arial" panose="020B0604020202020204" pitchFamily="34" charset="0"/>
              </a:rPr>
              <a:t>Income Discrepancy Report – Level 5</a:t>
            </a:r>
            <a:endParaRPr lang="en-US" dirty="0">
              <a:solidFill>
                <a:srgbClr val="00B0F0"/>
              </a:solidFill>
            </a:endParaRPr>
          </a:p>
        </p:txBody>
      </p:sp>
      <p:pic>
        <p:nvPicPr>
          <p:cNvPr id="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8967" y="1143000"/>
            <a:ext cx="5339255" cy="2615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bwMode="auto">
          <a:xfrm>
            <a:off x="6248400" y="1143000"/>
            <a:ext cx="2197936" cy="2785378"/>
          </a:xfrm>
          <a:prstGeom prst="rect">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r>
              <a:rPr lang="en-US" altLang="en-US" sz="2800" dirty="0">
                <a:latin typeface="Arial" panose="020B0604020202020204" pitchFamily="34" charset="0"/>
                <a:cs typeface="Arial" panose="020B0604020202020204" pitchFamily="34" charset="0"/>
              </a:rPr>
              <a:t>Are these notations acceptable?</a:t>
            </a:r>
          </a:p>
          <a:p>
            <a:endParaRPr lang="en-US" altLang="en-US" sz="2800" dirty="0">
              <a:latin typeface="Arial" panose="020B0604020202020204" pitchFamily="34" charset="0"/>
              <a:cs typeface="Arial" panose="020B0604020202020204" pitchFamily="34" charset="0"/>
            </a:endParaRPr>
          </a:p>
          <a:p>
            <a:endParaRPr lang="en-US" altLang="en-US" sz="700" dirty="0">
              <a:latin typeface="Arial" panose="020B0604020202020204" pitchFamily="34" charset="0"/>
              <a:cs typeface="Arial" panose="020B0604020202020204" pitchFamily="34" charset="0"/>
            </a:endParaRPr>
          </a:p>
          <a:p>
            <a:r>
              <a:rPr lang="en-US" altLang="en-US" sz="2800" dirty="0">
                <a:latin typeface="Arial" panose="020B0604020202020204" pitchFamily="34" charset="0"/>
                <a:cs typeface="Arial" panose="020B0604020202020204" pitchFamily="34" charset="0"/>
              </a:rPr>
              <a:t>Why or  Why Not?</a:t>
            </a:r>
          </a:p>
        </p:txBody>
      </p:sp>
      <p:sp>
        <p:nvSpPr>
          <p:cNvPr id="9" name="Rectangle 8"/>
          <p:cNvSpPr/>
          <p:nvPr/>
        </p:nvSpPr>
        <p:spPr>
          <a:xfrm>
            <a:off x="381000" y="3941441"/>
            <a:ext cx="5245504" cy="1077218"/>
          </a:xfrm>
          <a:prstGeom prst="rect">
            <a:avLst/>
          </a:prstGeom>
        </p:spPr>
        <p:txBody>
          <a:bodyPr wrap="square">
            <a:spAutoFit/>
          </a:bodyPr>
          <a:lstStyle/>
          <a:p>
            <a:r>
              <a:rPr lang="en-US" altLang="en-US" sz="3200" dirty="0">
                <a:solidFill>
                  <a:schemeClr val="tx1">
                    <a:lumMod val="50000"/>
                    <a:lumOff val="50000"/>
                  </a:schemeClr>
                </a:solidFill>
                <a:latin typeface="Segoe Script" panose="030B0504020000000003" pitchFamily="66" charset="0"/>
                <a:cs typeface="Arial" panose="020B0604020202020204" pitchFamily="34" charset="0"/>
              </a:rPr>
              <a:t>N/A period reviewed was prior to MI</a:t>
            </a:r>
          </a:p>
        </p:txBody>
      </p:sp>
    </p:spTree>
    <p:extLst>
      <p:ext uri="{BB962C8B-B14F-4D97-AF65-F5344CB8AC3E}">
        <p14:creationId xmlns:p14="http://schemas.microsoft.com/office/powerpoint/2010/main" val="83792054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p:txBody>
          <a:bodyPr>
            <a:normAutofit/>
          </a:bodyPr>
          <a:lstStyle/>
          <a:p>
            <a:r>
              <a:rPr lang="en-US" b="1" dirty="0">
                <a:solidFill>
                  <a:srgbClr val="0070C0"/>
                </a:solidFill>
                <a:latin typeface="Arial" panose="020B0604020202020204" pitchFamily="34" charset="0"/>
                <a:cs typeface="Arial" panose="020B0604020202020204" pitchFamily="34" charset="0"/>
              </a:rPr>
              <a:t>Level up - your understanding of how the income Discrepancy Report and Income Report work together </a:t>
            </a:r>
            <a:endParaRPr lang="en-US" dirty="0">
              <a:solidFill>
                <a:srgbClr val="00B0F0"/>
              </a:solidFill>
            </a:endParaRPr>
          </a:p>
        </p:txBody>
      </p:sp>
      <p:graphicFrame>
        <p:nvGraphicFramePr>
          <p:cNvPr id="2" name="Diagram 1"/>
          <p:cNvGraphicFramePr/>
          <p:nvPr/>
        </p:nvGraphicFramePr>
        <p:xfrm>
          <a:off x="654660" y="1524000"/>
          <a:ext cx="7676592" cy="49593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7375615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p:txBody>
          <a:bodyPr>
            <a:normAutofit/>
          </a:bodyPr>
          <a:lstStyle/>
          <a:p>
            <a:r>
              <a:rPr lang="en-US" b="1" dirty="0">
                <a:solidFill>
                  <a:srgbClr val="0070C0"/>
                </a:solidFill>
                <a:latin typeface="Arial" panose="020B0604020202020204" pitchFamily="34" charset="0"/>
                <a:cs typeface="Arial" panose="020B0604020202020204" pitchFamily="34" charset="0"/>
              </a:rPr>
              <a:t>Connecting the Dots Between Income Report and Income Discrepancy Report</a:t>
            </a:r>
            <a:endParaRPr lang="en-US" dirty="0">
              <a:solidFill>
                <a:srgbClr val="00B0F0"/>
              </a:solidFill>
            </a:endParaRPr>
          </a:p>
        </p:txBody>
      </p:sp>
      <p:pic>
        <p:nvPicPr>
          <p:cNvPr id="2" name="Picture 1"/>
          <p:cNvPicPr>
            <a:picLocks noChangeAspect="1"/>
          </p:cNvPicPr>
          <p:nvPr/>
        </p:nvPicPr>
        <p:blipFill rotWithShape="1">
          <a:blip r:embed="rId2"/>
          <a:srcRect r="43305"/>
          <a:stretch/>
        </p:blipFill>
        <p:spPr>
          <a:xfrm>
            <a:off x="304800" y="1219200"/>
            <a:ext cx="5846737" cy="2681560"/>
          </a:xfrm>
          <a:prstGeom prst="rect">
            <a:avLst/>
          </a:prstGeom>
        </p:spPr>
      </p:pic>
      <p:sp>
        <p:nvSpPr>
          <p:cNvPr id="5" name="TextBox 4"/>
          <p:cNvSpPr txBox="1"/>
          <p:nvPr/>
        </p:nvSpPr>
        <p:spPr bwMode="auto">
          <a:xfrm>
            <a:off x="304800" y="3904570"/>
            <a:ext cx="8154171" cy="2462213"/>
          </a:xfrm>
          <a:prstGeom prst="rect">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pPr marL="52388" lvl="2" indent="3175">
              <a:defRPr/>
            </a:pPr>
            <a:r>
              <a:rPr lang="en-US" altLang="en-US" sz="2200" dirty="0">
                <a:latin typeface="Arial" panose="020B0604020202020204" pitchFamily="34" charset="0"/>
                <a:cs typeface="Arial" panose="020B0604020202020204" pitchFamily="34" charset="0"/>
              </a:rPr>
              <a:t>The discrepancy report listed the last certification as 3/1/2022 with $0 income, annual discrepancy $5143, and last quarter annualized $7972. POI was 12/1/2020 - 11/30/2021. </a:t>
            </a:r>
          </a:p>
          <a:p>
            <a:pPr marL="52388" lvl="2" indent="3175">
              <a:defRPr/>
            </a:pPr>
            <a:r>
              <a:rPr lang="en-US" altLang="en-US" sz="2200" b="1" dirty="0">
                <a:latin typeface="Arial" panose="020B0604020202020204" pitchFamily="34" charset="0"/>
                <a:cs typeface="Arial" panose="020B0604020202020204" pitchFamily="34" charset="0"/>
              </a:rPr>
              <a:t>Looking at the income report above, can you determine why this discrepancy may have generated?</a:t>
            </a:r>
          </a:p>
          <a:p>
            <a:pPr marL="401638" lvl="2" indent="-346075">
              <a:buFont typeface="Arial" panose="020B0604020202020204" pitchFamily="34" charset="0"/>
              <a:buChar char="•"/>
              <a:defRPr/>
            </a:pPr>
            <a:r>
              <a:rPr lang="en-US" altLang="en-US" sz="2200" dirty="0">
                <a:solidFill>
                  <a:srgbClr val="0070C0"/>
                </a:solidFill>
                <a:latin typeface="Arial" panose="020B0604020202020204" pitchFamily="34" charset="0"/>
                <a:cs typeface="Arial" panose="020B0604020202020204" pitchFamily="34" charset="0"/>
              </a:rPr>
              <a:t>EIV is showing a break in income from Papa Johns from some time in Q1 2022 with no wages reported in Q2 2022.   </a:t>
            </a:r>
          </a:p>
        </p:txBody>
      </p:sp>
      <p:sp>
        <p:nvSpPr>
          <p:cNvPr id="6" name="TextBox 5"/>
          <p:cNvSpPr txBox="1"/>
          <p:nvPr/>
        </p:nvSpPr>
        <p:spPr bwMode="auto">
          <a:xfrm>
            <a:off x="6279916" y="1143000"/>
            <a:ext cx="2197936" cy="2462213"/>
          </a:xfrm>
          <a:prstGeom prst="rect">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r>
              <a:rPr lang="en-US" altLang="en-US" sz="2200" dirty="0">
                <a:latin typeface="Arial" panose="020B0604020202020204" pitchFamily="34" charset="0"/>
                <a:cs typeface="Arial" panose="020B0604020202020204" pitchFamily="34" charset="0"/>
              </a:rPr>
              <a:t>Scenario: This income report was run during 3/1/2023 AR processing and a discrepancy was generated</a:t>
            </a:r>
          </a:p>
        </p:txBody>
      </p:sp>
    </p:spTree>
    <p:extLst>
      <p:ext uri="{BB962C8B-B14F-4D97-AF65-F5344CB8AC3E}">
        <p14:creationId xmlns:p14="http://schemas.microsoft.com/office/powerpoint/2010/main" val="36935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p:txBody>
          <a:bodyPr>
            <a:normAutofit/>
          </a:bodyPr>
          <a:lstStyle/>
          <a:p>
            <a:r>
              <a:rPr lang="en-US" b="1" dirty="0">
                <a:solidFill>
                  <a:srgbClr val="0070C0"/>
                </a:solidFill>
                <a:latin typeface="Arial" panose="020B0604020202020204" pitchFamily="34" charset="0"/>
                <a:cs typeface="Arial" panose="020B0604020202020204" pitchFamily="34" charset="0"/>
              </a:rPr>
              <a:t>Connecting the Dots Between Income Report and Income Discrepancy Report</a:t>
            </a:r>
            <a:endParaRPr lang="en-US" dirty="0">
              <a:solidFill>
                <a:srgbClr val="00B0F0"/>
              </a:solidFill>
            </a:endParaRPr>
          </a:p>
        </p:txBody>
      </p:sp>
      <p:sp>
        <p:nvSpPr>
          <p:cNvPr id="6" name="TextBox 5"/>
          <p:cNvSpPr txBox="1"/>
          <p:nvPr/>
        </p:nvSpPr>
        <p:spPr bwMode="auto">
          <a:xfrm>
            <a:off x="304800" y="1341438"/>
            <a:ext cx="8191891" cy="4154984"/>
          </a:xfrm>
          <a:prstGeom prst="rect">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pPr marL="55563" lvl="2">
              <a:defRPr/>
            </a:pPr>
            <a:r>
              <a:rPr lang="en-US" altLang="en-US" sz="2400" b="1" dirty="0">
                <a:latin typeface="Arial" panose="020B0604020202020204" pitchFamily="34" charset="0"/>
                <a:cs typeface="Arial" panose="020B0604020202020204" pitchFamily="34" charset="0"/>
              </a:rPr>
              <a:t>What would you expect to see in the file?</a:t>
            </a:r>
          </a:p>
          <a:p>
            <a:pPr marL="401638" lvl="2" indent="-346075">
              <a:buFont typeface="Arial" panose="020B0604020202020204" pitchFamily="34" charset="0"/>
              <a:buChar char="•"/>
              <a:defRPr/>
            </a:pPr>
            <a:r>
              <a:rPr lang="en-US" altLang="en-US" sz="2400" dirty="0">
                <a:solidFill>
                  <a:srgbClr val="0070C0"/>
                </a:solidFill>
                <a:latin typeface="Arial" panose="020B0604020202020204" pitchFamily="34" charset="0"/>
                <a:cs typeface="Arial" panose="020B0604020202020204" pitchFamily="34" charset="0"/>
              </a:rPr>
              <a:t>Verification at 3/1/2022 AR or some time in Q1 2022 showing date employment ended</a:t>
            </a:r>
          </a:p>
          <a:p>
            <a:pPr marL="401638" lvl="2" indent="-346075">
              <a:buFont typeface="Arial" panose="020B0604020202020204" pitchFamily="34" charset="0"/>
              <a:buChar char="•"/>
              <a:defRPr/>
            </a:pPr>
            <a:r>
              <a:rPr lang="en-US" altLang="en-US" sz="2400" dirty="0">
                <a:solidFill>
                  <a:srgbClr val="0070C0"/>
                </a:solidFill>
                <a:latin typeface="Arial" panose="020B0604020202020204" pitchFamily="34" charset="0"/>
                <a:cs typeface="Arial" panose="020B0604020202020204" pitchFamily="34" charset="0"/>
              </a:rPr>
              <a:t>Verification for Papa Johns start date and wages earned</a:t>
            </a:r>
          </a:p>
          <a:p>
            <a:pPr marL="401638" lvl="2" indent="-346075">
              <a:buFont typeface="Arial" panose="020B0604020202020204" pitchFamily="34" charset="0"/>
              <a:buChar char="•"/>
              <a:defRPr/>
            </a:pPr>
            <a:r>
              <a:rPr lang="en-US" altLang="en-US" sz="2400" dirty="0">
                <a:solidFill>
                  <a:srgbClr val="0070C0"/>
                </a:solidFill>
                <a:latin typeface="Arial" panose="020B0604020202020204" pitchFamily="34" charset="0"/>
                <a:cs typeface="Arial" panose="020B0604020202020204" pitchFamily="34" charset="0"/>
              </a:rPr>
              <a:t>IR with effective date corresponding to around the time the income started (EIV shows hire date of 4/1/2021 which is after the 2021 AR, and the increase was increase more than $200 a month).</a:t>
            </a:r>
          </a:p>
          <a:p>
            <a:pPr marL="55563" lvl="2">
              <a:defRPr/>
            </a:pPr>
            <a:r>
              <a:rPr lang="en-US" altLang="en-US" sz="2400" b="1" dirty="0">
                <a:latin typeface="Arial" panose="020B0604020202020204" pitchFamily="34" charset="0"/>
                <a:cs typeface="Arial" panose="020B0604020202020204" pitchFamily="34" charset="0"/>
              </a:rPr>
              <a:t>What should the note be on the discrepancy report?</a:t>
            </a:r>
            <a:endParaRPr lang="en-US" altLang="en-US" sz="2400" dirty="0">
              <a:solidFill>
                <a:srgbClr val="FF0000"/>
              </a:solidFill>
              <a:latin typeface="Arial" panose="020B0604020202020204" pitchFamily="34" charset="0"/>
              <a:cs typeface="Arial" panose="020B0604020202020204" pitchFamily="34" charset="0"/>
            </a:endParaRPr>
          </a:p>
          <a:p>
            <a:pPr marL="401638" lvl="2" indent="-346075">
              <a:buFont typeface="Arial" panose="020B0604020202020204" pitchFamily="34" charset="0"/>
              <a:buChar char="•"/>
              <a:defRPr/>
            </a:pPr>
            <a:r>
              <a:rPr lang="en-US" altLang="en-US" sz="2400" dirty="0">
                <a:solidFill>
                  <a:srgbClr val="0070C0"/>
                </a:solidFill>
                <a:latin typeface="Arial" panose="020B0604020202020204" pitchFamily="34" charset="0"/>
                <a:cs typeface="Arial" panose="020B0604020202020204" pitchFamily="34" charset="0"/>
              </a:rPr>
              <a:t>Notes should be something like: </a:t>
            </a:r>
            <a:r>
              <a:rPr lang="en-US" altLang="en-US" sz="2400" dirty="0">
                <a:solidFill>
                  <a:srgbClr val="0070C0"/>
                </a:solidFill>
                <a:latin typeface="Bradley Hand ITC" panose="03070402050302030203" pitchFamily="66" charset="0"/>
                <a:cs typeface="Arial" panose="020B0604020202020204" pitchFamily="34" charset="0"/>
              </a:rPr>
              <a:t>Tenant quit just prior to AR, verification obtained during last AR</a:t>
            </a:r>
            <a:r>
              <a:rPr lang="en-US" altLang="en-US" sz="2000" dirty="0">
                <a:solidFill>
                  <a:srgbClr val="0070C0"/>
                </a:solidFill>
                <a:latin typeface="Bradley Hand ITC" panose="03070402050302030203" pitchFamily="66" charset="0"/>
                <a:cs typeface="Arial" panose="020B0604020202020204" pitchFamily="34" charset="0"/>
              </a:rPr>
              <a:t>.</a:t>
            </a:r>
          </a:p>
        </p:txBody>
      </p:sp>
      <p:sp>
        <p:nvSpPr>
          <p:cNvPr id="3" name="TextBox 2"/>
          <p:cNvSpPr txBox="1"/>
          <p:nvPr/>
        </p:nvSpPr>
        <p:spPr bwMode="auto">
          <a:xfrm>
            <a:off x="335280" y="5715000"/>
            <a:ext cx="6903720" cy="954107"/>
          </a:xfrm>
          <a:prstGeom prst="rect">
            <a:avLst/>
          </a:prstGeom>
          <a:gradFill flip="none" rotWithShape="1">
            <a:gsLst>
              <a:gs pos="0">
                <a:schemeClr val="accent5"/>
              </a:gs>
              <a:gs pos="48000">
                <a:schemeClr val="accent1">
                  <a:lumMod val="97000"/>
                  <a:lumOff val="3000"/>
                </a:schemeClr>
              </a:gs>
              <a:gs pos="100000">
                <a:schemeClr val="accent1">
                  <a:lumMod val="60000"/>
                  <a:lumOff val="40000"/>
                </a:schemeClr>
              </a:gs>
            </a:gsLst>
            <a:lin ang="10800000" scaled="1"/>
            <a:tileRect/>
          </a:gradFill>
          <a:ln>
            <a:noFill/>
          </a:ln>
          <a:extLst>
            <a:ext uri="{91240B29-F687-4F45-9708-019B960494DF}">
              <a14:hiddenLine xmlns:a14="http://schemas.microsoft.com/office/drawing/2010/main" w="9525">
                <a:solidFill>
                  <a:srgbClr val="000000"/>
                </a:solidFill>
                <a:miter lim="800000"/>
                <a:headEnd/>
                <a:tailEnd/>
              </a14:hiddenLine>
            </a:ext>
          </a:extLst>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b" anchorCtr="0" compatLnSpc="1">
            <a:prstTxWarp prst="textNoShape">
              <a:avLst/>
            </a:prstTxWarp>
            <a:spAutoFit/>
          </a:bodyPr>
          <a:lstStyle/>
          <a:p>
            <a:r>
              <a:rPr lang="en-US" sz="2800" b="1" dirty="0">
                <a:latin typeface="Arial" panose="020B0604020202020204" pitchFamily="34" charset="0"/>
                <a:cs typeface="Arial" panose="020B0604020202020204" pitchFamily="34" charset="0"/>
              </a:rPr>
              <a:t>Bonus Question:  What determines the effective date of the IR?</a:t>
            </a:r>
          </a:p>
        </p:txBody>
      </p:sp>
    </p:spTree>
    <p:extLst>
      <p:ext uri="{BB962C8B-B14F-4D97-AF65-F5344CB8AC3E}">
        <p14:creationId xmlns:p14="http://schemas.microsoft.com/office/powerpoint/2010/main" val="2714768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bwMode="auto">
          <a:xfrm>
            <a:off x="304800" y="914400"/>
            <a:ext cx="8054475" cy="3970318"/>
          </a:xfrm>
          <a:prstGeom prst="rect">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pPr>
              <a:defRPr/>
            </a:pPr>
            <a:r>
              <a:rPr lang="en-US" sz="2800" b="1" dirty="0">
                <a:highlight>
                  <a:srgbClr val="FFFFFF"/>
                </a:highlight>
                <a:latin typeface="Arial" charset="0"/>
                <a:cs typeface="Arial" charset="0"/>
              </a:rPr>
              <a:t>Common Issues found during the MOR regarding the Existing Tenant Search:</a:t>
            </a:r>
          </a:p>
          <a:p>
            <a:pPr marL="574675" indent="-514350">
              <a:buFont typeface="+mj-lt"/>
              <a:buAutoNum type="arabicPeriod"/>
              <a:defRPr/>
            </a:pPr>
            <a:r>
              <a:rPr lang="en-US" sz="2800" dirty="0">
                <a:highlight>
                  <a:srgbClr val="FFFFFF"/>
                </a:highlight>
                <a:latin typeface="Arial" charset="0"/>
                <a:cs typeface="Arial" charset="0"/>
              </a:rPr>
              <a:t>Report not being run or not run prior to MI</a:t>
            </a:r>
          </a:p>
          <a:p>
            <a:pPr marL="574675" indent="-514350">
              <a:buFont typeface="+mj-lt"/>
              <a:buAutoNum type="arabicPeriod"/>
              <a:defRPr/>
            </a:pPr>
            <a:r>
              <a:rPr lang="en-US" sz="2800" dirty="0">
                <a:highlight>
                  <a:srgbClr val="FFFFFF"/>
                </a:highlight>
                <a:latin typeface="Arial" charset="0"/>
                <a:cs typeface="Arial" charset="0"/>
              </a:rPr>
              <a:t>Report not being run for all household members including dependents </a:t>
            </a:r>
          </a:p>
          <a:p>
            <a:pPr marL="574675" indent="-514350">
              <a:buFont typeface="+mj-lt"/>
              <a:buAutoNum type="arabicPeriod"/>
              <a:defRPr/>
            </a:pPr>
            <a:r>
              <a:rPr lang="en-US" sz="2800" dirty="0">
                <a:highlight>
                  <a:srgbClr val="FFFFFF"/>
                </a:highlight>
                <a:latin typeface="Arial" charset="0"/>
                <a:cs typeface="Arial" charset="0"/>
              </a:rPr>
              <a:t>Report not being run for members added to the household after MI</a:t>
            </a:r>
          </a:p>
          <a:p>
            <a:pPr marL="574675" indent="-514350">
              <a:buFont typeface="+mj-lt"/>
              <a:buAutoNum type="arabicPeriod"/>
              <a:defRPr/>
            </a:pPr>
            <a:r>
              <a:rPr lang="en-US" sz="2800" dirty="0">
                <a:highlight>
                  <a:srgbClr val="FFFFFF"/>
                </a:highlight>
                <a:latin typeface="Arial" charset="0"/>
                <a:cs typeface="Arial" charset="0"/>
              </a:rPr>
              <a:t>Not notating follow up actions taken on the report or in the file</a:t>
            </a:r>
          </a:p>
        </p:txBody>
      </p:sp>
      <p:sp>
        <p:nvSpPr>
          <p:cNvPr id="34" name="Title 33"/>
          <p:cNvSpPr>
            <a:spLocks noGrp="1"/>
          </p:cNvSpPr>
          <p:nvPr>
            <p:ph type="title"/>
          </p:nvPr>
        </p:nvSpPr>
        <p:spPr/>
        <p:txBody>
          <a:bodyPr>
            <a:normAutofit/>
          </a:bodyPr>
          <a:lstStyle/>
          <a:p>
            <a:r>
              <a:rPr lang="en-US" b="1" dirty="0">
                <a:solidFill>
                  <a:srgbClr val="0070C0"/>
                </a:solidFill>
                <a:latin typeface="Arial" panose="020B0604020202020204" pitchFamily="34" charset="0"/>
                <a:cs typeface="Arial" panose="020B0604020202020204" pitchFamily="34" charset="0"/>
              </a:rPr>
              <a:t>Existing Tenant Search</a:t>
            </a:r>
            <a:endParaRPr lang="en-US" dirty="0">
              <a:solidFill>
                <a:srgbClr val="00B0F0"/>
              </a:solidFill>
            </a:endParaRPr>
          </a:p>
        </p:txBody>
      </p:sp>
    </p:spTree>
    <p:extLst>
      <p:ext uri="{BB962C8B-B14F-4D97-AF65-F5344CB8AC3E}">
        <p14:creationId xmlns:p14="http://schemas.microsoft.com/office/powerpoint/2010/main" val="2636152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p:txBody>
          <a:bodyPr>
            <a:normAutofit/>
          </a:bodyPr>
          <a:lstStyle/>
          <a:p>
            <a:r>
              <a:rPr lang="en-US" b="1" dirty="0">
                <a:solidFill>
                  <a:srgbClr val="0070C0"/>
                </a:solidFill>
                <a:latin typeface="Arial" panose="020B0604020202020204" pitchFamily="34" charset="0"/>
                <a:cs typeface="Arial" panose="020B0604020202020204" pitchFamily="34" charset="0"/>
              </a:rPr>
              <a:t>Level 1 – Printing EIV Reports </a:t>
            </a:r>
            <a:br>
              <a:rPr lang="en-US" b="1" dirty="0">
                <a:solidFill>
                  <a:srgbClr val="00B0F0"/>
                </a:solidFill>
                <a:latin typeface="Verdana"/>
                <a:cs typeface="Verdana"/>
              </a:rPr>
            </a:br>
            <a:endParaRPr lang="en-US" dirty="0">
              <a:solidFill>
                <a:srgbClr val="00B0F0"/>
              </a:solidFill>
            </a:endParaRPr>
          </a:p>
        </p:txBody>
      </p:sp>
      <p:graphicFrame>
        <p:nvGraphicFramePr>
          <p:cNvPr id="2" name="Diagram 1">
            <a:extLst>
              <a:ext uri="{FF2B5EF4-FFF2-40B4-BE49-F238E27FC236}">
                <a16:creationId xmlns:a16="http://schemas.microsoft.com/office/drawing/2014/main" id="{F08AEF4B-8B46-44FE-A636-50483E52856D}"/>
              </a:ext>
            </a:extLst>
          </p:cNvPr>
          <p:cNvGraphicFramePr/>
          <p:nvPr>
            <p:extLst>
              <p:ext uri="{D42A27DB-BD31-4B8C-83A1-F6EECF244321}">
                <p14:modId xmlns:p14="http://schemas.microsoft.com/office/powerpoint/2010/main" val="3546891427"/>
              </p:ext>
            </p:extLst>
          </p:nvPr>
        </p:nvGraphicFramePr>
        <p:xfrm>
          <a:off x="704572" y="1397000"/>
          <a:ext cx="762952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301725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bwMode="auto">
          <a:xfrm>
            <a:off x="304800" y="1447800"/>
            <a:ext cx="8054475" cy="3416320"/>
          </a:xfrm>
          <a:prstGeom prst="rect">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pPr>
              <a:defRPr/>
            </a:pPr>
            <a:r>
              <a:rPr lang="en-US" sz="2400" b="1" dirty="0">
                <a:highlight>
                  <a:srgbClr val="FFFFFF"/>
                </a:highlight>
                <a:latin typeface="Arial" pitchFamily="34" charset="0"/>
                <a:cs typeface="Arial" pitchFamily="34" charset="0"/>
              </a:rPr>
              <a:t>Common Issues found during the MOR regarding the Summary Report:</a:t>
            </a:r>
          </a:p>
          <a:p>
            <a:pPr marL="514350" indent="-514350">
              <a:buFont typeface="+mj-lt"/>
              <a:buAutoNum type="arabicPeriod"/>
              <a:defRPr/>
            </a:pPr>
            <a:r>
              <a:rPr lang="en-US" sz="2400" dirty="0">
                <a:highlight>
                  <a:srgbClr val="FFFFFF"/>
                </a:highlight>
                <a:latin typeface="Arial" pitchFamily="34" charset="0"/>
                <a:cs typeface="Arial" pitchFamily="34" charset="0"/>
              </a:rPr>
              <a:t>Not printing and maintaining the report   </a:t>
            </a:r>
          </a:p>
          <a:p>
            <a:pPr marL="514350" indent="-514350">
              <a:buFont typeface="+mj-lt"/>
              <a:buAutoNum type="arabicPeriod"/>
              <a:defRPr/>
            </a:pPr>
            <a:r>
              <a:rPr lang="en-US" sz="2400" dirty="0">
                <a:highlight>
                  <a:srgbClr val="FFFFFF"/>
                </a:highlight>
                <a:latin typeface="Arial" pitchFamily="34" charset="0"/>
                <a:cs typeface="Arial" pitchFamily="34" charset="0"/>
              </a:rPr>
              <a:t>Not following up/resolving failed status</a:t>
            </a:r>
          </a:p>
          <a:p>
            <a:pPr marL="514350" indent="-514350">
              <a:buFont typeface="+mj-lt"/>
              <a:buAutoNum type="arabicPeriod"/>
              <a:defRPr/>
            </a:pPr>
            <a:r>
              <a:rPr lang="en-US" sz="2400" dirty="0">
                <a:highlight>
                  <a:srgbClr val="FFFFFF"/>
                </a:highlight>
                <a:latin typeface="Arial" pitchFamily="34" charset="0"/>
                <a:cs typeface="Arial" pitchFamily="34" charset="0"/>
              </a:rPr>
              <a:t>Not maintaining documentation of all follow up actions</a:t>
            </a:r>
          </a:p>
          <a:p>
            <a:pPr marL="514350" indent="-514350">
              <a:buFont typeface="+mj-lt"/>
              <a:buAutoNum type="arabicPeriod"/>
              <a:defRPr/>
            </a:pPr>
            <a:r>
              <a:rPr lang="en-US" sz="2400" dirty="0">
                <a:highlight>
                  <a:srgbClr val="FFFFFF"/>
                </a:highlight>
                <a:latin typeface="Arial" pitchFamily="34" charset="0"/>
                <a:cs typeface="Arial" pitchFamily="34" charset="0"/>
              </a:rPr>
              <a:t>Not reprinting when there is a change in household composition </a:t>
            </a:r>
          </a:p>
          <a:p>
            <a:pPr marL="514350" indent="-514350">
              <a:buFont typeface="+mj-lt"/>
              <a:buAutoNum type="arabicPeriod"/>
              <a:defRPr/>
            </a:pPr>
            <a:endParaRPr lang="en-US" sz="2400" dirty="0">
              <a:latin typeface="Arial" pitchFamily="34" charset="0"/>
              <a:cs typeface="Arial" pitchFamily="34" charset="0"/>
            </a:endParaRPr>
          </a:p>
          <a:p>
            <a:pPr>
              <a:defRPr/>
            </a:pPr>
            <a:endParaRPr lang="en-US" sz="2400" dirty="0">
              <a:latin typeface="Arial" pitchFamily="34" charset="0"/>
              <a:cs typeface="Arial" pitchFamily="34" charset="0"/>
            </a:endParaRPr>
          </a:p>
        </p:txBody>
      </p:sp>
      <p:sp>
        <p:nvSpPr>
          <p:cNvPr id="34" name="Title 33"/>
          <p:cNvSpPr>
            <a:spLocks noGrp="1"/>
          </p:cNvSpPr>
          <p:nvPr>
            <p:ph type="title"/>
          </p:nvPr>
        </p:nvSpPr>
        <p:spPr/>
        <p:txBody>
          <a:bodyPr>
            <a:normAutofit/>
          </a:bodyPr>
          <a:lstStyle/>
          <a:p>
            <a:r>
              <a:rPr lang="en-US" b="1" dirty="0">
                <a:solidFill>
                  <a:srgbClr val="0070C0"/>
                </a:solidFill>
                <a:latin typeface="Arial" panose="020B0604020202020204" pitchFamily="34" charset="0"/>
                <a:cs typeface="Arial" panose="020B0604020202020204" pitchFamily="34" charset="0"/>
              </a:rPr>
              <a:t>Summary Report</a:t>
            </a:r>
            <a:endParaRPr lang="en-US" dirty="0">
              <a:solidFill>
                <a:srgbClr val="00B0F0"/>
              </a:solidFill>
            </a:endParaRPr>
          </a:p>
        </p:txBody>
      </p:sp>
    </p:spTree>
    <p:extLst>
      <p:ext uri="{BB962C8B-B14F-4D97-AF65-F5344CB8AC3E}">
        <p14:creationId xmlns:p14="http://schemas.microsoft.com/office/powerpoint/2010/main" val="176027806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bwMode="auto">
          <a:xfrm>
            <a:off x="228600" y="1066800"/>
            <a:ext cx="8229600" cy="4524315"/>
          </a:xfrm>
          <a:prstGeom prst="rect">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pPr>
              <a:defRPr/>
            </a:pPr>
            <a:r>
              <a:rPr lang="en-US" sz="2800" b="1" dirty="0">
                <a:highlight>
                  <a:srgbClr val="FFFFFF"/>
                </a:highlight>
                <a:latin typeface="Arial" pitchFamily="34" charset="0"/>
                <a:cs typeface="Arial" pitchFamily="34" charset="0"/>
              </a:rPr>
              <a:t>Top Findings:</a:t>
            </a:r>
          </a:p>
          <a:p>
            <a:pPr marL="514350" indent="-514350">
              <a:buFont typeface="+mj-lt"/>
              <a:buAutoNum type="arabicPeriod"/>
              <a:defRPr/>
            </a:pPr>
            <a:r>
              <a:rPr lang="en-US" sz="2600" dirty="0">
                <a:highlight>
                  <a:srgbClr val="FFFFFF"/>
                </a:highlight>
                <a:latin typeface="Arial" pitchFamily="34" charset="0"/>
                <a:cs typeface="Arial" pitchFamily="34" charset="0"/>
              </a:rPr>
              <a:t>Not run within 90 days after MI or IC 50059 submission </a:t>
            </a:r>
          </a:p>
          <a:p>
            <a:pPr marL="514350" indent="-514350">
              <a:buFont typeface="+mj-lt"/>
              <a:buAutoNum type="arabicPeriod"/>
              <a:defRPr/>
            </a:pPr>
            <a:r>
              <a:rPr lang="en-US" sz="2600" dirty="0">
                <a:highlight>
                  <a:srgbClr val="FFFFFF"/>
                </a:highlight>
                <a:latin typeface="Arial" pitchFamily="34" charset="0"/>
                <a:cs typeface="Arial" pitchFamily="34" charset="0"/>
              </a:rPr>
              <a:t>Not following up on possible unreported or underreported income (report run and placed in the file but not reviewed)</a:t>
            </a:r>
          </a:p>
          <a:p>
            <a:pPr marL="514350" indent="-514350">
              <a:buFont typeface="+mj-lt"/>
              <a:buAutoNum type="arabicPeriod"/>
              <a:defRPr/>
            </a:pPr>
            <a:r>
              <a:rPr lang="en-US" sz="2600" dirty="0">
                <a:highlight>
                  <a:srgbClr val="FFFFFF"/>
                </a:highlight>
                <a:latin typeface="Arial" pitchFamily="34" charset="0"/>
                <a:cs typeface="Arial" pitchFamily="34" charset="0"/>
              </a:rPr>
              <a:t>Not maintaining documentation of all follow up actions</a:t>
            </a:r>
          </a:p>
          <a:p>
            <a:pPr marL="514350" indent="-514350">
              <a:buFont typeface="+mj-lt"/>
              <a:buAutoNum type="arabicPeriod"/>
              <a:defRPr/>
            </a:pPr>
            <a:r>
              <a:rPr lang="en-US" sz="2600" dirty="0">
                <a:highlight>
                  <a:srgbClr val="FFFFFF"/>
                </a:highlight>
                <a:latin typeface="Arial" pitchFamily="34" charset="0"/>
                <a:cs typeface="Arial" pitchFamily="34" charset="0"/>
              </a:rPr>
              <a:t>Differences in net and gross SS amounts not followed up on</a:t>
            </a:r>
          </a:p>
          <a:p>
            <a:pPr marL="514350" indent="-514350">
              <a:buFont typeface="+mj-lt"/>
              <a:buAutoNum type="arabicPeriod"/>
              <a:defRPr/>
            </a:pPr>
            <a:r>
              <a:rPr lang="en-US" sz="2600" dirty="0">
                <a:highlight>
                  <a:srgbClr val="FFFFFF"/>
                </a:highlight>
                <a:latin typeface="Arial" pitchFamily="34" charset="0"/>
                <a:cs typeface="Arial" pitchFamily="34" charset="0"/>
              </a:rPr>
              <a:t>Not run at recertification</a:t>
            </a:r>
          </a:p>
        </p:txBody>
      </p:sp>
      <p:sp>
        <p:nvSpPr>
          <p:cNvPr id="34" name="Title 33"/>
          <p:cNvSpPr>
            <a:spLocks noGrp="1"/>
          </p:cNvSpPr>
          <p:nvPr>
            <p:ph type="title"/>
          </p:nvPr>
        </p:nvSpPr>
        <p:spPr/>
        <p:txBody>
          <a:bodyPr>
            <a:normAutofit/>
          </a:bodyPr>
          <a:lstStyle/>
          <a:p>
            <a:r>
              <a:rPr lang="en-US" b="1" dirty="0">
                <a:solidFill>
                  <a:srgbClr val="0070C0"/>
                </a:solidFill>
                <a:latin typeface="Arial" panose="020B0604020202020204" pitchFamily="34" charset="0"/>
                <a:cs typeface="Arial" panose="020B0604020202020204" pitchFamily="34" charset="0"/>
              </a:rPr>
              <a:t>Common Findings - Income Report</a:t>
            </a:r>
            <a:endParaRPr lang="en-US" dirty="0">
              <a:solidFill>
                <a:srgbClr val="00B0F0"/>
              </a:solidFill>
            </a:endParaRPr>
          </a:p>
        </p:txBody>
      </p:sp>
    </p:spTree>
    <p:extLst>
      <p:ext uri="{BB962C8B-B14F-4D97-AF65-F5344CB8AC3E}">
        <p14:creationId xmlns:p14="http://schemas.microsoft.com/office/powerpoint/2010/main" val="321411344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bwMode="auto">
          <a:xfrm>
            <a:off x="304800" y="1166842"/>
            <a:ext cx="8154171" cy="4524315"/>
          </a:xfrm>
          <a:prstGeom prst="rect">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pPr>
              <a:defRPr/>
            </a:pPr>
            <a:r>
              <a:rPr lang="en-US" sz="2800" b="1" dirty="0">
                <a:highlight>
                  <a:srgbClr val="FFFFFF"/>
                </a:highlight>
                <a:latin typeface="Arial" pitchFamily="34" charset="0"/>
                <a:cs typeface="Arial" pitchFamily="34" charset="0"/>
              </a:rPr>
              <a:t>Top Findings</a:t>
            </a:r>
          </a:p>
          <a:p>
            <a:pPr marL="514350" indent="-514350">
              <a:buFont typeface="+mj-lt"/>
              <a:buAutoNum type="arabicPeriod"/>
              <a:defRPr/>
            </a:pPr>
            <a:r>
              <a:rPr lang="en-US" sz="2600" dirty="0">
                <a:highlight>
                  <a:srgbClr val="FFFFFF"/>
                </a:highlight>
                <a:latin typeface="Arial" pitchFamily="34" charset="0"/>
                <a:cs typeface="Arial" pitchFamily="34" charset="0"/>
              </a:rPr>
              <a:t>Not printed when the Income Report was printed</a:t>
            </a:r>
          </a:p>
          <a:p>
            <a:pPr marL="514350" indent="-514350">
              <a:buFont typeface="+mj-lt"/>
              <a:buAutoNum type="arabicPeriod"/>
              <a:defRPr/>
            </a:pPr>
            <a:r>
              <a:rPr lang="en-US" sz="2600" dirty="0">
                <a:highlight>
                  <a:srgbClr val="FFFFFF"/>
                </a:highlight>
                <a:latin typeface="Arial" pitchFamily="34" charset="0"/>
                <a:cs typeface="Arial" pitchFamily="34" charset="0"/>
              </a:rPr>
              <a:t>Run when required (within 90 days after MI/IC submission and each recertification) </a:t>
            </a:r>
          </a:p>
          <a:p>
            <a:pPr marL="514350" indent="-514350">
              <a:buFont typeface="+mj-lt"/>
              <a:buAutoNum type="arabicPeriod"/>
              <a:defRPr/>
            </a:pPr>
            <a:r>
              <a:rPr lang="en-US" sz="2600" dirty="0">
                <a:highlight>
                  <a:srgbClr val="FFFFFF"/>
                </a:highlight>
                <a:latin typeface="Arial" pitchFamily="34" charset="0"/>
                <a:cs typeface="Arial" pitchFamily="34" charset="0"/>
              </a:rPr>
              <a:t>Not following up on the possible discrepancy (report run and placed in the file but not reviewed)</a:t>
            </a:r>
          </a:p>
          <a:p>
            <a:pPr marL="514350" indent="-514350">
              <a:buFont typeface="+mj-lt"/>
              <a:buAutoNum type="arabicPeriod"/>
              <a:defRPr/>
            </a:pPr>
            <a:r>
              <a:rPr lang="en-US" sz="2600" dirty="0">
                <a:highlight>
                  <a:srgbClr val="FFFFFF"/>
                </a:highlight>
                <a:latin typeface="Arial" pitchFamily="34" charset="0"/>
                <a:cs typeface="Arial" pitchFamily="34" charset="0"/>
              </a:rPr>
              <a:t>Not notating the report with notations sufficient to explain the reason for the discrepancy including if it was a false positive </a:t>
            </a:r>
          </a:p>
          <a:p>
            <a:pPr marL="514350" indent="-514350">
              <a:buFont typeface="+mj-lt"/>
              <a:buAutoNum type="arabicPeriod"/>
              <a:defRPr/>
            </a:pPr>
            <a:r>
              <a:rPr lang="en-US" sz="2600" dirty="0">
                <a:highlight>
                  <a:srgbClr val="FFFFFF"/>
                </a:highlight>
                <a:latin typeface="Arial" pitchFamily="34" charset="0"/>
                <a:cs typeface="Arial" pitchFamily="34" charset="0"/>
              </a:rPr>
              <a:t>Not maintaining documentation of all follow up actions</a:t>
            </a:r>
          </a:p>
        </p:txBody>
      </p:sp>
      <p:sp>
        <p:nvSpPr>
          <p:cNvPr id="34" name="Title 33"/>
          <p:cNvSpPr>
            <a:spLocks noGrp="1"/>
          </p:cNvSpPr>
          <p:nvPr>
            <p:ph type="title"/>
          </p:nvPr>
        </p:nvSpPr>
        <p:spPr/>
        <p:txBody>
          <a:bodyPr>
            <a:normAutofit/>
          </a:bodyPr>
          <a:lstStyle/>
          <a:p>
            <a:r>
              <a:rPr lang="en-US" b="1" dirty="0">
                <a:solidFill>
                  <a:srgbClr val="0070C0"/>
                </a:solidFill>
                <a:latin typeface="Arial" panose="020B0604020202020204" pitchFamily="34" charset="0"/>
                <a:cs typeface="Arial" panose="020B0604020202020204" pitchFamily="34" charset="0"/>
              </a:rPr>
              <a:t>Common Findings - Income Discrepancy Report</a:t>
            </a:r>
            <a:endParaRPr lang="en-US" dirty="0">
              <a:solidFill>
                <a:srgbClr val="00B0F0"/>
              </a:solidFill>
            </a:endParaRPr>
          </a:p>
        </p:txBody>
      </p:sp>
    </p:spTree>
    <p:extLst>
      <p:ext uri="{BB962C8B-B14F-4D97-AF65-F5344CB8AC3E}">
        <p14:creationId xmlns:p14="http://schemas.microsoft.com/office/powerpoint/2010/main" val="210052684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p:cNvSpPr>
            <a:spLocks noGrp="1"/>
          </p:cNvSpPr>
          <p:nvPr>
            <p:ph type="title"/>
          </p:nvPr>
        </p:nvSpPr>
        <p:spPr/>
        <p:txBody>
          <a:bodyPr>
            <a:normAutofit fontScale="90000"/>
          </a:bodyPr>
          <a:lstStyle/>
          <a:p>
            <a:pPr algn="ctr">
              <a:defRPr/>
            </a:pPr>
            <a:r>
              <a:rPr lang="en-US" dirty="0"/>
              <a:t>North Tampa Housing Development Corporation</a:t>
            </a:r>
          </a:p>
        </p:txBody>
      </p:sp>
      <p:sp>
        <p:nvSpPr>
          <p:cNvPr id="41987" name="Text Placeholder 30"/>
          <p:cNvSpPr>
            <a:spLocks noGrp="1"/>
          </p:cNvSpPr>
          <p:nvPr>
            <p:ph type="body" sz="quarter" idx="13"/>
          </p:nvPr>
        </p:nvSpPr>
        <p:spPr>
          <a:xfrm>
            <a:off x="76200" y="0"/>
            <a:ext cx="8534400" cy="914400"/>
          </a:xfrm>
          <a:solidFill>
            <a:schemeClr val="bg1"/>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ctr" anchorCtr="0" compatLnSpc="1">
            <a:prstTxWarp prst="textNoShape">
              <a:avLst/>
            </a:prstTxWarp>
            <a:noAutofit/>
          </a:bodyPr>
          <a:lstStyle/>
          <a:p>
            <a:pPr marL="231775" indent="0" eaLnBrk="1" hangingPunct="1">
              <a:spcBef>
                <a:spcPct val="0"/>
              </a:spcBef>
            </a:pPr>
            <a:r>
              <a:rPr lang="en-US" altLang="en-US" sz="2800" kern="1200" dirty="0">
                <a:solidFill>
                  <a:srgbClr val="0070C0"/>
                </a:solidFill>
                <a:latin typeface="Arial" panose="020B0604020202020204" pitchFamily="34" charset="0"/>
                <a:cs typeface="Arial" panose="020B0604020202020204" pitchFamily="34" charset="0"/>
              </a:rPr>
              <a:t>Q &amp; A</a:t>
            </a:r>
          </a:p>
        </p:txBody>
      </p:sp>
      <p:sp>
        <p:nvSpPr>
          <p:cNvPr id="41990" name="Content Placeholder 2"/>
          <p:cNvSpPr>
            <a:spLocks noGrp="1"/>
          </p:cNvSpPr>
          <p:nvPr>
            <p:ph sz="quarter" idx="15"/>
          </p:nvPr>
        </p:nvSpPr>
        <p:spPr>
          <a:xfrm>
            <a:off x="304800" y="1143000"/>
            <a:ext cx="8305800" cy="4881847"/>
          </a:xfrm>
        </p:spPr>
        <p:txBody>
          <a:bodyPr/>
          <a:lstStyle/>
          <a:p>
            <a:pPr marL="0" indent="0"/>
            <a:r>
              <a:rPr lang="en-US" altLang="en-US" dirty="0"/>
              <a:t> </a:t>
            </a:r>
          </a:p>
        </p:txBody>
      </p:sp>
      <p:sp>
        <p:nvSpPr>
          <p:cNvPr id="11" name="Slide Number Placeholder 4"/>
          <p:cNvSpPr>
            <a:spLocks noGrp="1"/>
          </p:cNvSpPr>
          <p:nvPr>
            <p:ph type="sldNum" sz="quarter" idx="4294967295"/>
          </p:nvPr>
        </p:nvSpPr>
        <p:spPr>
          <a:xfrm>
            <a:off x="8610600" y="6477000"/>
            <a:ext cx="464753" cy="304800"/>
          </a:xfrm>
          <a:prstGeom prst="rect">
            <a:avLst/>
          </a:prstGeom>
        </p:spPr>
        <p:txBody>
          <a:bodyPr/>
          <a:lstStyle/>
          <a:p>
            <a:pPr>
              <a:defRPr/>
            </a:pPr>
            <a:fld id="{1C1E728C-F1CA-46CE-B227-C2B60DF11340}" type="slidenum">
              <a:rPr lang="en-US" altLang="en-US" sz="1000" smtClean="0">
                <a:cs typeface="Arial" panose="020B0604020202020204" pitchFamily="34" charset="0"/>
              </a:rPr>
              <a:pPr>
                <a:defRPr/>
              </a:pPr>
              <a:t>93</a:t>
            </a:fld>
            <a:endParaRPr lang="en-US" altLang="en-US" sz="1000" dirty="0">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229" y="1396999"/>
            <a:ext cx="6941771" cy="4627847"/>
          </a:xfrm>
          <a:prstGeom prst="rect">
            <a:avLst/>
          </a:prstGeom>
        </p:spPr>
      </p:pic>
    </p:spTree>
    <p:extLst>
      <p:ext uri="{BB962C8B-B14F-4D97-AF65-F5344CB8AC3E}">
        <p14:creationId xmlns:p14="http://schemas.microsoft.com/office/powerpoint/2010/main" val="18046919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11.0&quot;&gt;&lt;object type=&quot;1&quot; unique_id=&quot;10001&quot;&gt;&lt;object type=&quot;2&quot; unique_id=&quot;10249&quot;&gt;&lt;object type=&quot;3&quot; unique_id=&quot;13502&quot;&gt;&lt;property id=&quot;20148&quot; value=&quot;5&quot;/&gt;&lt;property id=&quot;20300&quot; value=&quot;Slide 1 - &amp;quot;RENT ADJUSTMENTS TOOLS &amp;amp; TIPS&amp;quot;&quot;/&gt;&lt;property id=&quot;20307&quot; value=&quot;654&quot;/&gt;&lt;/object&gt;&lt;object type=&quot;3&quot; unique_id=&quot;13503&quot;&gt;&lt;property id=&quot;20148&quot; value=&quot;5&quot;/&gt;&lt;property id=&quot;20300&quot; value=&quot;Slide 2 - &amp;quot;North Tampa Housing Development Corporation&amp;quot;&quot;/&gt;&lt;property id=&quot;20307&quot; value=&quot;655&quot;/&gt;&lt;/object&gt;&lt;object type=&quot;3&quot; unique_id=&quot;13504&quot;&gt;&lt;property id=&quot;20148&quot; value=&quot;5&quot;/&gt;&lt;property id=&quot;20300&quot; value=&quot;Slide 3 - &amp;quot;North Tampa Housing Development Corporation&amp;quot;&quot;/&gt;&lt;property id=&quot;20307&quot; value=&quot;656&quot;/&gt;&lt;/object&gt;&lt;object type=&quot;3&quot; unique_id=&quot;13505&quot;&gt;&lt;property id=&quot;20148&quot; value=&quot;5&quot;/&gt;&lt;property id=&quot;20300&quot; value=&quot;Slide 4 - &amp;quot;North Tampa Housing Development Corporation&amp;quot;&quot;/&gt;&lt;property id=&quot;20307&quot; value=&quot;657&quot;/&gt;&lt;/object&gt;&lt;object type=&quot;3&quot; unique_id=&quot;13506&quot;&gt;&lt;property id=&quot;20148&quot; value=&quot;5&quot;/&gt;&lt;property id=&quot;20300&quot; value=&quot;Slide 5 - &amp;quot;POLL QUESTIONS&amp;quot;&quot;/&gt;&lt;property id=&quot;20307&quot; value=&quot;658&quot;/&gt;&lt;/object&gt;&lt;object type=&quot;3&quot; unique_id=&quot;13507&quot;&gt;&lt;property id=&quot;20148&quot; value=&quot;5&quot;/&gt;&lt;property id=&quot;20300&quot; value=&quot;Slide 6&quot;/&gt;&lt;property id=&quot;20307&quot; value=&quot;659&quot;/&gt;&lt;/object&gt;&lt;object type=&quot;3&quot; unique_id=&quot;13508&quot;&gt;&lt;property id=&quot;20148&quot; value=&quot;5&quot;/&gt;&lt;property id=&quot;20300&quot; value=&quot;Slide 7 - &amp;quot;North Tampa Housing Development Corporation&amp;quot;&quot;/&gt;&lt;property id=&quot;20307&quot; value=&quot;660&quot;/&gt;&lt;/object&gt;&lt;object type=&quot;3&quot; unique_id=&quot;13509&quot;&gt;&lt;property id=&quot;20148&quot; value=&quot;5&quot;/&gt;&lt;property id=&quot;20300&quot; value=&quot;Slide 8 - &amp;quot;North Tampa Housing Development Corporation&amp;quot;&quot;/&gt;&lt;property id=&quot;20307&quot; value=&quot;662&quot;/&gt;&lt;/object&gt;&lt;object type=&quot;3&quot; unique_id=&quot;13510&quot;&gt;&lt;property id=&quot;20148&quot; value=&quot;5&quot;/&gt;&lt;property id=&quot;20300&quot; value=&quot;Slide 9 - &amp;quot;North Tampa Housing Development Corporation&amp;quot;&quot;/&gt;&lt;property id=&quot;20307&quot; value=&quot;663&quot;/&gt;&lt;/object&gt;&lt;object type=&quot;3&quot; unique_id=&quot;13511&quot;&gt;&lt;property id=&quot;20148&quot; value=&quot;5&quot;/&gt;&lt;property id=&quot;20300&quot; value=&quot;Slide 10 - &amp;quot;Automatic OCAF Rent Increase&amp;quot;&quot;/&gt;&lt;property id=&quot;20307&quot; value=&quot;661&quot;/&gt;&lt;/object&gt;&lt;object type=&quot;3&quot; unique_id=&quot;13512&quot;&gt;&lt;property id=&quot;20148&quot; value=&quot;5&quot;/&gt;&lt;property id=&quot;20300&quot; value=&quot;Slide 11 - &amp;quot;Automatic OCAF Rent Increase&amp;quot;&quot;/&gt;&lt;property id=&quot;20307&quot; value=&quot;592&quot;/&gt;&lt;/object&gt;&lt;object type=&quot;3&quot; unique_id=&quot;13513&quot;&gt;&lt;property id=&quot;20148&quot; value=&quot;5&quot;/&gt;&lt;property id=&quot;20300&quot; value=&quot;Slide 12 - &amp;quot;Automatic OCAF Rent Increase&amp;quot;&quot;/&gt;&lt;property id=&quot;20307&quot; value=&quot;694&quot;/&gt;&lt;/object&gt;&lt;object type=&quot;3&quot; unique_id=&quot;13514&quot;&gt;&lt;property id=&quot;20148&quot; value=&quot;5&quot;/&gt;&lt;property id=&quot;20300&quot; value=&quot;Slide 13 - &amp;quot;Automatic OCAF Rent Increase&amp;quot;&quot;/&gt;&lt;property id=&quot;20307&quot; value=&quot;695&quot;/&gt;&lt;/object&gt;&lt;object type=&quot;3&quot; unique_id=&quot;13515&quot;&gt;&lt;property id=&quot;20148&quot; value=&quot;5&quot;/&gt;&lt;property id=&quot;20300&quot; value=&quot;Slide 14 - &amp;quot;Automatic OCAF Rent Increase&amp;quot;&quot;/&gt;&lt;property id=&quot;20307&quot; value=&quot;632&quot;/&gt;&lt;/object&gt;&lt;object type=&quot;3&quot; unique_id=&quot;13516&quot;&gt;&lt;property id=&quot;20148&quot; value=&quot;5&quot;/&gt;&lt;property id=&quot;20300&quot; value=&quot;Slide 15 - &amp;quot;Automatic OCAF Rent Increase&amp;quot;&quot;/&gt;&lt;property id=&quot;20307&quot; value=&quot;696&quot;/&gt;&lt;/object&gt;&lt;object type=&quot;3&quot; unique_id=&quot;13517&quot;&gt;&lt;property id=&quot;20148&quot; value=&quot;5&quot;/&gt;&lt;property id=&quot;20300&quot; value=&quot;Slide 16 - &amp;quot;Automatic OCAF Rent Increase&amp;quot;&quot;/&gt;&lt;property id=&quot;20307&quot; value=&quot;697&quot;/&gt;&lt;/object&gt;&lt;object type=&quot;3&quot; unique_id=&quot;13518&quot;&gt;&lt;property id=&quot;20148&quot; value=&quot;5&quot;/&gt;&lt;property id=&quot;20300&quot; value=&quot;Slide 17 - &amp;quot;Automatic OCAF Rent Increase&amp;quot;&quot;/&gt;&lt;property id=&quot;20307&quot; value=&quot;717&quot;/&gt;&lt;/object&gt;&lt;object type=&quot;3&quot; unique_id=&quot;13519&quot;&gt;&lt;property id=&quot;20148&quot; value=&quot;5&quot;/&gt;&lt;property id=&quot;20300&quot; value=&quot;Slide 18 - &amp;quot;Automatic OCAF Rent Increase&amp;quot;&quot;/&gt;&lt;property id=&quot;20307&quot; value=&quot;698&quot;/&gt;&lt;/object&gt;&lt;object type=&quot;3&quot; unique_id=&quot;13520&quot;&gt;&lt;property id=&quot;20148&quot; value=&quot;5&quot;/&gt;&lt;property id=&quot;20300&quot; value=&quot;Slide 19 - &amp;quot;Automatic OCAF Rent Increase&amp;quot;&quot;/&gt;&lt;property id=&quot;20307&quot; value=&quot;699&quot;/&gt;&lt;/object&gt;&lt;object type=&quot;3&quot; unique_id=&quot;13521&quot;&gt;&lt;property id=&quot;20148&quot; value=&quot;5&quot;/&gt;&lt;property id=&quot;20300&quot; value=&quot;Slide 20 - &amp;quot;Automatic OCAF Rent Increase&amp;quot;&quot;/&gt;&lt;property id=&quot;20307&quot; value=&quot;700&quot;/&gt;&lt;/object&gt;&lt;object type=&quot;3&quot; unique_id=&quot;13522&quot;&gt;&lt;property id=&quot;20148&quot; value=&quot;5&quot;/&gt;&lt;property id=&quot;20300&quot; value=&quot;Slide 21 - &amp;quot;Automatic OCAF Rent Increase&amp;quot;&quot;/&gt;&lt;property id=&quot;20307&quot; value=&quot;701&quot;/&gt;&lt;/object&gt;&lt;object type=&quot;3&quot; unique_id=&quot;13523&quot;&gt;&lt;property id=&quot;20148&quot; value=&quot;5&quot;/&gt;&lt;property id=&quot;20300&quot; value=&quot;Slide 22 - &amp;quot;Automatic OCAF Rent Increase&amp;quot;&quot;/&gt;&lt;property id=&quot;20307&quot; value=&quot;702&quot;/&gt;&lt;/object&gt;&lt;object type=&quot;3&quot; unique_id=&quot;13524&quot;&gt;&lt;property id=&quot;20148&quot; value=&quot;5&quot;/&gt;&lt;property id=&quot;20300&quot; value=&quot;Slide 23 - &amp;quot;Automatic OCAF Rent Increase&amp;quot;&quot;/&gt;&lt;property id=&quot;20307&quot; value=&quot;703&quot;/&gt;&lt;/object&gt;&lt;object type=&quot;3&quot; unique_id=&quot;13525&quot;&gt;&lt;property id=&quot;20148&quot; value=&quot;5&quot;/&gt;&lt;property id=&quot;20300&quot; value=&quot;Slide 24 - &amp;quot;Automatic OCAF Rent Increase&amp;quot;&quot;/&gt;&lt;property id=&quot;20307&quot; value=&quot;704&quot;/&gt;&lt;/object&gt;&lt;object type=&quot;3&quot; unique_id=&quot;13526&quot;&gt;&lt;property id=&quot;20148&quot; value=&quot;5&quot;/&gt;&lt;property id=&quot;20300&quot; value=&quot;Slide 25 - &amp;quot;Automatic OCAF Rent Increase&amp;quot;&quot;/&gt;&lt;property id=&quot;20307&quot; value=&quot;705&quot;/&gt;&lt;/object&gt;&lt;object type=&quot;3&quot; unique_id=&quot;13527&quot;&gt;&lt;property id=&quot;20148&quot; value=&quot;5&quot;/&gt;&lt;property id=&quot;20300&quot; value=&quot;Slide 26 - &amp;quot;Manual OCAF Rent Increase&amp;quot;&quot;/&gt;&lt;property id=&quot;20307&quot; value=&quot;714&quot;/&gt;&lt;/object&gt;&lt;object type=&quot;3&quot; unique_id=&quot;13528&quot;&gt;&lt;property id=&quot;20148&quot; value=&quot;5&quot;/&gt;&lt;property id=&quot;20300&quot; value=&quot;Slide 27 - &amp;quot;Manual OCAF Rent Increase&amp;quot;&quot;/&gt;&lt;property id=&quot;20307&quot; value=&quot;635&quot;/&gt;&lt;/object&gt;&lt;object type=&quot;3&quot; unique_id=&quot;13529&quot;&gt;&lt;property id=&quot;20148&quot; value=&quot;5&quot;/&gt;&lt;property id=&quot;20300&quot; value=&quot;Slide 28 - &amp;quot;Manual OCAF Rent Increase&amp;quot;&quot;/&gt;&lt;property id=&quot;20307&quot; value=&quot;636&quot;/&gt;&lt;/object&gt;&lt;object type=&quot;3&quot; unique_id=&quot;13530&quot;&gt;&lt;property id=&quot;20148&quot; value=&quot;5&quot;/&gt;&lt;property id=&quot;20300&quot; value=&quot;Slide 29 - &amp;quot;Manual OCAF Rent Increase&amp;quot;&quot;/&gt;&lt;property id=&quot;20307&quot; value=&quot;637&quot;/&gt;&lt;/object&gt;&lt;object type=&quot;3&quot; unique_id=&quot;13531&quot;&gt;&lt;property id=&quot;20148&quot; value=&quot;5&quot;/&gt;&lt;property id=&quot;20300&quot; value=&quot;Slide 30 - &amp;quot;Manual OCAF Rent Increase&amp;quot;&quot;/&gt;&lt;property id=&quot;20307&quot; value=&quot;639&quot;/&gt;&lt;/object&gt;&lt;object type=&quot;3&quot; unique_id=&quot;13532&quot;&gt;&lt;property id=&quot;20148&quot; value=&quot;5&quot;/&gt;&lt;property id=&quot;20300&quot; value=&quot;Slide 31 - &amp;quot;Manual OCAF Rent Increase&amp;quot;&quot;/&gt;&lt;property id=&quot;20307&quot; value=&quot;640&quot;/&gt;&lt;/object&gt;&lt;object type=&quot;3&quot; unique_id=&quot;13533&quot;&gt;&lt;property id=&quot;20148&quot; value=&quot;5&quot;/&gt;&lt;property id=&quot;20300&quot; value=&quot;Slide 32 - &amp;quot;Manual OCAF Rent Increase&amp;quot;&quot;/&gt;&lt;property id=&quot;20307&quot; value=&quot;719&quot;/&gt;&lt;/object&gt;&lt;object type=&quot;3&quot; unique_id=&quot;13534&quot;&gt;&lt;property id=&quot;20148&quot; value=&quot;5&quot;/&gt;&lt;property id=&quot;20300&quot; value=&quot;Slide 33 - &amp;quot;Manual OCAF Rent Increase&amp;quot;&quot;/&gt;&lt;property id=&quot;20307&quot; value=&quot;718&quot;/&gt;&lt;/object&gt;&lt;object type=&quot;3&quot; unique_id=&quot;13535&quot;&gt;&lt;property id=&quot;20148&quot; value=&quot;5&quot;/&gt;&lt;property id=&quot;20300&quot; value=&quot;Slide 34 - &amp;quot;Manual OCAF Rent Increase&amp;quot;&quot;/&gt;&lt;property id=&quot;20307&quot; value=&quot;641&quot;/&gt;&lt;/object&gt;&lt;object type=&quot;3&quot; unique_id=&quot;13536&quot;&gt;&lt;property id=&quot;20148&quot; value=&quot;5&quot;/&gt;&lt;property id=&quot;20300&quot; value=&quot;Slide 35 - &amp;quot;Manual OCAF Rent Increase&amp;quot;&quot;/&gt;&lt;property id=&quot;20307&quot; value=&quot;642&quot;/&gt;&lt;/object&gt;&lt;object type=&quot;3&quot; unique_id=&quot;13537&quot;&gt;&lt;property id=&quot;20148&quot; value=&quot;5&quot;/&gt;&lt;property id=&quot;20300&quot; value=&quot;Slide 36 - &amp;quot;Manual OCAF Rent Increase&amp;quot;&quot;/&gt;&lt;property id=&quot;20307&quot; value=&quot;643&quot;/&gt;&lt;/object&gt;&lt;object type=&quot;3&quot; unique_id=&quot;13538&quot;&gt;&lt;property id=&quot;20148&quot; value=&quot;5&quot;/&gt;&lt;property id=&quot;20300&quot; value=&quot;Slide 37 - &amp;quot;Manual OCAF Rent Increase&amp;quot;&quot;/&gt;&lt;property id=&quot;20307&quot; value=&quot;644&quot;/&gt;&lt;/object&gt;&lt;object type=&quot;3&quot; unique_id=&quot;13539&quot;&gt;&lt;property id=&quot;20148&quot; value=&quot;5&quot;/&gt;&lt;property id=&quot;20300&quot; value=&quot;Slide 38 - &amp;quot;Manual OCAF Rent Increase&amp;quot;&quot;/&gt;&lt;property id=&quot;20307&quot; value=&quot;653&quot;/&gt;&lt;/object&gt;&lt;object type=&quot;3&quot; unique_id=&quot;13540&quot;&gt;&lt;property id=&quot;20148&quot; value=&quot;5&quot;/&gt;&lt;property id=&quot;20300&quot; value=&quot;Slide 39 - &amp;quot;Manual OCAF Rent Increase&amp;quot;&quot;/&gt;&lt;property id=&quot;20307&quot; value=&quot;646&quot;/&gt;&lt;/object&gt;&lt;object type=&quot;3&quot; unique_id=&quot;13541&quot;&gt;&lt;property id=&quot;20148&quot; value=&quot;5&quot;/&gt;&lt;property id=&quot;20300&quot; value=&quot;Slide 40 - &amp;quot;Manual OCAF Rent Increase&amp;quot;&quot;/&gt;&lt;property id=&quot;20307&quot; value=&quot;645&quot;/&gt;&lt;/object&gt;&lt;object type=&quot;3&quot; unique_id=&quot;13542&quot;&gt;&lt;property id=&quot;20148&quot; value=&quot;5&quot;/&gt;&lt;property id=&quot;20300&quot; value=&quot;Slide 41 - &amp;quot;Manual OCAF Rent Increase&amp;quot;&quot;/&gt;&lt;property id=&quot;20307&quot; value=&quot;652&quot;/&gt;&lt;/object&gt;&lt;object type=&quot;3&quot; unique_id=&quot;13543&quot;&gt;&lt;property id=&quot;20148&quot; value=&quot;5&quot;/&gt;&lt;property id=&quot;20300&quot; value=&quot;Slide 42 - &amp;quot;Manual OCAF Rent Increase&amp;quot;&quot;/&gt;&lt;property id=&quot;20307&quot; value=&quot;648&quot;/&gt;&lt;/object&gt;&lt;object type=&quot;3&quot; unique_id=&quot;13544&quot;&gt;&lt;property id=&quot;20148&quot; value=&quot;5&quot;/&gt;&lt;property id=&quot;20300&quot; value=&quot;Slide 43 - &amp;quot;Manual OCAF Rent Increase&amp;quot;&quot;/&gt;&lt;property id=&quot;20307&quot; value=&quot;650&quot;/&gt;&lt;/object&gt;&lt;object type=&quot;3&quot; unique_id=&quot;13545&quot;&gt;&lt;property id=&quot;20148&quot; value=&quot;5&quot;/&gt;&lt;property id=&quot;20300&quot; value=&quot;Slide 44 - &amp;quot;Manual OCAF Rent Increase&amp;quot;&quot;/&gt;&lt;property id=&quot;20307&quot; value=&quot;651&quot;/&gt;&lt;/object&gt;&lt;object type=&quot;3&quot; unique_id=&quot;13546&quot;&gt;&lt;property id=&quot;20148&quot; value=&quot;5&quot;/&gt;&lt;property id=&quot;20300&quot; value=&quot;Slide 45 - &amp;quot;Mark to Comparable Rents&amp;quot;&quot;/&gt;&lt;property id=&quot;20307&quot; value=&quot;715&quot;/&gt;&lt;/object&gt;&lt;object type=&quot;3&quot; unique_id=&quot;13547&quot;&gt;&lt;property id=&quot;20148&quot; value=&quot;5&quot;/&gt;&lt;property id=&quot;20300&quot; value=&quot;Slide 46 - &amp;quot;Mark to Comparable Rents&amp;quot;&quot;/&gt;&lt;property id=&quot;20307&quot; value=&quot;665&quot;/&gt;&lt;/object&gt;&lt;object type=&quot;3&quot; unique_id=&quot;13548&quot;&gt;&lt;property id=&quot;20148&quot; value=&quot;5&quot;/&gt;&lt;property id=&quot;20300&quot; value=&quot;Slide 47 - &amp;quot;Mark to Comparable Rents&amp;quot;&quot;/&gt;&lt;property id=&quot;20307&quot; value=&quot;666&quot;/&gt;&lt;/object&gt;&lt;object type=&quot;3&quot; unique_id=&quot;13549&quot;&gt;&lt;property id=&quot;20148&quot; value=&quot;5&quot;/&gt;&lt;property id=&quot;20300&quot; value=&quot;Slide 48 - &amp;quot;Mark to Comparable Rents&amp;quot;&quot;/&gt;&lt;property id=&quot;20307&quot; value=&quot;667&quot;/&gt;&lt;/object&gt;&lt;object type=&quot;3&quot; unique_id=&quot;13550&quot;&gt;&lt;property id=&quot;20148&quot; value=&quot;5&quot;/&gt;&lt;property id=&quot;20300&quot; value=&quot;Slide 49 - &amp;quot;Mark to Comparable Rents&amp;quot;&quot;/&gt;&lt;property id=&quot;20307&quot; value=&quot;668&quot;/&gt;&lt;/object&gt;&lt;object type=&quot;3&quot; unique_id=&quot;13551&quot;&gt;&lt;property id=&quot;20148&quot; value=&quot;5&quot;/&gt;&lt;property id=&quot;20300&quot; value=&quot;Slide 50 - &amp;quot;Mark to Comparable Rents&amp;quot;&quot;/&gt;&lt;property id=&quot;20307&quot; value=&quot;669&quot;/&gt;&lt;/object&gt;&lt;object type=&quot;3&quot; unique_id=&quot;13552&quot;&gt;&lt;property id=&quot;20148&quot; value=&quot;5&quot;/&gt;&lt;property id=&quot;20300&quot; value=&quot;Slide 51 - &amp;quot;Mark to Comparable Rents&amp;quot;&quot;/&gt;&lt;property id=&quot;20307&quot; value=&quot;670&quot;/&gt;&lt;/object&gt;&lt;object type=&quot;3&quot; unique_id=&quot;13553&quot;&gt;&lt;property id=&quot;20148&quot; value=&quot;5&quot;/&gt;&lt;property id=&quot;20300&quot; value=&quot;Slide 52 - &amp;quot;Mark to Comparable Rents&amp;quot;&quot;/&gt;&lt;property id=&quot;20307&quot; value=&quot;671&quot;/&gt;&lt;/object&gt;&lt;object type=&quot;3&quot; unique_id=&quot;13554&quot;&gt;&lt;property id=&quot;20148&quot; value=&quot;5&quot;/&gt;&lt;property id=&quot;20300&quot; value=&quot;Slide 53 - &amp;quot;Mark to Comparable Rents&amp;quot;&quot;/&gt;&lt;property id=&quot;20307&quot; value=&quot;672&quot;/&gt;&lt;/object&gt;&lt;object type=&quot;3&quot; unique_id=&quot;13555&quot;&gt;&lt;property id=&quot;20148&quot; value=&quot;5&quot;/&gt;&lt;property id=&quot;20300&quot; value=&quot;Slide 54 - &amp;quot;Mark to Comparable Rents&amp;quot;&quot;/&gt;&lt;property id=&quot;20307&quot; value=&quot;673&quot;/&gt;&lt;/object&gt;&lt;object type=&quot;3&quot; unique_id=&quot;13556&quot;&gt;&lt;property id=&quot;20148&quot; value=&quot;5&quot;/&gt;&lt;property id=&quot;20300&quot; value=&quot;Slide 55 - &amp;quot;Mark to Comparable Rents&amp;quot;&quot;/&gt;&lt;property id=&quot;20307&quot; value=&quot;674&quot;/&gt;&lt;/object&gt;&lt;object type=&quot;3&quot; unique_id=&quot;13557&quot;&gt;&lt;property id=&quot;20148&quot; value=&quot;5&quot;/&gt;&lt;property id=&quot;20300&quot; value=&quot;Slide 56 - &amp;quot;Mark to Comparable Rents&amp;quot;&quot;/&gt;&lt;property id=&quot;20307&quot; value=&quot;675&quot;/&gt;&lt;/object&gt;&lt;object type=&quot;3&quot; unique_id=&quot;13558&quot;&gt;&lt;property id=&quot;20148&quot; value=&quot;5&quot;/&gt;&lt;property id=&quot;20300&quot; value=&quot;Slide 57 - &amp;quot;Mark to Comparable Rents&amp;quot;&quot;/&gt;&lt;property id=&quot;20307&quot; value=&quot;676&quot;/&gt;&lt;/object&gt;&lt;object type=&quot;3&quot; unique_id=&quot;13559&quot;&gt;&lt;property id=&quot;20148&quot; value=&quot;5&quot;/&gt;&lt;property id=&quot;20300&quot; value=&quot;Slide 59 - &amp;quot;Mark to Comparable Rents&amp;quot;&quot;/&gt;&lt;property id=&quot;20307&quot; value=&quot;677&quot;/&gt;&lt;/object&gt;&lt;object type=&quot;3&quot; unique_id=&quot;13560&quot;&gt;&lt;property id=&quot;20148&quot; value=&quot;5&quot;/&gt;&lt;property id=&quot;20300&quot; value=&quot;Slide 60 - &amp;quot;Mark to Comparable Rents&amp;quot;&quot;/&gt;&lt;property id=&quot;20307&quot; value=&quot;678&quot;/&gt;&lt;/object&gt;&lt;object type=&quot;3&quot; unique_id=&quot;13561&quot;&gt;&lt;property id=&quot;20148&quot; value=&quot;5&quot;/&gt;&lt;property id=&quot;20300&quot; value=&quot;Slide 61&quot;/&gt;&lt;property id=&quot;20307&quot; value=&quot;716&quot;/&gt;&lt;/object&gt;&lt;object type=&quot;3&quot; unique_id=&quot;13562&quot;&gt;&lt;property id=&quot;20148&quot; value=&quot;5&quot;/&gt;&lt;property id=&quot;20300&quot; value=&quot;Slide 62 - &amp;quot;Utility Analysis&amp;quot;&quot;/&gt;&lt;property id=&quot;20307&quot; value=&quot;679&quot;/&gt;&lt;/object&gt;&lt;object type=&quot;3&quot; unique_id=&quot;13563&quot;&gt;&lt;property id=&quot;20148&quot; value=&quot;5&quot;/&gt;&lt;property id=&quot;20300&quot; value=&quot;Slide 63&quot;/&gt;&lt;property id=&quot;20307&quot; value=&quot;680&quot;/&gt;&lt;/object&gt;&lt;object type=&quot;3&quot; unique_id=&quot;13564&quot;&gt;&lt;property id=&quot;20148&quot; value=&quot;5&quot;/&gt;&lt;property id=&quot;20300&quot; value=&quot;Slide 64&quot;/&gt;&lt;property id=&quot;20307&quot; value=&quot;706&quot;/&gt;&lt;/object&gt;&lt;object type=&quot;3&quot; unique_id=&quot;13565&quot;&gt;&lt;property id=&quot;20148&quot; value=&quot;5&quot;/&gt;&lt;property id=&quot;20300&quot; value=&quot;Slide 65&quot;/&gt;&lt;property id=&quot;20307&quot; value=&quot;682&quot;/&gt;&lt;/object&gt;&lt;object type=&quot;3&quot; unique_id=&quot;13566&quot;&gt;&lt;property id=&quot;20148&quot; value=&quot;5&quot;/&gt;&lt;property id=&quot;20300&quot; value=&quot;Slide 66 - &amp;quot;Sample Size Requirements&amp;quot;&quot;/&gt;&lt;property id=&quot;20307&quot; value=&quot;707&quot;/&gt;&lt;/object&gt;&lt;object type=&quot;3&quot; unique_id=&quot;13567&quot;&gt;&lt;property id=&quot;20148&quot; value=&quot;5&quot;/&gt;&lt;property id=&quot;20300&quot; value=&quot;Slide 67&quot;/&gt;&lt;property id=&quot;20307&quot; value=&quot;684&quot;/&gt;&lt;/object&gt;&lt;object type=&quot;3&quot; unique_id=&quot;13568&quot;&gt;&lt;property id=&quot;20148&quot; value=&quot;5&quot;/&gt;&lt;property id=&quot;20300&quot; value=&quot;Slide 68&quot;/&gt;&lt;property id=&quot;20307&quot; value=&quot;708&quot;/&gt;&lt;/object&gt;&lt;object type=&quot;3&quot; unique_id=&quot;13569&quot;&gt;&lt;property id=&quot;20148&quot; value=&quot;5&quot;/&gt;&lt;property id=&quot;20300&quot; value=&quot;Slide 69&quot;/&gt;&lt;property id=&quot;20307&quot; value=&quot;709&quot;/&gt;&lt;/object&gt;&lt;object type=&quot;3&quot; unique_id=&quot;13570&quot;&gt;&lt;property id=&quot;20148&quot; value=&quot;5&quot;/&gt;&lt;property id=&quot;20300&quot; value=&quot;Slide 70&quot;/&gt;&lt;property id=&quot;20307&quot; value=&quot;710&quot;/&gt;&lt;/object&gt;&lt;object type=&quot;3&quot; unique_id=&quot;13571&quot;&gt;&lt;property id=&quot;20148&quot; value=&quot;5&quot;/&gt;&lt;property id=&quot;20300&quot; value=&quot;Slide 71 - &amp;quot;Utility Adjustment Factor (UAF)&amp;quot;&quot;/&gt;&lt;property id=&quot;20307&quot; value=&quot;711&quot;/&gt;&lt;/object&gt;&lt;object type=&quot;3&quot; unique_id=&quot;13572&quot;&gt;&lt;property id=&quot;20148&quot; value=&quot;5&quot;/&gt;&lt;property id=&quot;20300&quot; value=&quot;Slide 72&quot;/&gt;&lt;property id=&quot;20307&quot; value=&quot;689&quot;/&gt;&lt;/object&gt;&lt;object type=&quot;3&quot; unique_id=&quot;13573&quot;&gt;&lt;property id=&quot;20148&quot; value=&quot;5&quot;/&gt;&lt;property id=&quot;20300&quot; value=&quot;Slide 73&quot;/&gt;&lt;property id=&quot;20307&quot; value=&quot;712&quot;/&gt;&lt;/object&gt;&lt;object type=&quot;3&quot; unique_id=&quot;13574&quot;&gt;&lt;property id=&quot;20148&quot; value=&quot;5&quot;/&gt;&lt;property id=&quot;20300&quot; value=&quot;Slide 74&quot;/&gt;&lt;property id=&quot;20307&quot; value=&quot;713&quot;/&gt;&lt;/object&gt;&lt;object type=&quot;3&quot; unique_id=&quot;13575&quot;&gt;&lt;property id=&quot;20148&quot; value=&quot;5&quot;/&gt;&lt;property id=&quot;20300&quot; value=&quot;Slide 75&quot;/&gt;&lt;property id=&quot;20307&quot; value=&quot;692&quot;/&gt;&lt;/object&gt;&lt;object type=&quot;3&quot; unique_id=&quot;13576&quot;&gt;&lt;property id=&quot;20148&quot; value=&quot;5&quot;/&gt;&lt;property id=&quot;20300&quot; value=&quot;Slide 76&quot;/&gt;&lt;property id=&quot;20307&quot; value=&quot;693&quot;/&gt;&lt;/object&gt;&lt;object type=&quot;3&quot; unique_id=&quot;15172&quot;&gt;&lt;property id=&quot;20148&quot; value=&quot;5&quot;/&gt;&lt;property id=&quot;20300&quot; value=&quot;Slide 58 - &amp;quot;Mark to Comparable Rents&amp;quot;&quot;/&gt;&lt;property id=&quot;20307&quot; value=&quot;720&quot;/&gt;&lt;/object&gt;&lt;/object&gt;&lt;object type=&quot;8&quot; unique_id=&quot;10369&quot;&gt;&lt;/object&gt;&lt;/object&gt;&lt;/database&gt;"/>
  <p:tag name="SECTOMILLISECCONVERTED" val="1"/>
</p:tagLst>
</file>

<file path=ppt/theme/theme1.xml><?xml version="1.0" encoding="utf-8"?>
<a:theme xmlns:a="http://schemas.openxmlformats.org/drawingml/2006/main" name="NTHDC_Template">
  <a:themeElements>
    <a:clrScheme name="Custom 4">
      <a:dk1>
        <a:sysClr val="windowText" lastClr="000000"/>
      </a:dk1>
      <a:lt1>
        <a:sysClr val="window" lastClr="FFFFFF"/>
      </a:lt1>
      <a:dk2>
        <a:srgbClr val="FDF2C7"/>
      </a:dk2>
      <a:lt2>
        <a:srgbClr val="FBD443"/>
      </a:lt2>
      <a:accent1>
        <a:srgbClr val="FBD443"/>
      </a:accent1>
      <a:accent2>
        <a:srgbClr val="F9D859"/>
      </a:accent2>
      <a:accent3>
        <a:srgbClr val="F9D859"/>
      </a:accent3>
      <a:accent4>
        <a:srgbClr val="FCEFBC"/>
      </a:accent4>
      <a:accent5>
        <a:srgbClr val="F9D859"/>
      </a:accent5>
      <a:accent6>
        <a:srgbClr val="FBD443"/>
      </a:accent6>
      <a:hlink>
        <a:srgbClr val="0070C0"/>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txDef>
      <a:spPr bwMode="auto">
        <a:gradFill flip="none" rotWithShape="1">
          <a:gsLst>
            <a:gs pos="0">
              <a:schemeClr val="accent5"/>
            </a:gs>
            <a:gs pos="48000">
              <a:schemeClr val="accent1">
                <a:lumMod val="97000"/>
                <a:lumOff val="3000"/>
              </a:schemeClr>
            </a:gs>
            <a:gs pos="100000">
              <a:schemeClr val="accent1">
                <a:lumMod val="60000"/>
                <a:lumOff val="40000"/>
              </a:schemeClr>
            </a:gs>
          </a:gsLst>
          <a:lin ang="10800000" scaled="1"/>
          <a:tileRect/>
        </a:gradFill>
        <a:ln>
          <a:noFill/>
        </a:ln>
        <a:extLst>
          <a:ext uri="{91240B29-F687-4F45-9708-019B960494DF}">
            <a14:hiddenLine xmlns:a14="http://schemas.microsoft.com/office/drawing/2010/main" w="9525">
              <a:solidFill>
                <a:srgbClr val="000000"/>
              </a:solidFill>
              <a:miter lim="800000"/>
              <a:headEnd/>
              <a:tailEnd/>
            </a14:hiddenLine>
          </a:ext>
        </a:extLst>
      </a:spPr>
      <a:bodyPr vert="horz" wrap="square" lIns="91440" tIns="45720" rIns="91440" bIns="45720" numCol="1" anchor="b" anchorCtr="0" compatLnSpc="1">
        <a:prstTxWarp prst="textNoShape">
          <a:avLst/>
        </a:prstTxWarp>
        <a:spAutoFit/>
      </a:bodyPr>
      <a:lstStyle>
        <a:defPPr>
          <a:defRPr sz="2800" b="0" dirty="0" smtClean="0">
            <a:latin typeface="Arial" panose="020B0604020202020204" pitchFamily="34" charset="0"/>
            <a:cs typeface="Arial" panose="020B0604020202020204" pitchFamily="34" charset="0"/>
          </a:defRPr>
        </a:defPPr>
      </a:lstStyle>
      <a:style>
        <a:lnRef idx="0">
          <a:scrgbClr r="0" g="0" b="0"/>
        </a:lnRef>
        <a:fillRef idx="0">
          <a:scrgbClr r="0" g="0" b="0"/>
        </a:fillRef>
        <a:effectRef idx="0">
          <a:scrgbClr r="0" g="0" b="0"/>
        </a:effectRef>
        <a:fontRef idx="minor">
          <a:schemeClr val="lt1"/>
        </a:fontRef>
      </a: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108876</TotalTime>
  <Words>7225</Words>
  <Application>Microsoft Office PowerPoint</Application>
  <PresentationFormat>On-screen Show (4:3)</PresentationFormat>
  <Paragraphs>672</Paragraphs>
  <Slides>93</Slides>
  <Notes>18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93</vt:i4>
      </vt:variant>
    </vt:vector>
  </HeadingPairs>
  <TitlesOfParts>
    <vt:vector size="104" baseType="lpstr">
      <vt:lpstr>Algerian</vt:lpstr>
      <vt:lpstr>Arial</vt:lpstr>
      <vt:lpstr>Bradley Hand ITC</vt:lpstr>
      <vt:lpstr>Calibri</vt:lpstr>
      <vt:lpstr>Google Sans</vt:lpstr>
      <vt:lpstr>Haettenschweiler</vt:lpstr>
      <vt:lpstr>Segoe Script</vt:lpstr>
      <vt:lpstr>Times New Roman</vt:lpstr>
      <vt:lpstr>Verdana</vt:lpstr>
      <vt:lpstr>Wingdings</vt:lpstr>
      <vt:lpstr>NTHDC_Template</vt:lpstr>
      <vt:lpstr>Level Up To Better Understand Your EIV REPORT and Most Common EIV Findings</vt:lpstr>
      <vt:lpstr>Session Speakers </vt:lpstr>
      <vt:lpstr>HOTMA </vt:lpstr>
      <vt:lpstr>EIV GAME  </vt:lpstr>
      <vt:lpstr>PowerPoint Presentation</vt:lpstr>
      <vt:lpstr>PowerPoint Presentation</vt:lpstr>
      <vt:lpstr>Level 1 – Printing EIV Reports </vt:lpstr>
      <vt:lpstr>Level 1 – Printing EIV Reports </vt:lpstr>
      <vt:lpstr>Level 1 – Printing EIV Reports  </vt:lpstr>
      <vt:lpstr>Cheat Codes for Leveling up  </vt:lpstr>
      <vt:lpstr>level up your understanding of EIV reports  </vt:lpstr>
      <vt:lpstr>PowerPoint Presentation</vt:lpstr>
      <vt:lpstr>Identity Verification – Level 1  </vt:lpstr>
      <vt:lpstr>Failed EIV Pre-Screening Report – Level 2 </vt:lpstr>
      <vt:lpstr>Failed EIV Pre-Screening Report – level 2 </vt:lpstr>
      <vt:lpstr>Failed EIV Pre-Screening Report – Level 3, 4, &amp; 5 </vt:lpstr>
      <vt:lpstr>Maintaining - Level 5 POWER BOOST</vt:lpstr>
      <vt:lpstr>Failed Verification Report – Level 2 </vt:lpstr>
      <vt:lpstr>Failed Verification Report – Level 2 </vt:lpstr>
      <vt:lpstr>Failed Verification Report – level 2 </vt:lpstr>
      <vt:lpstr>Failed Verification Report – Level 3, 4, &amp; 5 </vt:lpstr>
      <vt:lpstr>Notations - Level 5 POWER BOOST  </vt:lpstr>
      <vt:lpstr>New Hires Report – Level 2 </vt:lpstr>
      <vt:lpstr>New Hires Report – Level 1  </vt:lpstr>
      <vt:lpstr>New Hires Report – Level 2 </vt:lpstr>
      <vt:lpstr>New Hires Report – Level 2 </vt:lpstr>
      <vt:lpstr>New Hires Report Level 1 and 2 </vt:lpstr>
      <vt:lpstr>New Hires Report Level 2 </vt:lpstr>
      <vt:lpstr>New Hires Report – Level 2 </vt:lpstr>
      <vt:lpstr>New Hires Report – level 3 </vt:lpstr>
      <vt:lpstr>New Hires Report – level 3 &amp; 4  </vt:lpstr>
      <vt:lpstr>New Hires Report – Level 3 and 4 </vt:lpstr>
      <vt:lpstr>Follow Up Level 3 POWER BOOST </vt:lpstr>
      <vt:lpstr>New Hires Report – level 5 </vt:lpstr>
      <vt:lpstr>Multiple Subsidy Report – Level 2 </vt:lpstr>
      <vt:lpstr>Multiple Subsidy Report – Level 1  </vt:lpstr>
      <vt:lpstr>Multiple Subsidy Report – Level 2 </vt:lpstr>
      <vt:lpstr>Multiple Subsidy Report – Level 1 and 2  </vt:lpstr>
      <vt:lpstr>Multiple Subsidy Report – Level 1 and 2 </vt:lpstr>
      <vt:lpstr>Multiple Subsidy Report – Level 2 </vt:lpstr>
      <vt:lpstr>Multiple Subsidy Report – Level 2 </vt:lpstr>
      <vt:lpstr>Multiple Subsidy Report – level 3, 4, &amp; 5 </vt:lpstr>
      <vt:lpstr>Follow up and Correction– Level 3 and 4 POWER BOOST </vt:lpstr>
      <vt:lpstr>Deceased Tenant Report – level 2 </vt:lpstr>
      <vt:lpstr>Deceased Tenant Report – Level 1 and 2 </vt:lpstr>
      <vt:lpstr>Deceased Tenant Report – Level 3, 4, and 5  </vt:lpstr>
      <vt:lpstr>Deceased Tenant Report – Level 4 Bonus Round  </vt:lpstr>
      <vt:lpstr>No Income Reported on 50059 Report and  No income Reported by HHS or SSA Report  </vt:lpstr>
      <vt:lpstr>No Income Reported on 50059 Report and  No income Reported by HHS or SSA Report </vt:lpstr>
      <vt:lpstr>Common findings – EIV Master File Reports     </vt:lpstr>
      <vt:lpstr>Existing Tenant Search – Level 1 and 2</vt:lpstr>
      <vt:lpstr>Existing Tenant Search – Level 2</vt:lpstr>
      <vt:lpstr>Existing Tenant Search – Level 3, 4, and 5</vt:lpstr>
      <vt:lpstr>Summary, Income, &amp; Discrepancy Reports – Level 1</vt:lpstr>
      <vt:lpstr>Summary Report – Level 2</vt:lpstr>
      <vt:lpstr>Summary Report – Level 2</vt:lpstr>
      <vt:lpstr>Summary Report – Level 1 and 2 </vt:lpstr>
      <vt:lpstr>Summary Report – Level 3, 4, and 5</vt:lpstr>
      <vt:lpstr>Income Report – Level 2</vt:lpstr>
      <vt:lpstr>Income Report Wages – Level 2 and 3</vt:lpstr>
      <vt:lpstr>Income Report Wages – Level 2, 3, 4, and 5</vt:lpstr>
      <vt:lpstr>Income Report Wages – Level 2 </vt:lpstr>
      <vt:lpstr>Income Report Wages – Level 2</vt:lpstr>
      <vt:lpstr>Income Report Wages – Level 2</vt:lpstr>
      <vt:lpstr>Income Report Wages– Level 3 and 5</vt:lpstr>
      <vt:lpstr>Income Report Unemployment– Level 2 </vt:lpstr>
      <vt:lpstr>Important Tidbits to Remember </vt:lpstr>
      <vt:lpstr>Income Report – Unemployment – Level 2, 3, 4, and 5</vt:lpstr>
      <vt:lpstr>Income Report – Unemployment – Level 2</vt:lpstr>
      <vt:lpstr>Income Report Unemployment– Level 3 and 5</vt:lpstr>
      <vt:lpstr>Income Report Social Security Benefits – Level 2 &amp; 3</vt:lpstr>
      <vt:lpstr>Income Report Social Security – Level 2, 3, 4, and 5</vt:lpstr>
      <vt:lpstr>Income Report Social Security – Level 2</vt:lpstr>
      <vt:lpstr>Income Report – Social Security – Level 2</vt:lpstr>
      <vt:lpstr>Income Report Social Security – Level 3 and 5</vt:lpstr>
      <vt:lpstr>Income Discrepancy Report – Level 1 and 2</vt:lpstr>
      <vt:lpstr>Income Discrepancy Report – Level 2</vt:lpstr>
      <vt:lpstr>Income Discrepancy Report – level 2</vt:lpstr>
      <vt:lpstr>Reading and Interpreting – Level 2 POWER BOOST</vt:lpstr>
      <vt:lpstr>Income Discrepancy Report – Level 2</vt:lpstr>
      <vt:lpstr>Income Discrepancy Report – Level 2 </vt:lpstr>
      <vt:lpstr>Income Discrepancy Report – Level 2</vt:lpstr>
      <vt:lpstr>Income Discrepancy Report – Level 3 and 4</vt:lpstr>
      <vt:lpstr>Income Discrepancy Report – Level 5</vt:lpstr>
      <vt:lpstr>Income Discrepancy Report – Level 5</vt:lpstr>
      <vt:lpstr>Level up - your understanding of how the income Discrepancy Report and Income Report work together </vt:lpstr>
      <vt:lpstr>Connecting the Dots Between Income Report and Income Discrepancy Report</vt:lpstr>
      <vt:lpstr>Connecting the Dots Between Income Report and Income Discrepancy Report</vt:lpstr>
      <vt:lpstr>Existing Tenant Search</vt:lpstr>
      <vt:lpstr>Summary Report</vt:lpstr>
      <vt:lpstr>Common Findings - Income Report</vt:lpstr>
      <vt:lpstr>Common Findings - Income Discrepancy Report</vt:lpstr>
      <vt:lpstr>North Tampa Housing Development Corporation</vt:lpstr>
    </vt:vector>
  </TitlesOfParts>
  <Company>CGI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Arial 40 pts</dc:title>
  <dc:creator>Layla  Hayavi</dc:creator>
  <cp:lastModifiedBy>Kuntz, Rebecca A (CGI Federal)</cp:lastModifiedBy>
  <cp:revision>1726</cp:revision>
  <cp:lastPrinted>2022-04-04T08:46:30Z</cp:lastPrinted>
  <dcterms:created xsi:type="dcterms:W3CDTF">2007-06-29T10:23:00Z</dcterms:created>
  <dcterms:modified xsi:type="dcterms:W3CDTF">2024-04-22T20:25:25Z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87f7062-477e-4a44-998f-f5f0e224a14d_Enabled">
    <vt:lpwstr>true</vt:lpwstr>
  </property>
  <property fmtid="{D5CDD505-2E9C-101B-9397-08002B2CF9AE}" pid="3" name="MSIP_Label_f87f7062-477e-4a44-998f-f5f0e224a14d_SetDate">
    <vt:lpwstr>2024-04-15T12:50:13Z</vt:lpwstr>
  </property>
  <property fmtid="{D5CDD505-2E9C-101B-9397-08002B2CF9AE}" pid="4" name="MSIP_Label_f87f7062-477e-4a44-998f-f5f0e224a14d_Method">
    <vt:lpwstr>Privileged</vt:lpwstr>
  </property>
  <property fmtid="{D5CDD505-2E9C-101B-9397-08002B2CF9AE}" pid="5" name="MSIP_Label_f87f7062-477e-4a44-998f-f5f0e224a14d_Name">
    <vt:lpwstr>CGIF-Internal-TTP</vt:lpwstr>
  </property>
  <property fmtid="{D5CDD505-2E9C-101B-9397-08002B2CF9AE}" pid="6" name="MSIP_Label_f87f7062-477e-4a44-998f-f5f0e224a14d_SiteId">
    <vt:lpwstr>b6ed5b7e-5de0-464b-95c0-acbb43267417</vt:lpwstr>
  </property>
  <property fmtid="{D5CDD505-2E9C-101B-9397-08002B2CF9AE}" pid="7" name="MSIP_Label_f87f7062-477e-4a44-998f-f5f0e224a14d_ActionId">
    <vt:lpwstr>b46c87c1-5c82-422b-8a5e-6ce09cd75042</vt:lpwstr>
  </property>
  <property fmtid="{D5CDD505-2E9C-101B-9397-08002B2CF9AE}" pid="8" name="MSIP_Label_f87f7062-477e-4a44-998f-f5f0e224a14d_ContentBits">
    <vt:lpwstr>1</vt:lpwstr>
  </property>
  <property fmtid="{D5CDD505-2E9C-101B-9397-08002B2CF9AE}" pid="9" name="ClassificationContentMarkingHeaderLocations">
    <vt:lpwstr>NTHDC_Template:5</vt:lpwstr>
  </property>
  <property fmtid="{D5CDD505-2E9C-101B-9397-08002B2CF9AE}" pid="10" name="ClassificationContentMarkingHeaderText">
    <vt:lpwstr>Sensitivity Label: CGIF Internal - Third Party</vt:lpwstr>
  </property>
</Properties>
</file>